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747" r:id="rId2"/>
    <p:sldId id="998" r:id="rId3"/>
    <p:sldId id="853" r:id="rId4"/>
    <p:sldId id="917" r:id="rId5"/>
    <p:sldId id="859" r:id="rId6"/>
    <p:sldId id="915" r:id="rId7"/>
    <p:sldId id="916" r:id="rId8"/>
    <p:sldId id="945" r:id="rId9"/>
    <p:sldId id="923" r:id="rId10"/>
    <p:sldId id="922" r:id="rId11"/>
    <p:sldId id="919" r:id="rId12"/>
    <p:sldId id="924" r:id="rId13"/>
    <p:sldId id="920" r:id="rId14"/>
    <p:sldId id="921" r:id="rId15"/>
    <p:sldId id="925" r:id="rId16"/>
    <p:sldId id="861" r:id="rId17"/>
    <p:sldId id="862" r:id="rId18"/>
    <p:sldId id="863" r:id="rId19"/>
    <p:sldId id="936" r:id="rId20"/>
    <p:sldId id="929" r:id="rId21"/>
    <p:sldId id="927" r:id="rId22"/>
    <p:sldId id="873" r:id="rId23"/>
    <p:sldId id="932" r:id="rId24"/>
    <p:sldId id="930" r:id="rId25"/>
    <p:sldId id="931" r:id="rId26"/>
    <p:sldId id="877" r:id="rId27"/>
    <p:sldId id="937" r:id="rId28"/>
    <p:sldId id="934" r:id="rId29"/>
    <p:sldId id="946" r:id="rId30"/>
    <p:sldId id="824" r:id="rId31"/>
    <p:sldId id="977" r:id="rId32"/>
    <p:sldId id="992" r:id="rId33"/>
    <p:sldId id="839" r:id="rId34"/>
    <p:sldId id="993" r:id="rId35"/>
    <p:sldId id="855" r:id="rId36"/>
    <p:sldId id="996" r:id="rId37"/>
    <p:sldId id="994" r:id="rId38"/>
    <p:sldId id="995" r:id="rId39"/>
    <p:sldId id="973" r:id="rId40"/>
    <p:sldId id="976" r:id="rId41"/>
    <p:sldId id="979" r:id="rId42"/>
    <p:sldId id="980" r:id="rId43"/>
    <p:sldId id="981" r:id="rId44"/>
    <p:sldId id="856" r:id="rId45"/>
    <p:sldId id="857" r:id="rId46"/>
    <p:sldId id="858" r:id="rId47"/>
    <p:sldId id="982" r:id="rId48"/>
    <p:sldId id="782" r:id="rId49"/>
    <p:sldId id="783" r:id="rId50"/>
    <p:sldId id="838" r:id="rId51"/>
    <p:sldId id="791" r:id="rId52"/>
    <p:sldId id="792" r:id="rId53"/>
    <p:sldId id="793" r:id="rId54"/>
    <p:sldId id="794" r:id="rId55"/>
    <p:sldId id="997" r:id="rId56"/>
    <p:sldId id="587" r:id="rId57"/>
    <p:sldId id="947" r:id="rId58"/>
    <p:sldId id="948" r:id="rId59"/>
    <p:sldId id="949" r:id="rId60"/>
    <p:sldId id="950" r:id="rId61"/>
    <p:sldId id="951" r:id="rId62"/>
    <p:sldId id="952" r:id="rId63"/>
    <p:sldId id="953" r:id="rId64"/>
    <p:sldId id="954" r:id="rId65"/>
    <p:sldId id="955" r:id="rId66"/>
    <p:sldId id="956" r:id="rId67"/>
    <p:sldId id="957" r:id="rId68"/>
    <p:sldId id="958" r:id="rId69"/>
    <p:sldId id="959" r:id="rId70"/>
    <p:sldId id="960" r:id="rId71"/>
    <p:sldId id="961" r:id="rId72"/>
    <p:sldId id="962" r:id="rId73"/>
    <p:sldId id="963" r:id="rId74"/>
    <p:sldId id="964" r:id="rId75"/>
    <p:sldId id="965" r:id="rId76"/>
    <p:sldId id="966" r:id="rId77"/>
    <p:sldId id="967" r:id="rId78"/>
    <p:sldId id="968" r:id="rId79"/>
    <p:sldId id="969" r:id="rId80"/>
    <p:sldId id="970" r:id="rId81"/>
    <p:sldId id="971" r:id="rId82"/>
    <p:sldId id="972" r:id="rId83"/>
    <p:sldId id="852" r:id="rId84"/>
    <p:sldId id="460" r:id="rId85"/>
    <p:sldId id="481" r:id="rId86"/>
    <p:sldId id="486" r:id="rId87"/>
    <p:sldId id="600" r:id="rId88"/>
    <p:sldId id="601" r:id="rId89"/>
    <p:sldId id="620" r:id="rId90"/>
    <p:sldId id="621" r:id="rId91"/>
    <p:sldId id="622" r:id="rId92"/>
    <p:sldId id="623" r:id="rId93"/>
    <p:sldId id="624" r:id="rId94"/>
    <p:sldId id="625" r:id="rId95"/>
    <p:sldId id="626" r:id="rId96"/>
    <p:sldId id="627" r:id="rId97"/>
    <p:sldId id="938" r:id="rId98"/>
    <p:sldId id="939" r:id="rId99"/>
    <p:sldId id="940" r:id="rId100"/>
    <p:sldId id="941" r:id="rId101"/>
    <p:sldId id="942" r:id="rId102"/>
    <p:sldId id="943" r:id="rId103"/>
    <p:sldId id="985" r:id="rId104"/>
    <p:sldId id="986" r:id="rId105"/>
    <p:sldId id="987" r:id="rId106"/>
    <p:sldId id="988" r:id="rId107"/>
    <p:sldId id="989" r:id="rId108"/>
    <p:sldId id="999" r:id="rId109"/>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39"/>
    <a:srgbClr val="0000FF"/>
    <a:srgbClr val="FFCCFF"/>
    <a:srgbClr val="2E6EBC"/>
    <a:srgbClr val="9F5FCF"/>
    <a:srgbClr val="E77619"/>
  </p:clrMru>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29" autoAdjust="0"/>
  </p:normalViewPr>
  <p:slideViewPr>
    <p:cSldViewPr>
      <p:cViewPr varScale="1">
        <p:scale>
          <a:sx n="76" d="100"/>
          <a:sy n="76" d="100"/>
        </p:scale>
        <p:origin x="-1642" y="-86"/>
      </p:cViewPr>
      <p:guideLst>
        <p:guide orient="horz" pos="2160"/>
        <p:guide pos="2880"/>
      </p:guideLst>
    </p:cSldViewPr>
  </p:slideViewPr>
  <p:notesTextViewPr>
    <p:cViewPr>
      <p:scale>
        <a:sx n="100" d="100"/>
        <a:sy n="100" d="100"/>
      </p:scale>
      <p:origin x="0" y="494"/>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image" Target="../media/image12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421D96-C417-4886-A86F-168329F26325}" type="datetimeFigureOut">
              <a:rPr lang="ko-KR" altLang="en-US" smtClean="0"/>
              <a:pPr/>
              <a:t>2019-05-02 Thu</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84669F-E3CD-4BA2-9DF7-AB14A580BE91}"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www.deeplearningbook.org/contents/rnn.html"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slideshare.net/TedXiao?utm_campaign=profiletracking&amp;utm_medium=sssite&amp;utm_source=ssslideview"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smtClean="0">
                <a:solidFill>
                  <a:schemeClr val="tx2"/>
                </a:solidFill>
                <a:latin typeface="+mn-ea"/>
              </a:rPr>
              <a:t>4</a:t>
            </a:r>
            <a:r>
              <a:rPr lang="ko-KR" altLang="en-US" b="1" dirty="0" err="1" smtClean="0">
                <a:solidFill>
                  <a:schemeClr val="tx2"/>
                </a:solidFill>
                <a:latin typeface="+mn-ea"/>
              </a:rPr>
              <a:t>차산업혁명</a:t>
            </a:r>
            <a:r>
              <a:rPr lang="ko-KR" altLang="en-US" b="1" dirty="0" smtClean="0">
                <a:solidFill>
                  <a:schemeClr val="tx2"/>
                </a:solidFill>
                <a:latin typeface="+mn-ea"/>
              </a:rPr>
              <a:t> 대비 전문가 릴레이 </a:t>
            </a:r>
            <a:r>
              <a:rPr lang="ko-KR" altLang="en-US" b="1" dirty="0" smtClean="0">
                <a:solidFill>
                  <a:schemeClr val="tx2"/>
                </a:solidFill>
                <a:latin typeface="+mn-ea"/>
              </a:rPr>
              <a:t>특강</a:t>
            </a:r>
            <a:endParaRPr lang="en-US" altLang="ko-KR" b="1" dirty="0" smtClean="0">
              <a:solidFill>
                <a:schemeClr val="tx2"/>
              </a:solidFill>
              <a:latin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1" dirty="0" smtClean="0">
              <a:solidFill>
                <a:schemeClr val="tx2"/>
              </a:solidFill>
              <a:latin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smtClean="0">
                <a:solidFill>
                  <a:schemeClr val="tx2"/>
                </a:solidFill>
                <a:latin typeface="+mn-ea"/>
              </a:rPr>
              <a:t>TODO</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ko-KR" altLang="en-US" b="1" baseline="0" dirty="0" smtClean="0">
                <a:solidFill>
                  <a:schemeClr val="tx2"/>
                </a:solidFill>
                <a:latin typeface="+mn-ea"/>
              </a:rPr>
              <a:t>결론을 첫 슬라이드에 넣는다</a:t>
            </a:r>
            <a:r>
              <a:rPr lang="en-US" altLang="ko-KR" b="1" baseline="0" dirty="0" smtClean="0">
                <a:solidFill>
                  <a:schemeClr val="tx2"/>
                </a:solidFill>
                <a:latin typeface="+mn-ea"/>
              </a:rPr>
              <a:t>.</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en-US" altLang="ko-KR" b="1" baseline="0" dirty="0" smtClean="0">
                <a:solidFill>
                  <a:schemeClr val="tx2"/>
                </a:solidFill>
                <a:latin typeface="+mn-ea"/>
              </a:rPr>
              <a:t>ML Approaches</a:t>
            </a:r>
            <a:r>
              <a:rPr lang="ko-KR" altLang="en-US" b="1" baseline="0" dirty="0" smtClean="0">
                <a:solidFill>
                  <a:schemeClr val="tx2"/>
                </a:solidFill>
                <a:latin typeface="+mn-ea"/>
              </a:rPr>
              <a:t>의 슬라이드 삽입</a:t>
            </a:r>
            <a:endParaRPr lang="en-US" altLang="ko-KR" b="1" baseline="0" dirty="0" smtClean="0">
              <a:solidFill>
                <a:schemeClr val="tx2"/>
              </a:solidFill>
              <a:latin typeface="+mn-ea"/>
            </a:endParaRP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en-US" altLang="ko-KR" b="1" baseline="0" dirty="0" smtClean="0">
                <a:solidFill>
                  <a:schemeClr val="tx2"/>
                </a:solidFill>
                <a:latin typeface="+mn-ea"/>
              </a:rPr>
              <a:t>DL </a:t>
            </a:r>
            <a:r>
              <a:rPr lang="ko-KR" altLang="en-US" b="1" baseline="0" dirty="0" smtClean="0">
                <a:solidFill>
                  <a:schemeClr val="tx2"/>
                </a:solidFill>
                <a:latin typeface="+mn-ea"/>
              </a:rPr>
              <a:t>소개 슬라이드 업데이트</a:t>
            </a:r>
            <a:endParaRPr lang="en-US" altLang="ko-KR" b="1" baseline="0" dirty="0" smtClean="0">
              <a:solidFill>
                <a:schemeClr val="tx2"/>
              </a:solidFill>
              <a:latin typeface="+mn-ea"/>
            </a:endParaRP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en-US" altLang="ko-KR" b="1" baseline="0" dirty="0" smtClean="0">
                <a:solidFill>
                  <a:schemeClr val="tx2"/>
                </a:solidFill>
                <a:latin typeface="+mn-ea"/>
              </a:rPr>
              <a:t>NLP </a:t>
            </a:r>
            <a:r>
              <a:rPr lang="ko-KR" altLang="en-US" b="1" baseline="0" dirty="0" smtClean="0">
                <a:solidFill>
                  <a:schemeClr val="tx2"/>
                </a:solidFill>
                <a:latin typeface="+mn-ea"/>
              </a:rPr>
              <a:t>소개 슬라이드 업데이트</a:t>
            </a:r>
            <a:endParaRPr lang="en-US" altLang="ko-KR" b="1" baseline="0" dirty="0" smtClean="0">
              <a:solidFill>
                <a:schemeClr val="tx2"/>
              </a:solidFill>
              <a:latin typeface="+mn-ea"/>
            </a:endParaRP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ko-KR" altLang="en-US" b="1" baseline="0" smtClean="0">
                <a:solidFill>
                  <a:schemeClr val="tx2"/>
                </a:solidFill>
                <a:latin typeface="+mn-ea"/>
              </a:rPr>
              <a:t>기타 분야 소개 슬라이드 추가</a:t>
            </a:r>
            <a:endParaRPr lang="en-US" altLang="ko-KR" b="1" dirty="0" smtClean="0">
              <a:solidFill>
                <a:schemeClr val="tx2"/>
              </a:solidFill>
              <a:latin typeface="+mn-ea"/>
            </a:endParaRPr>
          </a:p>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a:t>
            </a:fld>
            <a:endParaRPr lang="ko-KR"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err="1" smtClean="0"/>
              <a:t>Keytakeaways</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15</a:t>
            </a:fld>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16</a:t>
            </a:fld>
            <a:endParaRPr lang="ko-KR"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기상청</a:t>
            </a:r>
            <a:r>
              <a:rPr lang="en-US" altLang="ko-KR" baseline="0" dirty="0" smtClean="0"/>
              <a:t> </a:t>
            </a:r>
            <a:r>
              <a:rPr lang="ko-KR" altLang="en-US" baseline="0" dirty="0" smtClean="0"/>
              <a:t>등등</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20</a:t>
            </a:fld>
            <a:endParaRPr lang="ko-KR"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en-US" altLang="ko-KR" sz="1200" dirty="0" smtClean="0">
              <a:solidFill>
                <a:schemeClr val="tx2"/>
              </a:solidFill>
            </a:endParaRPr>
          </a:p>
          <a:p>
            <a:endParaRPr lang="ko-KR" altLang="en-US" sz="1200" dirty="0" smtClean="0">
              <a:solidFill>
                <a:schemeClr val="tx2"/>
              </a:solidFill>
            </a:endParaRPr>
          </a:p>
          <a:p>
            <a:endParaRPr lang="ko-KR" altLang="en-US" sz="1200" b="0" i="0" kern="1200" dirty="0" smtClean="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21</a:t>
            </a:fld>
            <a:endParaRPr lang="ko-K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smtClean="0">
                <a:solidFill>
                  <a:schemeClr val="tx2"/>
                </a:solidFill>
              </a:rPr>
              <a:t>파트</a:t>
            </a:r>
            <a:r>
              <a:rPr lang="en-US" altLang="ko-KR" sz="1200" dirty="0" smtClean="0">
                <a:solidFill>
                  <a:schemeClr val="tx2"/>
                </a:solidFill>
              </a:rPr>
              <a:t>1</a:t>
            </a:r>
            <a:r>
              <a:rPr lang="ko-KR" altLang="en-US" sz="1200" dirty="0" smtClean="0">
                <a:solidFill>
                  <a:schemeClr val="tx2"/>
                </a:solidFill>
              </a:rPr>
              <a:t>에서 </a:t>
            </a:r>
            <a:r>
              <a:rPr lang="en-US" altLang="ko-KR" sz="1200" dirty="0" smtClean="0">
                <a:solidFill>
                  <a:schemeClr val="tx2"/>
                </a:solidFill>
              </a:rPr>
              <a:t>“</a:t>
            </a:r>
            <a:r>
              <a:rPr lang="ko-KR" altLang="en-US" sz="1200" dirty="0" smtClean="0">
                <a:solidFill>
                  <a:schemeClr val="tx2"/>
                </a:solidFill>
              </a:rPr>
              <a:t>인공지능</a:t>
            </a:r>
            <a:r>
              <a:rPr lang="en-US" altLang="ko-KR" sz="1200" dirty="0" smtClean="0">
                <a:solidFill>
                  <a:schemeClr val="tx2"/>
                </a:solidFill>
              </a:rPr>
              <a:t>”</a:t>
            </a:r>
            <a:r>
              <a:rPr lang="ko-KR" altLang="en-US" sz="1200" dirty="0" smtClean="0">
                <a:solidFill>
                  <a:schemeClr val="tx2"/>
                </a:solidFill>
              </a:rPr>
              <a:t>을 소개했고</a:t>
            </a:r>
            <a:r>
              <a:rPr lang="en-US" altLang="ko-KR" sz="1200" dirty="0" smtClean="0">
                <a:solidFill>
                  <a:schemeClr val="tx2"/>
                </a:solidFill>
              </a:rPr>
              <a:t>, </a:t>
            </a:r>
            <a:r>
              <a:rPr lang="ko-KR" altLang="en-US" sz="1200" dirty="0" smtClean="0">
                <a:solidFill>
                  <a:schemeClr val="tx2"/>
                </a:solidFill>
              </a:rPr>
              <a:t>이 주제를 조금 더 깊게 알아봤습니다</a:t>
            </a:r>
            <a:r>
              <a:rPr lang="en-US" altLang="ko-KR" sz="1200" dirty="0" smtClean="0">
                <a:solidFill>
                  <a:schemeClr val="tx2"/>
                </a:solidFill>
              </a:rPr>
              <a:t>.</a:t>
            </a:r>
            <a:endParaRPr lang="en-US" altLang="ko-KR" sz="1200" b="0" i="0" kern="1200" dirty="0" smtClean="0">
              <a:solidFill>
                <a:schemeClr val="tx1"/>
              </a:solidFill>
              <a:latin typeface="+mn-lt"/>
              <a:ea typeface="+mn-ea"/>
              <a:cs typeface="+mn-cs"/>
            </a:endParaRPr>
          </a:p>
          <a:p>
            <a:r>
              <a:rPr lang="ko-KR" altLang="en-US" sz="1200" b="0" i="0" kern="1200" dirty="0" smtClean="0">
                <a:solidFill>
                  <a:schemeClr val="tx1"/>
                </a:solidFill>
                <a:latin typeface="+mn-lt"/>
                <a:ea typeface="+mn-ea"/>
                <a:cs typeface="+mn-cs"/>
              </a:rPr>
              <a:t>인공지능의 주요 개념</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용어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적용 사례</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 발전 방향</a:t>
            </a:r>
            <a:r>
              <a:rPr lang="ko-KR" altLang="en-US" sz="1200" b="0" i="0" kern="1200" baseline="0" dirty="0" smtClean="0">
                <a:solidFill>
                  <a:schemeClr val="tx1"/>
                </a:solidFill>
                <a:latin typeface="+mn-lt"/>
                <a:ea typeface="+mn-ea"/>
                <a:cs typeface="+mn-cs"/>
              </a:rPr>
              <a:t> 등을 </a:t>
            </a:r>
            <a:r>
              <a:rPr lang="ko-KR" altLang="en-US" sz="1200" b="0" i="0" kern="1200" baseline="0" dirty="0" err="1" smtClean="0">
                <a:solidFill>
                  <a:schemeClr val="tx1"/>
                </a:solidFill>
                <a:latin typeface="+mn-lt"/>
                <a:ea typeface="+mn-ea"/>
                <a:cs typeface="+mn-cs"/>
              </a:rPr>
              <a:t>알아봤구요</a:t>
            </a:r>
            <a:r>
              <a:rPr lang="en-US" altLang="ko-KR" sz="1200" b="0" i="0" kern="1200" baseline="0" dirty="0" smtClean="0">
                <a:solidFill>
                  <a:schemeClr val="tx1"/>
                </a:solidFill>
                <a:latin typeface="+mn-lt"/>
                <a:ea typeface="+mn-ea"/>
                <a:cs typeface="+mn-cs"/>
              </a:rPr>
              <a:t>.</a:t>
            </a:r>
          </a:p>
          <a:p>
            <a:endParaRPr lang="ko-KR" altLang="en-US" sz="1200" b="0" i="0" kern="1200" dirty="0" smtClean="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29</a:t>
            </a:fld>
            <a:endParaRPr lang="ko-KR"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sz="9600" dirty="0">
              <a:latin typeface="HY궁서B" pitchFamily="18" charset="-127"/>
              <a:ea typeface="HY궁서B" pitchFamily="18" charset="-127"/>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30</a:t>
            </a:fld>
            <a:endParaRPr lang="ko-K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228600" indent="-228600">
              <a:buNone/>
            </a:pPr>
            <a:endParaRPr lang="en-US" altLang="ko-KR" dirty="0" smtClean="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32</a:t>
            </a:fld>
            <a:endParaRPr lang="ko-K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228600" indent="-228600">
              <a:buNone/>
            </a:pPr>
            <a:endParaRPr lang="en-US" altLang="ko-KR" dirty="0" smtClean="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33</a:t>
            </a:fld>
            <a:endParaRPr lang="ko-KR"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228600" indent="-228600">
              <a:buNone/>
            </a:pPr>
            <a:endParaRPr lang="en-US" altLang="ko-KR" dirty="0" smtClean="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34</a:t>
            </a:fld>
            <a:endParaRPr lang="ko-KR"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1200" b="0" i="0" kern="1200" dirty="0" smtClean="0">
                <a:solidFill>
                  <a:schemeClr val="tx1"/>
                </a:solidFill>
                <a:latin typeface="+mn-lt"/>
                <a:ea typeface="+mn-ea"/>
                <a:cs typeface="+mn-cs"/>
              </a:rPr>
              <a:t>개발직군 채용공고 </a:t>
            </a:r>
            <a:r>
              <a:rPr lang="en-US" altLang="ko-KR" sz="9600" dirty="0" smtClean="0">
                <a:latin typeface="HY궁서B" pitchFamily="18" charset="-127"/>
                <a:ea typeface="HY궁서B" pitchFamily="18" charset="-127"/>
              </a:rPr>
              <a:t>https://www.woowahan.com/#/recruit/tech</a:t>
            </a:r>
            <a:endParaRPr lang="ko-KR" altLang="en-US" sz="9600" dirty="0">
              <a:latin typeface="HY궁서B" pitchFamily="18" charset="-127"/>
              <a:ea typeface="HY궁서B" pitchFamily="18" charset="-127"/>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35</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인공지능 전문가 직무의 이해</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라는 주제에는 </a:t>
            </a:r>
            <a:r>
              <a:rPr lang="en-US" altLang="ko-KR" sz="1200" b="0" i="0" kern="1200" dirty="0" smtClean="0">
                <a:solidFill>
                  <a:schemeClr val="tx1"/>
                </a:solidFill>
                <a:latin typeface="+mn-lt"/>
                <a:ea typeface="+mn-ea"/>
                <a:cs typeface="+mn-cs"/>
              </a:rPr>
              <a:t>3</a:t>
            </a:r>
            <a:r>
              <a:rPr lang="ko-KR" altLang="en-US" sz="1200" b="0" i="0" kern="1200" dirty="0" smtClean="0">
                <a:solidFill>
                  <a:schemeClr val="tx1"/>
                </a:solidFill>
                <a:latin typeface="+mn-lt"/>
                <a:ea typeface="+mn-ea"/>
                <a:cs typeface="+mn-cs"/>
              </a:rPr>
              <a:t>개의 키워드가 있습니다</a:t>
            </a:r>
            <a:r>
              <a:rPr lang="en-US" altLang="ko-KR" sz="1200" b="0" i="0" kern="1200" dirty="0" smtClean="0">
                <a:solidFill>
                  <a:schemeClr val="tx1"/>
                </a:solidFill>
                <a:latin typeface="+mn-lt"/>
                <a:ea typeface="+mn-ea"/>
                <a:cs typeface="+mn-cs"/>
              </a:rPr>
              <a:t>.</a:t>
            </a:r>
          </a:p>
          <a:p>
            <a:r>
              <a:rPr lang="ko-KR" altLang="en-US" sz="1200" b="0" i="0" kern="1200" dirty="0" smtClean="0">
                <a:solidFill>
                  <a:schemeClr val="tx1"/>
                </a:solidFill>
                <a:latin typeface="+mn-lt"/>
                <a:ea typeface="+mn-ea"/>
                <a:cs typeface="+mn-cs"/>
              </a:rPr>
              <a:t>인공지능</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직무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전문가</a:t>
            </a:r>
            <a:r>
              <a:rPr lang="en-US" altLang="ko-KR" sz="1200" b="0" i="0" kern="1200" dirty="0" smtClean="0">
                <a:solidFill>
                  <a:schemeClr val="tx1"/>
                </a:solidFill>
                <a:latin typeface="+mn-lt"/>
                <a:ea typeface="+mn-ea"/>
                <a:cs typeface="+mn-cs"/>
              </a:rPr>
              <a:t>.</a:t>
            </a:r>
            <a:r>
              <a:rPr lang="en-US" altLang="ko-KR" sz="1200" b="0" i="0" kern="1200" baseline="0" dirty="0" smtClean="0">
                <a:solidFill>
                  <a:schemeClr val="tx1"/>
                </a:solidFill>
                <a:latin typeface="+mn-lt"/>
                <a:ea typeface="+mn-ea"/>
                <a:cs typeface="+mn-cs"/>
              </a:rPr>
              <a:t> </a:t>
            </a:r>
            <a:r>
              <a:rPr lang="ko-KR" altLang="en-US" sz="1200" b="0" i="0" kern="1200" baseline="0" dirty="0" smtClean="0">
                <a:solidFill>
                  <a:schemeClr val="tx1"/>
                </a:solidFill>
                <a:latin typeface="+mn-lt"/>
                <a:ea typeface="+mn-ea"/>
                <a:cs typeface="+mn-cs"/>
              </a:rPr>
              <a:t>각 키워드를 </a:t>
            </a:r>
            <a:r>
              <a:rPr lang="en-US" altLang="ko-KR" sz="1200" b="0" i="0" kern="1200" dirty="0" smtClean="0">
                <a:solidFill>
                  <a:schemeClr val="tx1"/>
                </a:solidFill>
                <a:latin typeface="+mn-lt"/>
                <a:ea typeface="+mn-ea"/>
                <a:cs typeface="+mn-cs"/>
              </a:rPr>
              <a:t>3</a:t>
            </a:r>
            <a:r>
              <a:rPr lang="ko-KR" altLang="en-US" sz="1200" b="0" i="0" kern="1200" dirty="0" smtClean="0">
                <a:solidFill>
                  <a:schemeClr val="tx1"/>
                </a:solidFill>
                <a:latin typeface="+mn-lt"/>
                <a:ea typeface="+mn-ea"/>
                <a:cs typeface="+mn-cs"/>
              </a:rPr>
              <a:t>개 파트에 나누어</a:t>
            </a:r>
            <a:r>
              <a:rPr lang="en-US" altLang="ko-KR" sz="1200" b="0" i="0" kern="1200" dirty="0" smtClean="0">
                <a:solidFill>
                  <a:schemeClr val="tx1"/>
                </a:solidFill>
                <a:latin typeface="+mn-lt"/>
                <a:ea typeface="+mn-ea"/>
                <a:cs typeface="+mn-cs"/>
              </a:rPr>
              <a:t>,</a:t>
            </a:r>
          </a:p>
          <a:p>
            <a:r>
              <a:rPr lang="ko-KR" altLang="en-US" sz="1200" b="0" i="0" kern="1200" dirty="0" smtClean="0">
                <a:solidFill>
                  <a:schemeClr val="tx1"/>
                </a:solidFill>
                <a:latin typeface="+mn-lt"/>
                <a:ea typeface="+mn-ea"/>
                <a:cs typeface="+mn-cs"/>
              </a:rPr>
              <a:t>첫째 인공지능의 소개</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둘째 인공지능 직무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셋째</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인공지능 전문가의 직무 혹은 커리어에 대해 알아봅니다</a:t>
            </a:r>
            <a:r>
              <a:rPr lang="en-US" altLang="ko-KR" sz="1200" b="0" i="0" kern="1200" dirty="0" smtClean="0">
                <a:solidFill>
                  <a:schemeClr val="tx1"/>
                </a:solidFill>
                <a:latin typeface="+mn-lt"/>
                <a:ea typeface="+mn-ea"/>
                <a:cs typeface="+mn-cs"/>
              </a:rPr>
              <a:t>.</a:t>
            </a:r>
          </a:p>
          <a:p>
            <a:endParaRPr lang="en-US" altLang="ko-KR" sz="1200" b="0" i="0" kern="1200" dirty="0" smtClean="0">
              <a:solidFill>
                <a:schemeClr val="tx1"/>
              </a:solidFill>
              <a:latin typeface="+mn-lt"/>
              <a:ea typeface="+mn-ea"/>
              <a:cs typeface="+mn-cs"/>
            </a:endParaRPr>
          </a:p>
          <a:p>
            <a:r>
              <a:rPr lang="ko-KR" altLang="en-US" sz="1200" b="0" i="0" kern="1200" dirty="0" smtClean="0">
                <a:solidFill>
                  <a:schemeClr val="tx1"/>
                </a:solidFill>
                <a:latin typeface="+mn-lt"/>
                <a:ea typeface="+mn-ea"/>
                <a:cs typeface="+mn-cs"/>
              </a:rPr>
              <a:t>첫</a:t>
            </a:r>
            <a:r>
              <a:rPr lang="ko-KR" altLang="en-US" sz="1200" b="0" i="0" kern="1200" baseline="0" dirty="0" smtClean="0">
                <a:solidFill>
                  <a:schemeClr val="tx1"/>
                </a:solidFill>
                <a:latin typeface="+mn-lt"/>
                <a:ea typeface="+mn-ea"/>
                <a:cs typeface="+mn-cs"/>
              </a:rPr>
              <a:t> 번째 주제인 인공지능의 소개를 들으시면</a:t>
            </a:r>
            <a:r>
              <a:rPr lang="en-US" altLang="ko-KR" sz="1200" b="0" i="0" kern="1200" baseline="0" dirty="0" smtClean="0">
                <a:solidFill>
                  <a:schemeClr val="tx1"/>
                </a:solidFill>
                <a:latin typeface="+mn-lt"/>
                <a:ea typeface="+mn-ea"/>
                <a:cs typeface="+mn-cs"/>
              </a:rPr>
              <a:t>, </a:t>
            </a:r>
            <a:r>
              <a:rPr lang="ko-KR" altLang="en-US" sz="1200" b="0" i="0" kern="1200" baseline="0" dirty="0" smtClean="0">
                <a:solidFill>
                  <a:schemeClr val="tx1"/>
                </a:solidFill>
                <a:latin typeface="+mn-lt"/>
                <a:ea typeface="+mn-ea"/>
                <a:cs typeface="+mn-cs"/>
              </a:rPr>
              <a:t>인공지능에 대한 기본 개념</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 발전방향</a:t>
            </a:r>
            <a:r>
              <a:rPr lang="en-US" altLang="ko-KR" sz="1200" b="0" i="0" kern="1200" baseline="0" dirty="0" smtClean="0">
                <a:solidFill>
                  <a:schemeClr val="tx1"/>
                </a:solidFill>
                <a:latin typeface="+mn-lt"/>
                <a:ea typeface="+mn-ea"/>
                <a:cs typeface="+mn-cs"/>
              </a:rPr>
              <a:t>, </a:t>
            </a:r>
            <a:r>
              <a:rPr lang="ko-KR" altLang="en-US" sz="1200" b="0" i="0" kern="1200" baseline="0" dirty="0" smtClean="0">
                <a:solidFill>
                  <a:schemeClr val="tx1"/>
                </a:solidFill>
                <a:latin typeface="+mn-lt"/>
                <a:ea typeface="+mn-ea"/>
                <a:cs typeface="+mn-cs"/>
              </a:rPr>
              <a:t>및 적용 사례를 이해하실 수 있습니다</a:t>
            </a:r>
            <a:r>
              <a:rPr lang="en-US" altLang="ko-KR" sz="1200" b="0" i="0" kern="1200" baseline="0" dirty="0" smtClean="0">
                <a:solidFill>
                  <a:schemeClr val="tx1"/>
                </a:solidFill>
                <a:latin typeface="+mn-lt"/>
                <a:ea typeface="+mn-ea"/>
                <a:cs typeface="+mn-cs"/>
              </a:rPr>
              <a:t>.</a:t>
            </a:r>
          </a:p>
          <a:p>
            <a:r>
              <a:rPr lang="ko-KR" altLang="en-US" sz="1200" b="0" i="0" kern="1200" baseline="0" dirty="0" smtClean="0">
                <a:solidFill>
                  <a:schemeClr val="tx1"/>
                </a:solidFill>
                <a:latin typeface="+mn-lt"/>
                <a:ea typeface="+mn-ea"/>
                <a:cs typeface="+mn-cs"/>
              </a:rPr>
              <a:t>그리고 </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인공지능 직무의 이해</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에서는 직무 수행에 필요한 전공 혹은 자격 등에 대해 채용 관점에서 알아보겠습니다</a:t>
            </a:r>
            <a:r>
              <a:rPr lang="en-US" altLang="ko-KR" sz="1200" b="0" i="0" kern="1200" baseline="0" dirty="0" smtClean="0">
                <a:solidFill>
                  <a:schemeClr val="tx1"/>
                </a:solidFill>
                <a:latin typeface="+mn-lt"/>
                <a:ea typeface="+mn-ea"/>
                <a:cs typeface="+mn-cs"/>
              </a:rPr>
              <a:t>.</a:t>
            </a:r>
          </a:p>
          <a:p>
            <a:r>
              <a:rPr lang="ko-KR" altLang="en-US" sz="1200" b="0" i="0" kern="1200" baseline="0" dirty="0" smtClean="0">
                <a:solidFill>
                  <a:schemeClr val="tx1"/>
                </a:solidFill>
                <a:latin typeface="+mn-lt"/>
                <a:ea typeface="+mn-ea"/>
                <a:cs typeface="+mn-cs"/>
              </a:rPr>
              <a:t>마지막으로 </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인공지능 전문가의 직무</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에서는 저의 커리어 포트폴리오를 간략히 소개드리겠습니다</a:t>
            </a:r>
            <a:r>
              <a:rPr lang="en-US" altLang="ko-KR" sz="1200" b="0" i="0" kern="1200" baseline="0" dirty="0" smtClean="0">
                <a:solidFill>
                  <a:schemeClr val="tx1"/>
                </a:solidFill>
                <a:latin typeface="+mn-lt"/>
                <a:ea typeface="+mn-ea"/>
                <a:cs typeface="+mn-cs"/>
              </a:rPr>
              <a:t>.</a:t>
            </a:r>
            <a:endParaRPr lang="ko-KR" altLang="en-US" sz="1200" b="0" i="0" kern="1200" baseline="0" dirty="0" smtClean="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2</a:t>
            </a:fld>
            <a:endParaRPr lang="ko-KR"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64325D3A-E27F-4BE1-8A66-C566D1DA1A49}" type="slidenum">
              <a:rPr lang="ko-KR" altLang="en-US" smtClean="0"/>
              <a:pPr/>
              <a:t>36</a:t>
            </a:fld>
            <a:endParaRPr lang="ko-KR" altLang="en-US"/>
          </a:p>
        </p:txBody>
      </p:sp>
    </p:spTree>
    <p:extLst>
      <p:ext uri="{BB962C8B-B14F-4D97-AF65-F5344CB8AC3E}">
        <p14:creationId xmlns="" xmlns:p14="http://schemas.microsoft.com/office/powerpoint/2010/main" val="3749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228600" indent="-228600">
              <a:buNone/>
            </a:pPr>
            <a:r>
              <a:rPr lang="ko-KR" altLang="en-US" dirty="0" smtClean="0"/>
              <a:t>아침에 일어나서 이 장소로 오면서  어떤 마음을 가지고 이곳에 오는가</a:t>
            </a:r>
            <a:r>
              <a:rPr lang="en-US" altLang="ko-KR" dirty="0" smtClean="0"/>
              <a:t>?</a:t>
            </a:r>
            <a:r>
              <a:rPr lang="ko-KR" altLang="en-US" dirty="0" smtClean="0"/>
              <a:t>를 생각해봤습니다</a:t>
            </a:r>
            <a:r>
              <a:rPr lang="en-US" altLang="ko-KR" dirty="0" smtClean="0"/>
              <a:t>.</a:t>
            </a:r>
          </a:p>
          <a:p>
            <a:pPr marL="228600" indent="-228600">
              <a:buNone/>
            </a:pPr>
            <a:r>
              <a:rPr lang="ko-KR" altLang="en-US" dirty="0" smtClean="0"/>
              <a:t>여러분은 어떤 마음을 가지고 이곳에 오셨습니까</a:t>
            </a:r>
            <a:r>
              <a:rPr lang="en-US" altLang="ko-KR" dirty="0" smtClean="0"/>
              <a:t>?</a:t>
            </a: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37</a:t>
            </a:fld>
            <a:endParaRPr lang="ko-KR"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228600" indent="-228600">
              <a:buNone/>
            </a:pPr>
            <a:endParaRPr lang="en-US" altLang="ko-KR" dirty="0" smtClean="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38</a:t>
            </a:fld>
            <a:endParaRPr lang="ko-KR"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1200" b="0" i="0" kern="1200" dirty="0" smtClean="0">
                <a:solidFill>
                  <a:schemeClr val="tx1"/>
                </a:solidFill>
                <a:latin typeface="+mn-lt"/>
                <a:ea typeface="+mn-ea"/>
                <a:cs typeface="+mn-cs"/>
              </a:rPr>
              <a:t>개발직군 채용공고 </a:t>
            </a:r>
            <a:r>
              <a:rPr lang="en-US" altLang="ko-KR" sz="9600" dirty="0" smtClean="0">
                <a:latin typeface="HY궁서B" pitchFamily="18" charset="-127"/>
                <a:ea typeface="HY궁서B" pitchFamily="18" charset="-127"/>
              </a:rPr>
              <a:t>https://www.woowahan.com/#/recruit/tech</a:t>
            </a:r>
            <a:endParaRPr lang="ko-KR" altLang="en-US" sz="9600" dirty="0">
              <a:latin typeface="HY궁서B" pitchFamily="18" charset="-127"/>
              <a:ea typeface="HY궁서B" pitchFamily="18" charset="-127"/>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39</a:t>
            </a:fld>
            <a:endParaRPr lang="ko-KR"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42</a:t>
            </a:fld>
            <a:endParaRPr lang="ko-KR"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43</a:t>
            </a:fld>
            <a:endParaRPr lang="ko-KR"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1200" b="0" i="0" kern="1200" dirty="0" smtClean="0">
                <a:solidFill>
                  <a:schemeClr val="tx1"/>
                </a:solidFill>
                <a:latin typeface="+mn-lt"/>
                <a:ea typeface="+mn-ea"/>
                <a:cs typeface="+mn-cs"/>
              </a:rPr>
              <a:t>개발직군 채용공고 </a:t>
            </a:r>
            <a:r>
              <a:rPr lang="en-US" altLang="ko-KR" sz="9600" dirty="0" smtClean="0">
                <a:latin typeface="HY궁서B" pitchFamily="18" charset="-127"/>
                <a:ea typeface="HY궁서B" pitchFamily="18" charset="-127"/>
              </a:rPr>
              <a:t>https://www.woowahan.com/#/recruit/tech</a:t>
            </a:r>
            <a:endParaRPr lang="ko-KR" altLang="en-US" sz="9600" dirty="0">
              <a:latin typeface="HY궁서B" pitchFamily="18" charset="-127"/>
              <a:ea typeface="HY궁서B" pitchFamily="18" charset="-127"/>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44</a:t>
            </a:fld>
            <a:endParaRPr lang="ko-KR"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1200" b="0" i="0" kern="1200" dirty="0" smtClean="0">
                <a:solidFill>
                  <a:schemeClr val="tx1"/>
                </a:solidFill>
                <a:latin typeface="+mn-lt"/>
                <a:ea typeface="+mn-ea"/>
                <a:cs typeface="+mn-cs"/>
              </a:rPr>
              <a:t>개발직군 채용공고 </a:t>
            </a:r>
            <a:r>
              <a:rPr lang="en-US" altLang="ko-KR" sz="9600" dirty="0" smtClean="0">
                <a:latin typeface="HY궁서B" pitchFamily="18" charset="-127"/>
                <a:ea typeface="HY궁서B" pitchFamily="18" charset="-127"/>
              </a:rPr>
              <a:t>https://www.woowahan.com/#/recruit/tech</a:t>
            </a:r>
            <a:endParaRPr lang="ko-KR" altLang="en-US" sz="9600" dirty="0">
              <a:latin typeface="HY궁서B" pitchFamily="18" charset="-127"/>
              <a:ea typeface="HY궁서B" pitchFamily="18" charset="-127"/>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45</a:t>
            </a:fld>
            <a:endParaRPr lang="ko-KR"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1200" b="0" i="0" kern="1200" dirty="0" smtClean="0">
                <a:solidFill>
                  <a:schemeClr val="tx1"/>
                </a:solidFill>
                <a:latin typeface="+mn-lt"/>
                <a:ea typeface="+mn-ea"/>
                <a:cs typeface="+mn-cs"/>
              </a:rPr>
              <a:t>개발직군 채용공고 </a:t>
            </a:r>
            <a:r>
              <a:rPr lang="en-US" altLang="ko-KR" sz="9600" dirty="0" smtClean="0">
                <a:latin typeface="HY궁서B" pitchFamily="18" charset="-127"/>
                <a:ea typeface="HY궁서B" pitchFamily="18" charset="-127"/>
              </a:rPr>
              <a:t>https://www.woowahan.com/#/recruit/tech</a:t>
            </a:r>
            <a:endParaRPr lang="ko-KR" altLang="en-US" sz="9600" dirty="0">
              <a:latin typeface="HY궁서B" pitchFamily="18" charset="-127"/>
              <a:ea typeface="HY궁서B" pitchFamily="18" charset="-127"/>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46</a:t>
            </a:fld>
            <a:endParaRPr lang="ko-KR"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smtClean="0">
                <a:solidFill>
                  <a:schemeClr val="tx2"/>
                </a:solidFill>
              </a:rPr>
              <a:t>파트</a:t>
            </a:r>
            <a:r>
              <a:rPr lang="en-US" altLang="ko-KR" sz="1200" dirty="0" smtClean="0">
                <a:solidFill>
                  <a:schemeClr val="tx2"/>
                </a:solidFill>
              </a:rPr>
              <a:t>1</a:t>
            </a:r>
            <a:r>
              <a:rPr lang="ko-KR" altLang="en-US" sz="1200" dirty="0" smtClean="0">
                <a:solidFill>
                  <a:schemeClr val="tx2"/>
                </a:solidFill>
              </a:rPr>
              <a:t>에서 </a:t>
            </a:r>
            <a:r>
              <a:rPr lang="en-US" altLang="ko-KR" sz="1200" dirty="0" smtClean="0">
                <a:solidFill>
                  <a:schemeClr val="tx2"/>
                </a:solidFill>
              </a:rPr>
              <a:t>“</a:t>
            </a:r>
            <a:r>
              <a:rPr lang="ko-KR" altLang="en-US" sz="1200" dirty="0" smtClean="0">
                <a:solidFill>
                  <a:schemeClr val="tx2"/>
                </a:solidFill>
              </a:rPr>
              <a:t>인공지능</a:t>
            </a:r>
            <a:r>
              <a:rPr lang="en-US" altLang="ko-KR" sz="1200" dirty="0" smtClean="0">
                <a:solidFill>
                  <a:schemeClr val="tx2"/>
                </a:solidFill>
              </a:rPr>
              <a:t>”</a:t>
            </a:r>
            <a:r>
              <a:rPr lang="ko-KR" altLang="en-US" sz="1200" dirty="0" smtClean="0">
                <a:solidFill>
                  <a:schemeClr val="tx2"/>
                </a:solidFill>
              </a:rPr>
              <a:t>을 소개했고</a:t>
            </a:r>
            <a:r>
              <a:rPr lang="en-US" altLang="ko-KR" sz="1200" dirty="0" smtClean="0">
                <a:solidFill>
                  <a:schemeClr val="tx2"/>
                </a:solidFill>
              </a:rPr>
              <a:t>, </a:t>
            </a:r>
            <a:r>
              <a:rPr lang="ko-KR" altLang="en-US" sz="1200" dirty="0" smtClean="0">
                <a:solidFill>
                  <a:schemeClr val="tx2"/>
                </a:solidFill>
              </a:rPr>
              <a:t>이 주제를 조금 더 깊게 알아봤습니다</a:t>
            </a:r>
            <a:r>
              <a:rPr lang="en-US" altLang="ko-KR" sz="1200" dirty="0" smtClean="0">
                <a:solidFill>
                  <a:schemeClr val="tx2"/>
                </a:solidFill>
              </a:rPr>
              <a:t>.</a:t>
            </a:r>
            <a:endParaRPr lang="en-US" altLang="ko-KR" sz="1200" b="0" i="0" kern="1200" dirty="0" smtClean="0">
              <a:solidFill>
                <a:schemeClr val="tx1"/>
              </a:solidFill>
              <a:latin typeface="+mn-lt"/>
              <a:ea typeface="+mn-ea"/>
              <a:cs typeface="+mn-cs"/>
            </a:endParaRPr>
          </a:p>
          <a:p>
            <a:r>
              <a:rPr lang="ko-KR" altLang="en-US" sz="1200" b="0" i="0" kern="1200" dirty="0" smtClean="0">
                <a:solidFill>
                  <a:schemeClr val="tx1"/>
                </a:solidFill>
                <a:latin typeface="+mn-lt"/>
                <a:ea typeface="+mn-ea"/>
                <a:cs typeface="+mn-cs"/>
              </a:rPr>
              <a:t>인공지능의 주요 개념</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용어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적용 사례</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 발전 방향</a:t>
            </a:r>
            <a:r>
              <a:rPr lang="ko-KR" altLang="en-US" sz="1200" b="0" i="0" kern="1200" baseline="0" dirty="0" smtClean="0">
                <a:solidFill>
                  <a:schemeClr val="tx1"/>
                </a:solidFill>
                <a:latin typeface="+mn-lt"/>
                <a:ea typeface="+mn-ea"/>
                <a:cs typeface="+mn-cs"/>
              </a:rPr>
              <a:t> 등을 </a:t>
            </a:r>
            <a:r>
              <a:rPr lang="ko-KR" altLang="en-US" sz="1200" b="0" i="0" kern="1200" baseline="0" dirty="0" err="1" smtClean="0">
                <a:solidFill>
                  <a:schemeClr val="tx1"/>
                </a:solidFill>
                <a:latin typeface="+mn-lt"/>
                <a:ea typeface="+mn-ea"/>
                <a:cs typeface="+mn-cs"/>
              </a:rPr>
              <a:t>알아봤구요</a:t>
            </a:r>
            <a:r>
              <a:rPr lang="en-US" altLang="ko-KR" sz="1200" b="0" i="0" kern="1200" baseline="0" dirty="0" smtClean="0">
                <a:solidFill>
                  <a:schemeClr val="tx1"/>
                </a:solidFill>
                <a:latin typeface="+mn-lt"/>
                <a:ea typeface="+mn-ea"/>
                <a:cs typeface="+mn-cs"/>
              </a:rPr>
              <a:t>.</a:t>
            </a:r>
          </a:p>
          <a:p>
            <a:endParaRPr lang="ko-KR" altLang="en-US" sz="1200" b="0" i="0" kern="1200" dirty="0" smtClean="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47</a:t>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인공지능 전문가 직무의 이해</a:t>
            </a:r>
            <a:r>
              <a:rPr lang="en-US" altLang="ko-KR" sz="1200" b="0" i="0" kern="1200" dirty="0" smtClean="0">
                <a:solidFill>
                  <a:schemeClr val="tx1"/>
                </a:solidFill>
                <a:latin typeface="+mn-lt"/>
                <a:ea typeface="+mn-ea"/>
                <a:cs typeface="+mn-cs"/>
              </a:rPr>
              <a:t>”</a:t>
            </a:r>
            <a:r>
              <a:rPr lang="ko-KR" altLang="en-US" sz="1200" b="0" i="0" kern="1200" dirty="0" smtClean="0">
                <a:solidFill>
                  <a:schemeClr val="tx1"/>
                </a:solidFill>
                <a:latin typeface="+mn-lt"/>
                <a:ea typeface="+mn-ea"/>
                <a:cs typeface="+mn-cs"/>
              </a:rPr>
              <a:t>라는 주제에는 </a:t>
            </a:r>
            <a:r>
              <a:rPr lang="en-US" altLang="ko-KR" sz="1200" b="0" i="0" kern="1200" dirty="0" smtClean="0">
                <a:solidFill>
                  <a:schemeClr val="tx1"/>
                </a:solidFill>
                <a:latin typeface="+mn-lt"/>
                <a:ea typeface="+mn-ea"/>
                <a:cs typeface="+mn-cs"/>
              </a:rPr>
              <a:t>3</a:t>
            </a:r>
            <a:r>
              <a:rPr lang="ko-KR" altLang="en-US" sz="1200" b="0" i="0" kern="1200" dirty="0" smtClean="0">
                <a:solidFill>
                  <a:schemeClr val="tx1"/>
                </a:solidFill>
                <a:latin typeface="+mn-lt"/>
                <a:ea typeface="+mn-ea"/>
                <a:cs typeface="+mn-cs"/>
              </a:rPr>
              <a:t>개의 키워드가 있습니다</a:t>
            </a:r>
            <a:r>
              <a:rPr lang="en-US" altLang="ko-KR" sz="1200" b="0" i="0" kern="1200" dirty="0" smtClean="0">
                <a:solidFill>
                  <a:schemeClr val="tx1"/>
                </a:solidFill>
                <a:latin typeface="+mn-lt"/>
                <a:ea typeface="+mn-ea"/>
                <a:cs typeface="+mn-cs"/>
              </a:rPr>
              <a:t>.</a:t>
            </a:r>
          </a:p>
          <a:p>
            <a:r>
              <a:rPr lang="ko-KR" altLang="en-US" sz="1200" b="0" i="0" kern="1200" dirty="0" smtClean="0">
                <a:solidFill>
                  <a:schemeClr val="tx1"/>
                </a:solidFill>
                <a:latin typeface="+mn-lt"/>
                <a:ea typeface="+mn-ea"/>
                <a:cs typeface="+mn-cs"/>
              </a:rPr>
              <a:t>인공지능</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직무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전문가</a:t>
            </a:r>
            <a:r>
              <a:rPr lang="en-US" altLang="ko-KR" sz="1200" b="0" i="0" kern="1200" dirty="0" smtClean="0">
                <a:solidFill>
                  <a:schemeClr val="tx1"/>
                </a:solidFill>
                <a:latin typeface="+mn-lt"/>
                <a:ea typeface="+mn-ea"/>
                <a:cs typeface="+mn-cs"/>
              </a:rPr>
              <a:t>.</a:t>
            </a:r>
            <a:r>
              <a:rPr lang="en-US" altLang="ko-KR" sz="1200" b="0" i="0" kern="1200" baseline="0" dirty="0" smtClean="0">
                <a:solidFill>
                  <a:schemeClr val="tx1"/>
                </a:solidFill>
                <a:latin typeface="+mn-lt"/>
                <a:ea typeface="+mn-ea"/>
                <a:cs typeface="+mn-cs"/>
              </a:rPr>
              <a:t> </a:t>
            </a:r>
            <a:r>
              <a:rPr lang="ko-KR" altLang="en-US" sz="1200" b="0" i="0" kern="1200" baseline="0" dirty="0" smtClean="0">
                <a:solidFill>
                  <a:schemeClr val="tx1"/>
                </a:solidFill>
                <a:latin typeface="+mn-lt"/>
                <a:ea typeface="+mn-ea"/>
                <a:cs typeface="+mn-cs"/>
              </a:rPr>
              <a:t>각 키워드를 </a:t>
            </a:r>
            <a:r>
              <a:rPr lang="en-US" altLang="ko-KR" sz="1200" b="0" i="0" kern="1200" dirty="0" smtClean="0">
                <a:solidFill>
                  <a:schemeClr val="tx1"/>
                </a:solidFill>
                <a:latin typeface="+mn-lt"/>
                <a:ea typeface="+mn-ea"/>
                <a:cs typeface="+mn-cs"/>
              </a:rPr>
              <a:t>3</a:t>
            </a:r>
            <a:r>
              <a:rPr lang="ko-KR" altLang="en-US" sz="1200" b="0" i="0" kern="1200" dirty="0" smtClean="0">
                <a:solidFill>
                  <a:schemeClr val="tx1"/>
                </a:solidFill>
                <a:latin typeface="+mn-lt"/>
                <a:ea typeface="+mn-ea"/>
                <a:cs typeface="+mn-cs"/>
              </a:rPr>
              <a:t>개 파트에 나누어</a:t>
            </a:r>
            <a:r>
              <a:rPr lang="en-US" altLang="ko-KR" sz="1200" b="0" i="0" kern="1200" dirty="0" smtClean="0">
                <a:solidFill>
                  <a:schemeClr val="tx1"/>
                </a:solidFill>
                <a:latin typeface="+mn-lt"/>
                <a:ea typeface="+mn-ea"/>
                <a:cs typeface="+mn-cs"/>
              </a:rPr>
              <a:t>,</a:t>
            </a:r>
          </a:p>
          <a:p>
            <a:r>
              <a:rPr lang="ko-KR" altLang="en-US" sz="1200" b="0" i="0" kern="1200" dirty="0" smtClean="0">
                <a:solidFill>
                  <a:schemeClr val="tx1"/>
                </a:solidFill>
                <a:latin typeface="+mn-lt"/>
                <a:ea typeface="+mn-ea"/>
                <a:cs typeface="+mn-cs"/>
              </a:rPr>
              <a:t>첫째 인공지능의 소개</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둘째 인공지능 직무</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셋째</a:t>
            </a:r>
            <a:r>
              <a:rPr lang="en-US" altLang="ko-KR" sz="1200" b="0" i="0" kern="1200" dirty="0" smtClean="0">
                <a:solidFill>
                  <a:schemeClr val="tx1"/>
                </a:solidFill>
                <a:latin typeface="+mn-lt"/>
                <a:ea typeface="+mn-ea"/>
                <a:cs typeface="+mn-cs"/>
              </a:rPr>
              <a:t>, </a:t>
            </a:r>
            <a:r>
              <a:rPr lang="ko-KR" altLang="en-US" sz="1200" b="0" i="0" kern="1200" dirty="0" smtClean="0">
                <a:solidFill>
                  <a:schemeClr val="tx1"/>
                </a:solidFill>
                <a:latin typeface="+mn-lt"/>
                <a:ea typeface="+mn-ea"/>
                <a:cs typeface="+mn-cs"/>
              </a:rPr>
              <a:t>인공지능 전문가의 직무 혹은 커리어에 대해 알아봅니다</a:t>
            </a:r>
            <a:r>
              <a:rPr lang="en-US" altLang="ko-KR" sz="1200" b="0" i="0" kern="1200" dirty="0" smtClean="0">
                <a:solidFill>
                  <a:schemeClr val="tx1"/>
                </a:solidFill>
                <a:latin typeface="+mn-lt"/>
                <a:ea typeface="+mn-ea"/>
                <a:cs typeface="+mn-cs"/>
              </a:rPr>
              <a:t>.</a:t>
            </a:r>
          </a:p>
          <a:p>
            <a:endParaRPr lang="en-US" altLang="ko-KR" sz="1200" b="0" i="0" kern="1200" dirty="0" smtClean="0">
              <a:solidFill>
                <a:schemeClr val="tx1"/>
              </a:solidFill>
              <a:latin typeface="+mn-lt"/>
              <a:ea typeface="+mn-ea"/>
              <a:cs typeface="+mn-cs"/>
            </a:endParaRPr>
          </a:p>
          <a:p>
            <a:r>
              <a:rPr lang="ko-KR" altLang="en-US" sz="1200" b="0" i="0" kern="1200" dirty="0" smtClean="0">
                <a:solidFill>
                  <a:schemeClr val="tx1"/>
                </a:solidFill>
                <a:latin typeface="+mn-lt"/>
                <a:ea typeface="+mn-ea"/>
                <a:cs typeface="+mn-cs"/>
              </a:rPr>
              <a:t>첫</a:t>
            </a:r>
            <a:r>
              <a:rPr lang="ko-KR" altLang="en-US" sz="1200" b="0" i="0" kern="1200" baseline="0" dirty="0" smtClean="0">
                <a:solidFill>
                  <a:schemeClr val="tx1"/>
                </a:solidFill>
                <a:latin typeface="+mn-lt"/>
                <a:ea typeface="+mn-ea"/>
                <a:cs typeface="+mn-cs"/>
              </a:rPr>
              <a:t> 번째 주제인 인공지능의 소개를 들으시면</a:t>
            </a:r>
            <a:r>
              <a:rPr lang="en-US" altLang="ko-KR" sz="1200" b="0" i="0" kern="1200" baseline="0" dirty="0" smtClean="0">
                <a:solidFill>
                  <a:schemeClr val="tx1"/>
                </a:solidFill>
                <a:latin typeface="+mn-lt"/>
                <a:ea typeface="+mn-ea"/>
                <a:cs typeface="+mn-cs"/>
              </a:rPr>
              <a:t>, </a:t>
            </a:r>
            <a:r>
              <a:rPr lang="ko-KR" altLang="en-US" sz="1200" b="0" i="0" kern="1200" baseline="0" dirty="0" smtClean="0">
                <a:solidFill>
                  <a:schemeClr val="tx1"/>
                </a:solidFill>
                <a:latin typeface="+mn-lt"/>
                <a:ea typeface="+mn-ea"/>
                <a:cs typeface="+mn-cs"/>
              </a:rPr>
              <a:t>인공지능에 대한 기본 개념</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 발전방향</a:t>
            </a:r>
            <a:r>
              <a:rPr lang="en-US" altLang="ko-KR" sz="1200" b="0" i="0" kern="1200" baseline="0" dirty="0" smtClean="0">
                <a:solidFill>
                  <a:schemeClr val="tx1"/>
                </a:solidFill>
                <a:latin typeface="+mn-lt"/>
                <a:ea typeface="+mn-ea"/>
                <a:cs typeface="+mn-cs"/>
              </a:rPr>
              <a:t>, </a:t>
            </a:r>
            <a:r>
              <a:rPr lang="ko-KR" altLang="en-US" sz="1200" b="0" i="0" kern="1200" baseline="0" dirty="0" smtClean="0">
                <a:solidFill>
                  <a:schemeClr val="tx1"/>
                </a:solidFill>
                <a:latin typeface="+mn-lt"/>
                <a:ea typeface="+mn-ea"/>
                <a:cs typeface="+mn-cs"/>
              </a:rPr>
              <a:t>및 적용 사례를 이해하실 수 있습니다</a:t>
            </a:r>
            <a:r>
              <a:rPr lang="en-US" altLang="ko-KR" sz="1200" b="0" i="0" kern="1200" baseline="0" dirty="0" smtClean="0">
                <a:solidFill>
                  <a:schemeClr val="tx1"/>
                </a:solidFill>
                <a:latin typeface="+mn-lt"/>
                <a:ea typeface="+mn-ea"/>
                <a:cs typeface="+mn-cs"/>
              </a:rPr>
              <a:t>.</a:t>
            </a:r>
          </a:p>
          <a:p>
            <a:r>
              <a:rPr lang="ko-KR" altLang="en-US" sz="1200" b="0" i="0" kern="1200" baseline="0" dirty="0" smtClean="0">
                <a:solidFill>
                  <a:schemeClr val="tx1"/>
                </a:solidFill>
                <a:latin typeface="+mn-lt"/>
                <a:ea typeface="+mn-ea"/>
                <a:cs typeface="+mn-cs"/>
              </a:rPr>
              <a:t>그리고 </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인공지능 직무의 이해</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에서는 직무 수행에 필요한 전공 혹은 자격 등에 대해 채용 관점에서 알아보겠습니다</a:t>
            </a:r>
            <a:r>
              <a:rPr lang="en-US" altLang="ko-KR" sz="1200" b="0" i="0" kern="1200" baseline="0" dirty="0" smtClean="0">
                <a:solidFill>
                  <a:schemeClr val="tx1"/>
                </a:solidFill>
                <a:latin typeface="+mn-lt"/>
                <a:ea typeface="+mn-ea"/>
                <a:cs typeface="+mn-cs"/>
              </a:rPr>
              <a:t>.</a:t>
            </a:r>
          </a:p>
          <a:p>
            <a:r>
              <a:rPr lang="ko-KR" altLang="en-US" sz="1200" b="0" i="0" kern="1200" baseline="0" dirty="0" smtClean="0">
                <a:solidFill>
                  <a:schemeClr val="tx1"/>
                </a:solidFill>
                <a:latin typeface="+mn-lt"/>
                <a:ea typeface="+mn-ea"/>
                <a:cs typeface="+mn-cs"/>
              </a:rPr>
              <a:t>마지막으로 </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인공지능 전문가의 직무</a:t>
            </a:r>
            <a:r>
              <a:rPr lang="en-US" altLang="ko-KR" sz="1200" b="0" i="0" kern="1200" baseline="0" dirty="0" smtClean="0">
                <a:solidFill>
                  <a:schemeClr val="tx1"/>
                </a:solidFill>
                <a:latin typeface="+mn-lt"/>
                <a:ea typeface="+mn-ea"/>
                <a:cs typeface="+mn-cs"/>
              </a:rPr>
              <a:t>”</a:t>
            </a:r>
            <a:r>
              <a:rPr lang="ko-KR" altLang="en-US" sz="1200" b="0" i="0" kern="1200" baseline="0" dirty="0" smtClean="0">
                <a:solidFill>
                  <a:schemeClr val="tx1"/>
                </a:solidFill>
                <a:latin typeface="+mn-lt"/>
                <a:ea typeface="+mn-ea"/>
                <a:cs typeface="+mn-cs"/>
              </a:rPr>
              <a:t>에서는 저의 커리어 포트폴리오를 간략히 소개드리겠습니다</a:t>
            </a:r>
            <a:r>
              <a:rPr lang="en-US" altLang="ko-KR" sz="1200" b="0" i="0" kern="1200" baseline="0" dirty="0" smtClean="0">
                <a:solidFill>
                  <a:schemeClr val="tx1"/>
                </a:solidFill>
                <a:latin typeface="+mn-lt"/>
                <a:ea typeface="+mn-ea"/>
                <a:cs typeface="+mn-cs"/>
              </a:rPr>
              <a:t>.</a:t>
            </a:r>
            <a:endParaRPr lang="ko-KR" altLang="en-US" sz="1200" b="0" i="0" kern="1200" baseline="0" dirty="0" smtClean="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3</a:t>
            </a:fld>
            <a:endParaRPr lang="ko-KR"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244EDD5-51D3-4DA6-8139-A0A313B203D0}" type="slidenum">
              <a:rPr lang="ko-KR" altLang="en-US" smtClean="0"/>
              <a:pPr/>
              <a:t>48</a:t>
            </a:fld>
            <a:endParaRPr lang="ko-KR"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244EDD5-51D3-4DA6-8139-A0A313B203D0}" type="slidenum">
              <a:rPr lang="ko-KR" altLang="en-US" smtClean="0"/>
              <a:pPr/>
              <a:t>49</a:t>
            </a:fld>
            <a:endParaRPr lang="ko-KR"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244EDD5-51D3-4DA6-8139-A0A313B203D0}" type="slidenum">
              <a:rPr lang="ko-KR" altLang="en-US" smtClean="0"/>
              <a:pPr/>
              <a:t>51</a:t>
            </a:fld>
            <a:endParaRPr lang="ko-KR"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244EDD5-51D3-4DA6-8139-A0A313B203D0}" type="slidenum">
              <a:rPr lang="ko-KR" altLang="en-US" smtClean="0"/>
              <a:pPr/>
              <a:t>52</a:t>
            </a:fld>
            <a:endParaRPr lang="ko-KR"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244EDD5-51D3-4DA6-8139-A0A313B203D0}" type="slidenum">
              <a:rPr lang="ko-KR" altLang="en-US" smtClean="0"/>
              <a:pPr/>
              <a:t>53</a:t>
            </a:fld>
            <a:endParaRPr lang="ko-KR"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244EDD5-51D3-4DA6-8139-A0A313B203D0}" type="slidenum">
              <a:rPr lang="ko-KR" altLang="en-US" smtClean="0"/>
              <a:pPr/>
              <a:t>54</a:t>
            </a:fld>
            <a:endParaRPr lang="ko-KR"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55</a:t>
            </a:fld>
            <a:endParaRPr lang="ko-KR"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en-US" altLang="ko-KR" sz="1200" dirty="0" smtClean="0">
              <a:solidFill>
                <a:schemeClr val="tx2"/>
              </a:solidFill>
            </a:endParaRPr>
          </a:p>
          <a:p>
            <a:endParaRPr lang="ko-KR" altLang="en-US" sz="1200" dirty="0" smtClean="0">
              <a:solidFill>
                <a:schemeClr val="tx2"/>
              </a:solidFill>
            </a:endParaRPr>
          </a:p>
          <a:p>
            <a:endParaRPr lang="ko-KR" altLang="en-US" sz="1200" b="0" i="0" kern="1200" dirty="0" smtClean="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57</a:t>
            </a:fld>
            <a:endParaRPr lang="ko-KR"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1997</a:t>
            </a:r>
            <a:r>
              <a:rPr lang="ko-KR" altLang="en-US" dirty="0" smtClean="0"/>
              <a:t>년 </a:t>
            </a:r>
            <a:r>
              <a:rPr lang="en-US" altLang="ko-KR" dirty="0" smtClean="0"/>
              <a:t>Human Chess Champion</a:t>
            </a:r>
            <a:r>
              <a:rPr lang="ko-KR" altLang="en-US" dirty="0" smtClean="0"/>
              <a:t>인 </a:t>
            </a:r>
            <a:r>
              <a:rPr lang="en-US" altLang="ko-KR" dirty="0" smtClean="0"/>
              <a:t>Garry Kasparov</a:t>
            </a:r>
            <a:r>
              <a:rPr lang="ko-KR" altLang="en-US" dirty="0" smtClean="0"/>
              <a:t>가 </a:t>
            </a:r>
            <a:r>
              <a:rPr lang="en-US" altLang="ko-KR" dirty="0" smtClean="0"/>
              <a:t>IBM</a:t>
            </a:r>
            <a:r>
              <a:rPr lang="ko-KR" altLang="en-US" dirty="0" smtClean="0"/>
              <a:t>의 </a:t>
            </a:r>
            <a:r>
              <a:rPr lang="en-US" altLang="ko-KR" dirty="0" smtClean="0"/>
              <a:t>Deep Blue</a:t>
            </a:r>
            <a:r>
              <a:rPr lang="ko-KR" altLang="en-US" dirty="0" smtClean="0"/>
              <a:t>에 패배를 합니다</a:t>
            </a:r>
            <a:r>
              <a:rPr lang="en-US" altLang="ko-KR" dirty="0" smtClean="0"/>
              <a:t>.</a:t>
            </a:r>
          </a:p>
          <a:p>
            <a:endParaRPr lang="en-US" altLang="ko-KR" dirty="0" smtClean="0"/>
          </a:p>
          <a:p>
            <a:r>
              <a:rPr lang="en-US" altLang="ko-KR" dirty="0" smtClean="0"/>
              <a:t>Impact</a:t>
            </a:r>
            <a:r>
              <a:rPr lang="ko-KR" altLang="en-US" dirty="0" smtClean="0"/>
              <a:t>를 설명</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58</a:t>
            </a:fld>
            <a:endParaRPr lang="ko-KR"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err="1" smtClean="0"/>
              <a:t>Standford</a:t>
            </a:r>
            <a:r>
              <a:rPr lang="ko-KR" altLang="en-US" dirty="0" smtClean="0"/>
              <a:t>의 </a:t>
            </a:r>
            <a:r>
              <a:rPr lang="en-US" altLang="ko-KR" dirty="0" err="1" smtClean="0"/>
              <a:t>Feifei</a:t>
            </a:r>
            <a:r>
              <a:rPr lang="en-US" altLang="ko-KR" dirty="0" smtClean="0"/>
              <a:t> Li</a:t>
            </a:r>
            <a:r>
              <a:rPr lang="ko-KR" altLang="en-US" dirty="0" smtClean="0"/>
              <a:t>가 </a:t>
            </a:r>
            <a:r>
              <a:rPr lang="en-US" altLang="ko-KR" dirty="0" err="1" smtClean="0"/>
              <a:t>ImageNet</a:t>
            </a:r>
            <a:r>
              <a:rPr lang="ko-KR" altLang="en-US" dirty="0" smtClean="0"/>
              <a:t>이라는 다량의 이미지 데이터베이스를 구축합니다</a:t>
            </a:r>
            <a:r>
              <a:rPr lang="en-US" altLang="ko-KR" dirty="0" smtClean="0"/>
              <a:t>.</a:t>
            </a:r>
          </a:p>
          <a:p>
            <a:r>
              <a:rPr lang="en-US" altLang="ko-KR" dirty="0" smtClean="0"/>
              <a:t>CVPR</a:t>
            </a:r>
            <a:r>
              <a:rPr lang="ko-KR" altLang="en-US" dirty="0" smtClean="0"/>
              <a:t>이라는 학회에서는 </a:t>
            </a:r>
            <a:r>
              <a:rPr lang="en-US" altLang="ko-KR" dirty="0" err="1" smtClean="0"/>
              <a:t>ImageNet</a:t>
            </a:r>
            <a:r>
              <a:rPr lang="ko-KR" altLang="en-US" dirty="0" smtClean="0"/>
              <a:t>을 이용한 </a:t>
            </a:r>
            <a:r>
              <a:rPr lang="en-US" altLang="ko-KR" dirty="0" smtClean="0"/>
              <a:t>computer vision</a:t>
            </a:r>
            <a:r>
              <a:rPr lang="ko-KR" altLang="en-US" dirty="0" smtClean="0"/>
              <a:t>분야의 </a:t>
            </a:r>
            <a:r>
              <a:rPr lang="en-US" altLang="ko-KR" dirty="0" smtClean="0"/>
              <a:t>annual</a:t>
            </a:r>
            <a:r>
              <a:rPr lang="en-US" altLang="ko-KR" baseline="0" dirty="0" smtClean="0"/>
              <a:t> contest</a:t>
            </a:r>
            <a:r>
              <a:rPr lang="ko-KR" altLang="en-US" baseline="0" dirty="0" smtClean="0"/>
              <a:t>를 시행하구요</a:t>
            </a:r>
            <a:r>
              <a:rPr lang="en-US" altLang="ko-KR" baseline="0" dirty="0" smtClean="0"/>
              <a:t>.</a:t>
            </a:r>
            <a:r>
              <a:rPr lang="ko-KR" altLang="en-US" dirty="0" smtClean="0"/>
              <a:t> </a:t>
            </a:r>
            <a:endParaRPr lang="en-US" altLang="ko-KR" dirty="0" smtClean="0"/>
          </a:p>
          <a:p>
            <a:endParaRPr lang="en-US" altLang="ko-KR" dirty="0" smtClean="0"/>
          </a:p>
          <a:p>
            <a:r>
              <a:rPr lang="ko-KR" altLang="en-US" dirty="0" smtClean="0"/>
              <a:t>데이터가 많아야 하는데</a:t>
            </a:r>
            <a:r>
              <a:rPr lang="en-US" altLang="ko-KR" dirty="0" smtClean="0"/>
              <a:t>, </a:t>
            </a:r>
            <a:r>
              <a:rPr lang="ko-KR" altLang="en-US" dirty="0" smtClean="0"/>
              <a:t>이미지 나중에 기여한다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59</a:t>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9600" dirty="0" smtClean="0">
                <a:solidFill>
                  <a:schemeClr val="tx2"/>
                </a:solidFill>
              </a:rPr>
              <a:t>오늘 강연의 내용을 들으시면 인공지능과 인공지능 직무에 대한 이해가 깊어집니다</a:t>
            </a:r>
            <a:r>
              <a:rPr lang="en-US" altLang="ko-KR" sz="9600" dirty="0" smtClean="0">
                <a:solidFill>
                  <a:schemeClr val="tx2"/>
                </a:solidFill>
              </a:rPr>
              <a:t>.</a:t>
            </a:r>
          </a:p>
          <a:p>
            <a:endParaRPr lang="en-US" altLang="ko-KR" sz="9600" dirty="0" smtClean="0">
              <a:solidFill>
                <a:schemeClr val="tx2"/>
              </a:solidFill>
            </a:endParaRPr>
          </a:p>
          <a:p>
            <a:r>
              <a:rPr lang="ko-KR" altLang="en-US" sz="9600" dirty="0" smtClean="0">
                <a:solidFill>
                  <a:schemeClr val="tx2"/>
                </a:solidFill>
              </a:rPr>
              <a:t>파트</a:t>
            </a:r>
            <a:r>
              <a:rPr lang="en-US" altLang="ko-KR" sz="9600" dirty="0" smtClean="0">
                <a:solidFill>
                  <a:schemeClr val="tx2"/>
                </a:solidFill>
              </a:rPr>
              <a:t>1</a:t>
            </a:r>
            <a:r>
              <a:rPr lang="ko-KR" altLang="en-US" sz="9600" dirty="0" smtClean="0">
                <a:solidFill>
                  <a:schemeClr val="tx2"/>
                </a:solidFill>
              </a:rPr>
              <a:t> </a:t>
            </a:r>
            <a:r>
              <a:rPr lang="en-US" altLang="ko-KR" sz="9600" dirty="0" smtClean="0">
                <a:solidFill>
                  <a:schemeClr val="tx2"/>
                </a:solidFill>
              </a:rPr>
              <a:t>“</a:t>
            </a:r>
            <a:r>
              <a:rPr lang="ko-KR" altLang="en-US" sz="9600" dirty="0" smtClean="0">
                <a:solidFill>
                  <a:schemeClr val="tx2"/>
                </a:solidFill>
              </a:rPr>
              <a:t>인공지능의 소개</a:t>
            </a:r>
            <a:r>
              <a:rPr lang="en-US" altLang="ko-KR" sz="9600" dirty="0" smtClean="0">
                <a:solidFill>
                  <a:schemeClr val="tx2"/>
                </a:solidFill>
              </a:rPr>
              <a:t>”</a:t>
            </a:r>
            <a:r>
              <a:rPr lang="ko-KR" altLang="en-US" sz="9600" dirty="0" smtClean="0">
                <a:solidFill>
                  <a:schemeClr val="tx2"/>
                </a:solidFill>
              </a:rPr>
              <a:t>에서</a:t>
            </a:r>
            <a:r>
              <a:rPr lang="ko-KR" altLang="en-US" sz="9600" baseline="0" dirty="0" smtClean="0">
                <a:solidFill>
                  <a:schemeClr val="tx2"/>
                </a:solidFill>
              </a:rPr>
              <a:t>는 </a:t>
            </a:r>
            <a:r>
              <a:rPr lang="en-US" altLang="ko-KR" sz="9600" baseline="0" dirty="0" smtClean="0">
                <a:solidFill>
                  <a:schemeClr val="tx2"/>
                </a:solidFill>
              </a:rPr>
              <a:t>6</a:t>
            </a:r>
            <a:r>
              <a:rPr lang="ko-KR" altLang="en-US" sz="9600" baseline="0" dirty="0" err="1" smtClean="0">
                <a:solidFill>
                  <a:schemeClr val="tx2"/>
                </a:solidFill>
              </a:rPr>
              <a:t>하원칙</a:t>
            </a:r>
            <a:r>
              <a:rPr lang="ko-KR" altLang="en-US" sz="9600" baseline="0" dirty="0" smtClean="0">
                <a:solidFill>
                  <a:schemeClr val="tx2"/>
                </a:solidFill>
              </a:rPr>
              <a:t> 중 </a:t>
            </a:r>
            <a:r>
              <a:rPr lang="en-US" altLang="ko-KR" sz="9600" baseline="0" dirty="0" smtClean="0">
                <a:solidFill>
                  <a:schemeClr val="tx2"/>
                </a:solidFill>
              </a:rPr>
              <a:t>“</a:t>
            </a:r>
            <a:r>
              <a:rPr lang="ko-KR" altLang="en-US" sz="9600" baseline="0" dirty="0" smtClean="0">
                <a:solidFill>
                  <a:schemeClr val="tx2"/>
                </a:solidFill>
              </a:rPr>
              <a:t>어떻게</a:t>
            </a:r>
            <a:r>
              <a:rPr lang="en-US" altLang="ko-KR" sz="9600" baseline="0" dirty="0" smtClean="0">
                <a:solidFill>
                  <a:schemeClr val="tx2"/>
                </a:solidFill>
              </a:rPr>
              <a:t>” </a:t>
            </a:r>
            <a:r>
              <a:rPr lang="ko-KR" altLang="en-US" sz="9600" baseline="0" dirty="0" smtClean="0">
                <a:solidFill>
                  <a:schemeClr val="tx2"/>
                </a:solidFill>
              </a:rPr>
              <a:t>외에 모든 내용을 가볍게 다룹니다</a:t>
            </a:r>
            <a:r>
              <a:rPr lang="en-US" altLang="ko-KR" sz="9600" baseline="0" dirty="0" smtClean="0">
                <a:solidFill>
                  <a:schemeClr val="tx2"/>
                </a:solidFill>
              </a:rPr>
              <a:t>.</a:t>
            </a:r>
          </a:p>
          <a:p>
            <a:r>
              <a:rPr lang="en-US" altLang="ko-KR" sz="9600" baseline="0" dirty="0" smtClean="0">
                <a:solidFill>
                  <a:schemeClr val="tx2"/>
                </a:solidFill>
              </a:rPr>
              <a:t>“</a:t>
            </a:r>
            <a:r>
              <a:rPr lang="ko-KR" altLang="en-US" sz="9600" baseline="0" dirty="0" smtClean="0">
                <a:solidFill>
                  <a:schemeClr val="tx2"/>
                </a:solidFill>
              </a:rPr>
              <a:t>무엇</a:t>
            </a:r>
            <a:r>
              <a:rPr lang="en-US" altLang="ko-KR" sz="9600" baseline="0" dirty="0" smtClean="0">
                <a:solidFill>
                  <a:schemeClr val="tx2"/>
                </a:solidFill>
              </a:rPr>
              <a:t>”</a:t>
            </a:r>
            <a:r>
              <a:rPr lang="ko-KR" altLang="en-US" sz="9600" baseline="0" dirty="0" smtClean="0">
                <a:solidFill>
                  <a:schemeClr val="tx2"/>
                </a:solidFill>
              </a:rPr>
              <a:t>은 인공지능의 정의 그리고 </a:t>
            </a:r>
            <a:r>
              <a:rPr lang="en-US" altLang="ko-KR" sz="9600" baseline="0" dirty="0" smtClean="0">
                <a:solidFill>
                  <a:schemeClr val="tx2"/>
                </a:solidFill>
              </a:rPr>
              <a:t>3</a:t>
            </a:r>
            <a:r>
              <a:rPr lang="ko-KR" altLang="en-US" sz="9600" baseline="0" dirty="0" smtClean="0">
                <a:solidFill>
                  <a:schemeClr val="tx2"/>
                </a:solidFill>
              </a:rPr>
              <a:t>가지 중요한 용어 </a:t>
            </a:r>
            <a:r>
              <a:rPr lang="en-US" altLang="ko-KR" sz="9600" baseline="0" dirty="0" smtClean="0">
                <a:solidFill>
                  <a:schemeClr val="tx2"/>
                </a:solidFill>
              </a:rPr>
              <a:t>(</a:t>
            </a:r>
            <a:r>
              <a:rPr lang="ko-KR" altLang="en-US" sz="9600" baseline="0" dirty="0" smtClean="0">
                <a:solidFill>
                  <a:schemeClr val="tx2"/>
                </a:solidFill>
              </a:rPr>
              <a:t>인공지능</a:t>
            </a:r>
            <a:r>
              <a:rPr lang="en-US" altLang="ko-KR" sz="9600" baseline="0" dirty="0" smtClean="0">
                <a:solidFill>
                  <a:schemeClr val="tx2"/>
                </a:solidFill>
              </a:rPr>
              <a:t>, </a:t>
            </a:r>
            <a:r>
              <a:rPr lang="ko-KR" altLang="en-US" sz="9600" baseline="0" dirty="0" err="1" smtClean="0">
                <a:solidFill>
                  <a:schemeClr val="tx2"/>
                </a:solidFill>
              </a:rPr>
              <a:t>머신러닝</a:t>
            </a:r>
            <a:r>
              <a:rPr lang="en-US" altLang="ko-KR" sz="9600" baseline="0" dirty="0" smtClean="0">
                <a:solidFill>
                  <a:schemeClr val="tx2"/>
                </a:solidFill>
              </a:rPr>
              <a:t>, </a:t>
            </a:r>
            <a:r>
              <a:rPr lang="ko-KR" altLang="en-US" sz="9600" baseline="0" dirty="0" smtClean="0">
                <a:solidFill>
                  <a:schemeClr val="tx2"/>
                </a:solidFill>
              </a:rPr>
              <a:t>딥러닝</a:t>
            </a:r>
            <a:r>
              <a:rPr lang="en-US" altLang="ko-KR" sz="9600" baseline="0" dirty="0" smtClean="0">
                <a:solidFill>
                  <a:schemeClr val="tx2"/>
                </a:solidFill>
              </a:rPr>
              <a:t>)</a:t>
            </a:r>
            <a:r>
              <a:rPr lang="ko-KR" altLang="en-US" sz="9600" baseline="0" dirty="0" smtClean="0">
                <a:solidFill>
                  <a:schemeClr val="tx2"/>
                </a:solidFill>
              </a:rPr>
              <a:t>의 차이에 대해 알아보겠습니다</a:t>
            </a:r>
            <a:r>
              <a:rPr lang="en-US" altLang="ko-KR" sz="9600" baseline="0" dirty="0" smtClean="0">
                <a:solidFill>
                  <a:schemeClr val="tx2"/>
                </a:solidFill>
              </a:rPr>
              <a:t>.</a:t>
            </a:r>
          </a:p>
          <a:p>
            <a:r>
              <a:rPr lang="ko-KR" altLang="en-US" sz="9600" baseline="0" dirty="0" smtClean="0">
                <a:solidFill>
                  <a:schemeClr val="tx2"/>
                </a:solidFill>
              </a:rPr>
              <a:t>인공지능의 역사 중 </a:t>
            </a:r>
            <a:r>
              <a:rPr lang="en-US" altLang="ko-KR" sz="9600" baseline="0" dirty="0" smtClean="0">
                <a:solidFill>
                  <a:schemeClr val="tx2"/>
                </a:solidFill>
              </a:rPr>
              <a:t>“</a:t>
            </a:r>
            <a:r>
              <a:rPr lang="ko-KR" altLang="en-US" sz="9600" baseline="0" dirty="0" smtClean="0">
                <a:solidFill>
                  <a:schemeClr val="tx2"/>
                </a:solidFill>
              </a:rPr>
              <a:t>언제</a:t>
            </a:r>
            <a:r>
              <a:rPr lang="en-US" altLang="ko-KR" sz="9600" baseline="0" dirty="0" smtClean="0">
                <a:solidFill>
                  <a:schemeClr val="tx2"/>
                </a:solidFill>
              </a:rPr>
              <a:t>, </a:t>
            </a:r>
            <a:r>
              <a:rPr lang="ko-KR" altLang="en-US" sz="9600" baseline="0" dirty="0" smtClean="0">
                <a:solidFill>
                  <a:schemeClr val="tx2"/>
                </a:solidFill>
              </a:rPr>
              <a:t>누가</a:t>
            </a:r>
            <a:r>
              <a:rPr lang="en-US" altLang="ko-KR" sz="9600" baseline="0" dirty="0" smtClean="0">
                <a:solidFill>
                  <a:schemeClr val="tx2"/>
                </a:solidFill>
              </a:rPr>
              <a:t>, </a:t>
            </a:r>
            <a:r>
              <a:rPr lang="ko-KR" altLang="en-US" sz="9600" baseline="0" dirty="0" smtClean="0">
                <a:solidFill>
                  <a:schemeClr val="tx2"/>
                </a:solidFill>
              </a:rPr>
              <a:t>무엇</a:t>
            </a:r>
            <a:r>
              <a:rPr lang="en-US" altLang="ko-KR" sz="9600" baseline="0" dirty="0" smtClean="0">
                <a:solidFill>
                  <a:schemeClr val="tx2"/>
                </a:solidFill>
              </a:rPr>
              <a:t>”</a:t>
            </a:r>
            <a:r>
              <a:rPr lang="ko-KR" altLang="en-US" sz="9600" baseline="0" dirty="0" smtClean="0">
                <a:solidFill>
                  <a:schemeClr val="tx2"/>
                </a:solidFill>
              </a:rPr>
              <a:t>을 발명했는지</a:t>
            </a:r>
            <a:r>
              <a:rPr lang="en-US" altLang="ko-KR" sz="9600" baseline="0" dirty="0" smtClean="0">
                <a:solidFill>
                  <a:schemeClr val="tx2"/>
                </a:solidFill>
              </a:rPr>
              <a:t>,</a:t>
            </a:r>
            <a:r>
              <a:rPr lang="ko-KR" altLang="en-US" sz="9600" baseline="0" dirty="0" smtClean="0">
                <a:solidFill>
                  <a:schemeClr val="tx2"/>
                </a:solidFill>
              </a:rPr>
              <a:t> 특히 딥러닝 분야의 최근 주요 역사를 </a:t>
            </a:r>
            <a:r>
              <a:rPr lang="ko-KR" altLang="en-US" sz="9600" baseline="0" dirty="0" err="1" smtClean="0">
                <a:solidFill>
                  <a:schemeClr val="tx2"/>
                </a:solidFill>
              </a:rPr>
              <a:t>설명드리겠습니다</a:t>
            </a:r>
            <a:r>
              <a:rPr lang="en-US" altLang="ko-KR" sz="9600" baseline="0" dirty="0" smtClean="0">
                <a:solidFill>
                  <a:schemeClr val="tx2"/>
                </a:solidFill>
              </a:rPr>
              <a:t>.</a:t>
            </a:r>
          </a:p>
          <a:p>
            <a:r>
              <a:rPr lang="ko-KR" altLang="en-US" sz="9600" baseline="0" dirty="0" smtClean="0">
                <a:solidFill>
                  <a:schemeClr val="tx2"/>
                </a:solidFill>
              </a:rPr>
              <a:t>응용분야는 딥러닝의 주요 기술이 </a:t>
            </a:r>
            <a:r>
              <a:rPr lang="en-US" altLang="ko-KR" sz="9600" baseline="0" dirty="0" smtClean="0">
                <a:solidFill>
                  <a:schemeClr val="tx2"/>
                </a:solidFill>
              </a:rPr>
              <a:t>“</a:t>
            </a:r>
            <a:r>
              <a:rPr lang="ko-KR" altLang="en-US" sz="9600" baseline="0" dirty="0" smtClean="0">
                <a:solidFill>
                  <a:schemeClr val="tx2"/>
                </a:solidFill>
              </a:rPr>
              <a:t>어디에</a:t>
            </a:r>
            <a:r>
              <a:rPr lang="en-US" altLang="ko-KR" sz="9600" baseline="0" dirty="0" smtClean="0">
                <a:solidFill>
                  <a:schemeClr val="tx2"/>
                </a:solidFill>
              </a:rPr>
              <a:t>”, </a:t>
            </a:r>
            <a:r>
              <a:rPr lang="ko-KR" altLang="en-US" sz="9600" baseline="0" dirty="0" smtClean="0">
                <a:solidFill>
                  <a:schemeClr val="tx2"/>
                </a:solidFill>
              </a:rPr>
              <a:t>즉 어느 분야에 </a:t>
            </a:r>
            <a:r>
              <a:rPr lang="en-US" altLang="ko-KR" sz="9600" baseline="0" dirty="0" smtClean="0">
                <a:solidFill>
                  <a:schemeClr val="tx2"/>
                </a:solidFill>
              </a:rPr>
              <a:t>“</a:t>
            </a:r>
            <a:r>
              <a:rPr lang="ko-KR" altLang="en-US" sz="9600" baseline="0" dirty="0" smtClean="0">
                <a:solidFill>
                  <a:schemeClr val="tx2"/>
                </a:solidFill>
              </a:rPr>
              <a:t>왜</a:t>
            </a:r>
            <a:r>
              <a:rPr lang="en-US" altLang="ko-KR" sz="9600" baseline="0" dirty="0" smtClean="0">
                <a:solidFill>
                  <a:schemeClr val="tx2"/>
                </a:solidFill>
              </a:rPr>
              <a:t>”</a:t>
            </a:r>
            <a:r>
              <a:rPr lang="ko-KR" altLang="en-US" sz="9600" baseline="0" dirty="0" smtClean="0">
                <a:solidFill>
                  <a:schemeClr val="tx2"/>
                </a:solidFill>
              </a:rPr>
              <a:t> 적용되었는지를 간략히 보겠습니다</a:t>
            </a:r>
            <a:r>
              <a:rPr lang="en-US" altLang="ko-KR" sz="9600" baseline="0" dirty="0" smtClean="0">
                <a:solidFill>
                  <a:schemeClr val="tx2"/>
                </a:solidFill>
              </a:rPr>
              <a:t>.</a:t>
            </a:r>
          </a:p>
          <a:p>
            <a:r>
              <a:rPr lang="ko-KR" altLang="en-US" sz="9600" dirty="0" smtClean="0">
                <a:solidFill>
                  <a:schemeClr val="tx2"/>
                </a:solidFill>
              </a:rPr>
              <a:t>이 정도 설명을 드리면 개론의 첫 시간 수업에 해당합니다</a:t>
            </a:r>
            <a:r>
              <a:rPr lang="en-US" altLang="ko-KR" sz="9600" dirty="0" smtClean="0">
                <a:solidFill>
                  <a:schemeClr val="tx2"/>
                </a:solidFill>
              </a:rPr>
              <a:t>.</a:t>
            </a:r>
          </a:p>
          <a:p>
            <a:endParaRPr lang="en-US" altLang="ko-KR" sz="9600" dirty="0" smtClean="0">
              <a:solidFill>
                <a:schemeClr val="tx2"/>
              </a:solidFill>
            </a:endParaRPr>
          </a:p>
          <a:p>
            <a:r>
              <a:rPr lang="ko-KR" altLang="en-US" sz="9600" dirty="0" smtClean="0">
                <a:solidFill>
                  <a:schemeClr val="tx2"/>
                </a:solidFill>
              </a:rPr>
              <a:t>인공지능을 </a:t>
            </a:r>
            <a:r>
              <a:rPr lang="en-US" altLang="ko-KR" sz="9600" dirty="0" smtClean="0">
                <a:solidFill>
                  <a:schemeClr val="tx2"/>
                </a:solidFill>
              </a:rPr>
              <a:t>“</a:t>
            </a:r>
            <a:r>
              <a:rPr lang="ko-KR" altLang="en-US" sz="9600" dirty="0" smtClean="0">
                <a:solidFill>
                  <a:schemeClr val="tx2"/>
                </a:solidFill>
              </a:rPr>
              <a:t>어떻게</a:t>
            </a:r>
            <a:r>
              <a:rPr lang="en-US" altLang="ko-KR" sz="9600" dirty="0" smtClean="0">
                <a:solidFill>
                  <a:schemeClr val="tx2"/>
                </a:solidFill>
              </a:rPr>
              <a:t>” </a:t>
            </a:r>
            <a:r>
              <a:rPr lang="ko-KR" altLang="en-US" sz="9600" dirty="0" smtClean="0">
                <a:solidFill>
                  <a:schemeClr val="tx2"/>
                </a:solidFill>
              </a:rPr>
              <a:t>구현하는가는 오늘 강연의 내용에서 빠져있습니다</a:t>
            </a:r>
            <a:r>
              <a:rPr lang="en-US" altLang="ko-KR" sz="9600" dirty="0" smtClean="0">
                <a:solidFill>
                  <a:schemeClr val="tx2"/>
                </a:solidFill>
              </a:rPr>
              <a:t>.</a:t>
            </a:r>
          </a:p>
          <a:p>
            <a:r>
              <a:rPr lang="ko-KR" altLang="en-US" sz="9600" dirty="0" smtClean="0">
                <a:solidFill>
                  <a:schemeClr val="tx2"/>
                </a:solidFill>
              </a:rPr>
              <a:t>이 부분은 일반적으로 이론과 실기로 </a:t>
            </a:r>
            <a:r>
              <a:rPr lang="ko-KR" altLang="en-US" sz="9600" dirty="0" err="1" smtClean="0">
                <a:solidFill>
                  <a:schemeClr val="tx2"/>
                </a:solidFill>
              </a:rPr>
              <a:t>나눠져있는데요</a:t>
            </a:r>
            <a:r>
              <a:rPr lang="en-US" altLang="ko-KR" sz="9600" dirty="0" smtClean="0">
                <a:solidFill>
                  <a:schemeClr val="tx2"/>
                </a:solidFill>
              </a:rPr>
              <a:t>, </a:t>
            </a:r>
            <a:r>
              <a:rPr lang="ko-KR" altLang="en-US" sz="9600" dirty="0" smtClean="0">
                <a:solidFill>
                  <a:schemeClr val="tx2"/>
                </a:solidFill>
              </a:rPr>
              <a:t>시간 관계 상 생략합니다</a:t>
            </a:r>
            <a:r>
              <a:rPr lang="en-US" altLang="ko-KR" sz="9600" dirty="0" smtClean="0">
                <a:solidFill>
                  <a:schemeClr val="tx2"/>
                </a:solidFill>
              </a:rPr>
              <a:t>.</a:t>
            </a:r>
          </a:p>
          <a:p>
            <a:r>
              <a:rPr lang="ko-KR" altLang="en-US" sz="9600" dirty="0" smtClean="0">
                <a:solidFill>
                  <a:schemeClr val="tx2"/>
                </a:solidFill>
              </a:rPr>
              <a:t>과정의 깊이에 따라 달라지지만 최근에 유행하는 속성 온라인 과정만으로도 몇 </a:t>
            </a:r>
            <a:r>
              <a:rPr lang="ko-KR" altLang="en-US" sz="9600" dirty="0" err="1" smtClean="0">
                <a:solidFill>
                  <a:schemeClr val="tx2"/>
                </a:solidFill>
              </a:rPr>
              <a:t>십시간이</a:t>
            </a:r>
            <a:r>
              <a:rPr lang="ko-KR" altLang="en-US" sz="9600" dirty="0" smtClean="0">
                <a:solidFill>
                  <a:schemeClr val="tx2"/>
                </a:solidFill>
              </a:rPr>
              <a:t> 요구되는 내용이기 때문입니다</a:t>
            </a:r>
            <a:r>
              <a:rPr lang="en-US" altLang="ko-KR" sz="9600" dirty="0" smtClean="0">
                <a:solidFill>
                  <a:schemeClr val="tx2"/>
                </a:solidFill>
              </a:rPr>
              <a:t>.</a:t>
            </a:r>
          </a:p>
          <a:p>
            <a:r>
              <a:rPr lang="ko-KR" altLang="en-US" sz="9600" dirty="0" smtClean="0">
                <a:solidFill>
                  <a:schemeClr val="tx2"/>
                </a:solidFill>
              </a:rPr>
              <a:t>인공지능의 </a:t>
            </a:r>
            <a:r>
              <a:rPr lang="en-US" altLang="ko-KR" sz="9600" dirty="0" smtClean="0">
                <a:solidFill>
                  <a:schemeClr val="tx2"/>
                </a:solidFill>
              </a:rPr>
              <a:t>“</a:t>
            </a:r>
            <a:r>
              <a:rPr lang="ko-KR" altLang="en-US" sz="9600" dirty="0" smtClean="0">
                <a:solidFill>
                  <a:schemeClr val="tx2"/>
                </a:solidFill>
              </a:rPr>
              <a:t>어떻게</a:t>
            </a:r>
            <a:r>
              <a:rPr lang="en-US" altLang="ko-KR" sz="9600" dirty="0" smtClean="0">
                <a:solidFill>
                  <a:schemeClr val="tx2"/>
                </a:solidFill>
              </a:rPr>
              <a:t>”</a:t>
            </a:r>
            <a:r>
              <a:rPr lang="ko-KR" altLang="en-US" sz="9600" dirty="0" smtClean="0">
                <a:solidFill>
                  <a:schemeClr val="tx2"/>
                </a:solidFill>
              </a:rPr>
              <a:t>가 궁금하시면 관련 학과 수업을 추천드립니다</a:t>
            </a:r>
            <a:r>
              <a:rPr lang="en-US" altLang="ko-KR" sz="9600" dirty="0" smtClean="0">
                <a:solidFill>
                  <a:schemeClr val="tx2"/>
                </a:solidFill>
              </a:rPr>
              <a:t>.</a:t>
            </a:r>
          </a:p>
          <a:p>
            <a:endParaRPr lang="en-US" altLang="ko-KR" sz="9600" dirty="0" smtClean="0">
              <a:solidFill>
                <a:schemeClr val="tx2"/>
              </a:solidFill>
            </a:endParaRPr>
          </a:p>
          <a:p>
            <a:r>
              <a:rPr lang="ko-KR" altLang="en-US" sz="9600" dirty="0" smtClean="0">
                <a:solidFill>
                  <a:schemeClr val="tx2"/>
                </a:solidFill>
              </a:rPr>
              <a:t>파트</a:t>
            </a:r>
            <a:r>
              <a:rPr lang="en-US" altLang="ko-KR" sz="9600" dirty="0" smtClean="0">
                <a:solidFill>
                  <a:schemeClr val="tx2"/>
                </a:solidFill>
              </a:rPr>
              <a:t>2 “</a:t>
            </a:r>
            <a:r>
              <a:rPr lang="ko-KR" altLang="en-US" sz="9600" dirty="0" smtClean="0">
                <a:solidFill>
                  <a:schemeClr val="tx2"/>
                </a:solidFill>
              </a:rPr>
              <a:t>인공지능 직무의 이해</a:t>
            </a:r>
            <a:r>
              <a:rPr lang="en-US" altLang="ko-KR" sz="9600" dirty="0" smtClean="0">
                <a:solidFill>
                  <a:schemeClr val="tx2"/>
                </a:solidFill>
              </a:rPr>
              <a:t>”</a:t>
            </a:r>
            <a:r>
              <a:rPr lang="ko-KR" altLang="en-US" sz="9600" dirty="0" smtClean="0">
                <a:solidFill>
                  <a:schemeClr val="tx2"/>
                </a:solidFill>
              </a:rPr>
              <a:t>에서는 앞서 말씀드린 바와 같이 채용 관점에서 인공지능 직무 혹은 커리어에 대해 </a:t>
            </a:r>
            <a:r>
              <a:rPr lang="ko-KR" altLang="en-US" sz="9600" dirty="0" err="1" smtClean="0">
                <a:solidFill>
                  <a:schemeClr val="tx2"/>
                </a:solidFill>
              </a:rPr>
              <a:t>설명드립니다</a:t>
            </a:r>
            <a:r>
              <a:rPr lang="en-US" altLang="ko-KR" sz="9600" dirty="0" smtClean="0">
                <a:solidFill>
                  <a:schemeClr val="tx2"/>
                </a:solidFill>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9600" dirty="0" smtClean="0">
                <a:solidFill>
                  <a:schemeClr val="tx2"/>
                </a:solidFill>
              </a:rPr>
              <a:t>제 경험을 바탕으로 이 주제에서 중요한 것을 </a:t>
            </a:r>
            <a:r>
              <a:rPr lang="ko-KR" altLang="en-US" sz="9600" b="0" i="0" kern="1200" baseline="0" dirty="0" smtClean="0">
                <a:solidFill>
                  <a:schemeClr val="tx1"/>
                </a:solidFill>
                <a:latin typeface="+mn-lt"/>
                <a:ea typeface="+mn-ea"/>
                <a:cs typeface="+mn-cs"/>
              </a:rPr>
              <a:t>인터넷에 있는 내용을 발췌해서 </a:t>
            </a:r>
            <a:r>
              <a:rPr lang="ko-KR" altLang="en-US" sz="9600" b="0" i="0" kern="1200" baseline="0" dirty="0" err="1" smtClean="0">
                <a:solidFill>
                  <a:schemeClr val="tx1"/>
                </a:solidFill>
                <a:latin typeface="+mn-lt"/>
                <a:ea typeface="+mn-ea"/>
                <a:cs typeface="+mn-cs"/>
              </a:rPr>
              <a:t>설명드리겠습니다</a:t>
            </a:r>
            <a:r>
              <a:rPr lang="en-US" altLang="ko-KR" sz="9600" b="0" i="0" kern="1200" baseline="0" dirty="0" smtClean="0">
                <a:solidFill>
                  <a:schemeClr val="tx1"/>
                </a:solidFill>
                <a:latin typeface="+mn-lt"/>
                <a:ea typeface="+mn-ea"/>
                <a:cs typeface="+mn-cs"/>
              </a:rPr>
              <a:t>.</a:t>
            </a:r>
          </a:p>
          <a:p>
            <a:r>
              <a:rPr lang="ko-KR" altLang="en-US" sz="9600" b="0" i="0" kern="1200" baseline="0" dirty="0" smtClean="0">
                <a:solidFill>
                  <a:schemeClr val="tx1"/>
                </a:solidFill>
                <a:latin typeface="+mn-lt"/>
                <a:ea typeface="+mn-ea"/>
                <a:cs typeface="+mn-cs"/>
              </a:rPr>
              <a:t>이렇게만 </a:t>
            </a:r>
            <a:r>
              <a:rPr lang="ko-KR" altLang="en-US" sz="9600" b="0" i="0" kern="1200" baseline="0" dirty="0" err="1" smtClean="0">
                <a:solidFill>
                  <a:schemeClr val="tx1"/>
                </a:solidFill>
                <a:latin typeface="+mn-lt"/>
                <a:ea typeface="+mn-ea"/>
                <a:cs typeface="+mn-cs"/>
              </a:rPr>
              <a:t>설명드리면</a:t>
            </a:r>
            <a:r>
              <a:rPr lang="ko-KR" altLang="en-US" sz="9600" b="0" i="0" kern="1200" baseline="0" dirty="0" smtClean="0">
                <a:solidFill>
                  <a:schemeClr val="tx1"/>
                </a:solidFill>
                <a:latin typeface="+mn-lt"/>
                <a:ea typeface="+mn-ea"/>
                <a:cs typeface="+mn-cs"/>
              </a:rPr>
              <a:t> 다소 모호할 수 있으므로</a:t>
            </a:r>
            <a:r>
              <a:rPr lang="en-US" altLang="ko-KR" sz="9600" b="0" i="0" kern="1200" baseline="0" dirty="0" smtClean="0">
                <a:solidFill>
                  <a:schemeClr val="tx1"/>
                </a:solidFill>
                <a:latin typeface="+mn-lt"/>
                <a:ea typeface="+mn-ea"/>
                <a:cs typeface="+mn-cs"/>
              </a:rPr>
              <a:t>, </a:t>
            </a:r>
            <a:r>
              <a:rPr lang="ko-KR" altLang="en-US" sz="9600" b="0" i="0" kern="1200" baseline="0" dirty="0" smtClean="0">
                <a:solidFill>
                  <a:schemeClr val="tx1"/>
                </a:solidFill>
                <a:latin typeface="+mn-lt"/>
                <a:ea typeface="+mn-ea"/>
                <a:cs typeface="+mn-cs"/>
              </a:rPr>
              <a:t>구체적인 예가 필요합니다</a:t>
            </a:r>
            <a:r>
              <a:rPr lang="en-US" altLang="ko-KR" sz="9600" b="0" i="0" kern="1200" baseline="0" dirty="0" smtClean="0">
                <a:solidFill>
                  <a:schemeClr val="tx1"/>
                </a:solidFill>
                <a:latin typeface="+mn-lt"/>
                <a:ea typeface="+mn-ea"/>
                <a:cs typeface="+mn-cs"/>
              </a:rPr>
              <a:t>.</a:t>
            </a:r>
          </a:p>
          <a:p>
            <a:r>
              <a:rPr lang="ko-KR" altLang="en-US" sz="9600" b="0" i="0" kern="1200" baseline="0" dirty="0" smtClean="0">
                <a:solidFill>
                  <a:schemeClr val="tx1"/>
                </a:solidFill>
                <a:latin typeface="+mn-lt"/>
                <a:ea typeface="+mn-ea"/>
                <a:cs typeface="+mn-cs"/>
              </a:rPr>
              <a:t>파트</a:t>
            </a:r>
            <a:r>
              <a:rPr lang="en-US" altLang="ko-KR" sz="9600" b="0" i="0" kern="1200" baseline="0" dirty="0" smtClean="0">
                <a:solidFill>
                  <a:schemeClr val="tx1"/>
                </a:solidFill>
                <a:latin typeface="+mn-lt"/>
                <a:ea typeface="+mn-ea"/>
                <a:cs typeface="+mn-cs"/>
              </a:rPr>
              <a:t>2</a:t>
            </a:r>
            <a:r>
              <a:rPr lang="ko-KR" altLang="en-US" sz="9600" b="0" i="0" kern="1200" baseline="0" dirty="0" smtClean="0">
                <a:solidFill>
                  <a:schemeClr val="tx1"/>
                </a:solidFill>
                <a:latin typeface="+mn-lt"/>
                <a:ea typeface="+mn-ea"/>
                <a:cs typeface="+mn-cs"/>
              </a:rPr>
              <a:t>의 예로써 파트</a:t>
            </a:r>
            <a:r>
              <a:rPr lang="en-US" altLang="ko-KR" sz="9600" b="0" i="0" kern="1200" baseline="0" dirty="0" smtClean="0">
                <a:solidFill>
                  <a:schemeClr val="tx1"/>
                </a:solidFill>
                <a:latin typeface="+mn-lt"/>
                <a:ea typeface="+mn-ea"/>
                <a:cs typeface="+mn-cs"/>
              </a:rPr>
              <a:t>3</a:t>
            </a:r>
            <a:r>
              <a:rPr lang="ko-KR" altLang="en-US" sz="9600" b="0" i="0" kern="1200" baseline="0" dirty="0" smtClean="0">
                <a:solidFill>
                  <a:schemeClr val="tx1"/>
                </a:solidFill>
                <a:latin typeface="+mn-lt"/>
                <a:ea typeface="+mn-ea"/>
                <a:cs typeface="+mn-cs"/>
              </a:rPr>
              <a:t>에서는 인공지능 직무를 수행하는 전문가 중 한 사람으로 직무</a:t>
            </a:r>
            <a:r>
              <a:rPr lang="en-US" altLang="ko-KR" sz="9600" b="0" i="0" kern="1200" baseline="0" dirty="0" smtClean="0">
                <a:solidFill>
                  <a:schemeClr val="tx1"/>
                </a:solidFill>
                <a:latin typeface="+mn-lt"/>
                <a:ea typeface="+mn-ea"/>
                <a:cs typeface="+mn-cs"/>
              </a:rPr>
              <a:t>/</a:t>
            </a:r>
            <a:r>
              <a:rPr lang="ko-KR" altLang="en-US" sz="9600" b="0" i="0" kern="1200" baseline="0" dirty="0" smtClean="0">
                <a:solidFill>
                  <a:schemeClr val="tx1"/>
                </a:solidFill>
                <a:latin typeface="+mn-lt"/>
                <a:ea typeface="+mn-ea"/>
                <a:cs typeface="+mn-cs"/>
              </a:rPr>
              <a:t>커리어 관점에서 저에 대한 간략한 소개를 드리겠습니다</a:t>
            </a:r>
            <a:r>
              <a:rPr lang="en-US" altLang="ko-KR" sz="9600" b="0" i="0" kern="1200" baseline="0" dirty="0" smtClean="0">
                <a:solidFill>
                  <a:schemeClr val="tx1"/>
                </a:solidFill>
                <a:latin typeface="+mn-lt"/>
                <a:ea typeface="+mn-ea"/>
                <a:cs typeface="+mn-cs"/>
              </a:rPr>
              <a:t>.</a:t>
            </a: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4</a:t>
            </a:fld>
            <a:endParaRPr lang="ko-KR"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미국 주요 병원에서 </a:t>
            </a:r>
            <a:r>
              <a:rPr lang="ko-KR" altLang="en-US" dirty="0" err="1" smtClean="0"/>
              <a:t>암진단</a:t>
            </a:r>
            <a:r>
              <a:rPr lang="ko-KR" altLang="en-US" dirty="0" smtClean="0"/>
              <a:t> 및 치료법 조언 </a:t>
            </a:r>
            <a:r>
              <a:rPr lang="en-US" altLang="ko-KR" dirty="0" smtClean="0"/>
              <a:t>(2013)</a:t>
            </a:r>
          </a:p>
          <a:p>
            <a:pPr>
              <a:buFontTx/>
              <a:buChar char="-"/>
            </a:pPr>
            <a:r>
              <a:rPr lang="ko-KR" altLang="en-US" dirty="0" smtClean="0"/>
              <a:t>진단서 </a:t>
            </a:r>
            <a:r>
              <a:rPr lang="en-US" altLang="ko-KR" dirty="0" smtClean="0"/>
              <a:t>60</a:t>
            </a:r>
            <a:r>
              <a:rPr lang="ko-KR" altLang="en-US" dirty="0" err="1" smtClean="0"/>
              <a:t>만건</a:t>
            </a:r>
            <a:r>
              <a:rPr lang="en-US" altLang="ko-KR" dirty="0" smtClean="0"/>
              <a:t>, </a:t>
            </a:r>
            <a:r>
              <a:rPr lang="ko-KR" altLang="en-US" dirty="0" smtClean="0"/>
              <a:t>전문서적  </a:t>
            </a:r>
            <a:r>
              <a:rPr lang="en-US" altLang="ko-KR" dirty="0" smtClean="0"/>
              <a:t>200</a:t>
            </a:r>
            <a:r>
              <a:rPr lang="ko-KR" altLang="en-US" dirty="0" err="1" smtClean="0"/>
              <a:t>만쪽</a:t>
            </a:r>
            <a:r>
              <a:rPr lang="en-US" altLang="ko-KR" dirty="0" smtClean="0"/>
              <a:t>, </a:t>
            </a:r>
            <a:r>
              <a:rPr lang="ko-KR" altLang="en-US" dirty="0" smtClean="0"/>
              <a:t>환자기록 </a:t>
            </a:r>
            <a:r>
              <a:rPr lang="en-US" altLang="ko-KR" dirty="0" smtClean="0"/>
              <a:t>150</a:t>
            </a:r>
            <a:r>
              <a:rPr lang="ko-KR" altLang="en-US" dirty="0" err="1" smtClean="0"/>
              <a:t>만명분</a:t>
            </a:r>
            <a:r>
              <a:rPr lang="ko-KR" altLang="en-US" dirty="0" smtClean="0"/>
              <a:t> 학습</a:t>
            </a:r>
            <a:endParaRPr lang="en-US" altLang="ko-KR" dirty="0" smtClean="0"/>
          </a:p>
          <a:p>
            <a:pPr>
              <a:buFontTx/>
              <a:buChar char="-"/>
            </a:pPr>
            <a:r>
              <a:rPr lang="ko-KR" altLang="en-US" dirty="0" smtClean="0"/>
              <a:t>폐암 진단 정확도 </a:t>
            </a:r>
            <a:r>
              <a:rPr lang="en-US" altLang="ko-KR" dirty="0" smtClean="0"/>
              <a:t>Watson 90%, </a:t>
            </a:r>
            <a:r>
              <a:rPr lang="ko-KR" altLang="en-US" dirty="0" smtClean="0"/>
              <a:t>의사 </a:t>
            </a:r>
            <a:r>
              <a:rPr lang="en-US" altLang="ko-KR" dirty="0" smtClean="0"/>
              <a:t>50%</a:t>
            </a:r>
          </a:p>
          <a:p>
            <a:pPr>
              <a:buFontTx/>
              <a:buChar char="-"/>
            </a:pPr>
            <a:r>
              <a:rPr lang="ko-KR" altLang="en-US" dirty="0" smtClean="0"/>
              <a:t>대장암 </a:t>
            </a:r>
            <a:r>
              <a:rPr lang="en-US" altLang="ko-KR" dirty="0" smtClean="0"/>
              <a:t>98%, </a:t>
            </a:r>
            <a:r>
              <a:rPr lang="ko-KR" altLang="en-US" dirty="0" smtClean="0"/>
              <a:t>방광암 </a:t>
            </a:r>
            <a:r>
              <a:rPr lang="en-US" altLang="ko-KR" dirty="0" smtClean="0"/>
              <a:t>91%, </a:t>
            </a:r>
            <a:r>
              <a:rPr lang="ko-KR" altLang="en-US" dirty="0" smtClean="0"/>
              <a:t>췌장암 </a:t>
            </a:r>
            <a:r>
              <a:rPr lang="en-US" altLang="ko-KR" dirty="0" smtClean="0"/>
              <a:t>94%, </a:t>
            </a:r>
            <a:r>
              <a:rPr lang="ko-KR" altLang="en-US" dirty="0" err="1" smtClean="0"/>
              <a:t>자궁경부암</a:t>
            </a:r>
            <a:r>
              <a:rPr lang="ko-KR" altLang="en-US" dirty="0" smtClean="0"/>
              <a:t> </a:t>
            </a:r>
            <a:r>
              <a:rPr lang="en-US" altLang="ko-KR" dirty="0" smtClean="0"/>
              <a:t>100% (</a:t>
            </a:r>
            <a:r>
              <a:rPr lang="ko-KR" altLang="en-US" dirty="0" smtClean="0"/>
              <a:t>미국 종양학회</a:t>
            </a:r>
            <a:r>
              <a:rPr lang="en-US" altLang="ko-KR" dirty="0" smtClean="0"/>
              <a:t>)</a:t>
            </a:r>
          </a:p>
          <a:p>
            <a:pPr>
              <a:buFontTx/>
              <a:buNone/>
            </a:pPr>
            <a:endParaRPr lang="en-US" altLang="ko-KR" dirty="0" smtClean="0"/>
          </a:p>
          <a:p>
            <a:pPr>
              <a:buFontTx/>
              <a:buNone/>
            </a:pPr>
            <a:r>
              <a:rPr lang="en-US" altLang="ko-KR" dirty="0" smtClean="0"/>
              <a:t>DNA </a:t>
            </a:r>
            <a:r>
              <a:rPr lang="ko-KR" altLang="en-US" dirty="0" smtClean="0"/>
              <a:t>분석을 통한 질병 예측 및 맞춤형 치료</a:t>
            </a:r>
            <a:endParaRPr lang="en-US" altLang="ko-KR" dirty="0" smtClean="0"/>
          </a:p>
          <a:p>
            <a:pPr>
              <a:buFontTx/>
              <a:buNone/>
            </a:pPr>
            <a:endParaRPr lang="en-US" altLang="ko-KR" dirty="0" smtClean="0"/>
          </a:p>
          <a:p>
            <a:pPr>
              <a:buFontTx/>
              <a:buNone/>
            </a:pPr>
            <a:r>
              <a:rPr lang="en-US" altLang="ko-KR" dirty="0" smtClean="0"/>
              <a:t>2016</a:t>
            </a:r>
            <a:r>
              <a:rPr lang="ko-KR" altLang="en-US" dirty="0" smtClean="0"/>
              <a:t>년 </a:t>
            </a:r>
            <a:r>
              <a:rPr lang="en-US" altLang="ko-KR" dirty="0" smtClean="0"/>
              <a:t>11</a:t>
            </a:r>
            <a:r>
              <a:rPr lang="ko-KR" altLang="en-US" dirty="0" smtClean="0"/>
              <a:t>월 </a:t>
            </a:r>
            <a:r>
              <a:rPr lang="en-US" altLang="ko-KR" dirty="0" err="1" smtClean="0"/>
              <a:t>ExoBrain</a:t>
            </a:r>
            <a:r>
              <a:rPr lang="en-US" altLang="ko-KR" dirty="0" smtClean="0"/>
              <a:t> – EBS </a:t>
            </a:r>
            <a:r>
              <a:rPr lang="ko-KR" altLang="en-US" dirty="0" smtClean="0"/>
              <a:t>장학퀴즈</a:t>
            </a:r>
            <a:endParaRPr lang="en-US" altLang="ko-KR" dirty="0" smtClean="0"/>
          </a:p>
          <a:p>
            <a:pPr>
              <a:buFontTx/>
              <a:buChar char="-"/>
            </a:pPr>
            <a:r>
              <a:rPr lang="ko-KR" altLang="en-US" dirty="0" smtClean="0"/>
              <a:t>자연어 질의응답</a:t>
            </a:r>
            <a:r>
              <a:rPr lang="en-US" altLang="ko-KR" dirty="0" smtClean="0"/>
              <a:t>: </a:t>
            </a:r>
            <a:r>
              <a:rPr lang="ko-KR" altLang="en-US" dirty="0" smtClean="0"/>
              <a:t>자연어 이해</a:t>
            </a:r>
            <a:r>
              <a:rPr lang="en-US" altLang="ko-KR" dirty="0" smtClean="0"/>
              <a:t>, </a:t>
            </a:r>
            <a:r>
              <a:rPr lang="ko-KR" altLang="en-US" dirty="0" smtClean="0"/>
              <a:t>지식학습 기술</a:t>
            </a:r>
            <a:endParaRPr lang="en-US" altLang="ko-KR" dirty="0" smtClean="0"/>
          </a:p>
          <a:p>
            <a:pPr>
              <a:buFontTx/>
              <a:buChar char="-"/>
            </a:pPr>
            <a:r>
              <a:rPr lang="ko-KR" altLang="en-US" dirty="0" smtClean="0"/>
              <a:t>시즌 </a:t>
            </a:r>
            <a:r>
              <a:rPr lang="en-US" altLang="ko-KR" dirty="0" smtClean="0"/>
              <a:t>1 </a:t>
            </a:r>
            <a:r>
              <a:rPr lang="ko-KR" altLang="en-US" dirty="0" smtClean="0"/>
              <a:t>우승자</a:t>
            </a:r>
            <a:r>
              <a:rPr lang="en-US" altLang="ko-KR" dirty="0" smtClean="0"/>
              <a:t>, </a:t>
            </a:r>
            <a:r>
              <a:rPr lang="ko-KR" altLang="en-US" dirty="0" smtClean="0"/>
              <a:t>시즌 </a:t>
            </a:r>
            <a:r>
              <a:rPr lang="en-US" altLang="ko-KR" dirty="0" smtClean="0"/>
              <a:t>2 </a:t>
            </a:r>
            <a:r>
              <a:rPr lang="ko-KR" altLang="en-US" dirty="0" smtClean="0"/>
              <a:t>우승자</a:t>
            </a:r>
            <a:r>
              <a:rPr lang="en-US" altLang="ko-KR" dirty="0" smtClean="0"/>
              <a:t>, </a:t>
            </a:r>
            <a:r>
              <a:rPr lang="ko-KR" altLang="en-US" dirty="0" smtClean="0"/>
              <a:t>수능 </a:t>
            </a:r>
            <a:r>
              <a:rPr lang="ko-KR" altLang="en-US" dirty="0" err="1" smtClean="0"/>
              <a:t>만점자와</a:t>
            </a:r>
            <a:r>
              <a:rPr lang="ko-KR" altLang="en-US" dirty="0" smtClean="0"/>
              <a:t> 대결</a:t>
            </a:r>
            <a:endParaRPr lang="en-US" altLang="ko-KR" dirty="0" smtClean="0"/>
          </a:p>
          <a:p>
            <a:pPr>
              <a:buFontTx/>
              <a:buChar char="-"/>
            </a:pPr>
            <a:endParaRPr lang="en-US" altLang="ko-KR" dirty="0" smtClean="0"/>
          </a:p>
          <a:p>
            <a:pPr>
              <a:buFontTx/>
              <a:buChar char="-"/>
            </a:pP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60</a:t>
            </a:fld>
            <a:endParaRPr lang="ko-KR"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NLP</a:t>
            </a:r>
            <a:r>
              <a:rPr lang="ko-KR" altLang="en-US" dirty="0" smtClean="0"/>
              <a:t>에</a:t>
            </a:r>
            <a:endParaRPr lang="en-US" altLang="ko-KR" dirty="0" smtClean="0"/>
          </a:p>
          <a:p>
            <a:r>
              <a:rPr lang="ko-KR" altLang="en-US" dirty="0" smtClean="0"/>
              <a:t>사람의 뇌 어떤 분야인가 귀와 입을 하는 역할을 해석하는 부분에 지능이 있다</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61</a:t>
            </a:fld>
            <a:endParaRPr lang="ko-KR"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Microsoft Rick Rashid (</a:t>
            </a:r>
            <a:r>
              <a:rPr lang="ko-KR" altLang="en-US" dirty="0" err="1" smtClean="0"/>
              <a:t>라쉬</a:t>
            </a:r>
            <a:r>
              <a:rPr lang="en-US" altLang="ko-KR" dirty="0" smtClean="0"/>
              <a:t>~</a:t>
            </a:r>
            <a:r>
              <a:rPr lang="ko-KR" altLang="en-US" dirty="0" err="1" smtClean="0"/>
              <a:t>드</a:t>
            </a:r>
            <a:r>
              <a:rPr lang="en-US" altLang="ko-KR" dirty="0" smtClean="0"/>
              <a:t>)</a:t>
            </a:r>
          </a:p>
          <a:p>
            <a:r>
              <a:rPr lang="en-US" altLang="ko-KR" sz="1200" dirty="0" smtClean="0"/>
              <a:t>The speech recognition breakthrough via machine translation was demonstrated by Rick Rashid, Chief Research Officer, to Chinese students.</a:t>
            </a:r>
            <a:br>
              <a:rPr lang="en-US" altLang="ko-KR" sz="1200" dirty="0" smtClean="0"/>
            </a:br>
            <a:r>
              <a:rPr lang="en-US" altLang="ko-KR" sz="1200" dirty="0" smtClean="0"/>
              <a:t>English was turned to Mandarin in real time with corresponding transcriptions.</a:t>
            </a:r>
          </a:p>
          <a:p>
            <a:r>
              <a:rPr lang="en-US" altLang="ko-KR" sz="1200" dirty="0" smtClean="0"/>
              <a:t>Deep neural networks improved the performance of automatic speech recognition. </a:t>
            </a:r>
          </a:p>
          <a:p>
            <a:r>
              <a:rPr lang="en-US" altLang="ko-KR" sz="1200" dirty="0" smtClean="0"/>
              <a:t>Microsoft Research and University of Toronto collaborated to improve the performance of automatic speech recognition with deep neural networks.</a:t>
            </a:r>
            <a:endParaRPr lang="ko-KR" altLang="en-US" sz="1200" dirty="0" smtClean="0"/>
          </a:p>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63</a:t>
            </a:fld>
            <a:endParaRPr lang="ko-KR"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University of Toronto</a:t>
            </a:r>
            <a:r>
              <a:rPr lang="ko-KR" altLang="en-US" dirty="0" smtClean="0"/>
              <a:t>의 </a:t>
            </a:r>
            <a:r>
              <a:rPr lang="en-US" altLang="ko-KR" dirty="0" smtClean="0"/>
              <a:t>Alex </a:t>
            </a:r>
            <a:r>
              <a:rPr lang="en-US" altLang="ko-KR" dirty="0" err="1" smtClean="0"/>
              <a:t>Krizhevsky</a:t>
            </a:r>
            <a:r>
              <a:rPr lang="ko-KR" altLang="en-US" dirty="0" smtClean="0"/>
              <a:t>가 </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65</a:t>
            </a:fld>
            <a:endParaRPr lang="ko-KR"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Deep Learning</a:t>
            </a:r>
            <a:r>
              <a:rPr lang="ko-KR" altLang="en-US" dirty="0" smtClean="0"/>
              <a:t>이 각광을 받았다</a:t>
            </a:r>
            <a:r>
              <a:rPr lang="en-US" altLang="ko-KR" dirty="0" smtClean="0"/>
              <a:t>.</a:t>
            </a:r>
          </a:p>
          <a:p>
            <a:r>
              <a:rPr lang="ko-KR" altLang="en-US" dirty="0" smtClean="0"/>
              <a:t>내 얘기 그 전에는 </a:t>
            </a:r>
            <a:r>
              <a:rPr lang="en-US" altLang="ko-KR" dirty="0" smtClean="0"/>
              <a:t>NN </a:t>
            </a:r>
            <a:r>
              <a:rPr lang="ko-KR" altLang="en-US" dirty="0" err="1" smtClean="0"/>
              <a:t>안쓴다</a:t>
            </a:r>
            <a:r>
              <a:rPr lang="ko-KR" altLang="en-US" dirty="0" smtClean="0"/>
              <a:t> </a:t>
            </a:r>
            <a:r>
              <a:rPr lang="ko-KR" altLang="en-US" dirty="0" err="1" smtClean="0"/>
              <a:t>였는데</a:t>
            </a:r>
            <a:r>
              <a:rPr lang="en-US" altLang="ko-KR" dirty="0" smtClean="0"/>
              <a:t>, </a:t>
            </a:r>
            <a:r>
              <a:rPr lang="ko-KR" altLang="en-US" dirty="0" smtClean="0"/>
              <a:t>이를 경계로 </a:t>
            </a:r>
            <a:r>
              <a:rPr lang="en-US" altLang="ko-KR" dirty="0" smtClean="0"/>
              <a:t>DL</a:t>
            </a:r>
            <a:r>
              <a:rPr lang="ko-KR" altLang="en-US" dirty="0" smtClean="0"/>
              <a:t>이 잘 된다는 인식이 생겼다</a:t>
            </a:r>
            <a:r>
              <a:rPr lang="en-US" altLang="ko-KR" dirty="0" smtClean="0"/>
              <a:t>.</a:t>
            </a:r>
          </a:p>
          <a:p>
            <a:r>
              <a:rPr lang="en-US" altLang="ko-KR" dirty="0" smtClean="0"/>
              <a:t>DL</a:t>
            </a:r>
            <a:r>
              <a:rPr lang="ko-KR" altLang="en-US" dirty="0" smtClean="0"/>
              <a:t>도 쓸만한 알고리즘이라는 패러다임 시프트가 됐다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66</a:t>
            </a:fld>
            <a:endParaRPr lang="ko-KR"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1200" b="1" i="0" kern="1200" dirty="0" smtClean="0">
                <a:solidFill>
                  <a:schemeClr val="tx1"/>
                </a:solidFill>
                <a:latin typeface="+mn-lt"/>
                <a:ea typeface="+mn-ea"/>
                <a:cs typeface="+mn-cs"/>
              </a:rPr>
              <a:t>상용서비스와 연계된 그나마 성공한</a:t>
            </a:r>
            <a:r>
              <a:rPr lang="en-US" altLang="ko-KR" sz="1200" b="1" i="0" kern="1200" dirty="0" smtClean="0">
                <a:solidFill>
                  <a:schemeClr val="tx1"/>
                </a:solidFill>
                <a:latin typeface="+mn-lt"/>
                <a:ea typeface="+mn-ea"/>
                <a:cs typeface="+mn-cs"/>
              </a:rPr>
              <a:t>...</a:t>
            </a:r>
          </a:p>
          <a:p>
            <a:r>
              <a:rPr lang="ko-KR" altLang="en-US" sz="1200" b="1" i="0" kern="1200" dirty="0" smtClean="0">
                <a:solidFill>
                  <a:schemeClr val="tx1"/>
                </a:solidFill>
                <a:latin typeface="+mn-lt"/>
                <a:ea typeface="+mn-ea"/>
                <a:cs typeface="+mn-cs"/>
              </a:rPr>
              <a:t>인식률이 잘 되었지만</a:t>
            </a:r>
            <a:r>
              <a:rPr lang="en-US" altLang="ko-KR" sz="1200" b="1" i="0" kern="1200" dirty="0" smtClean="0">
                <a:solidFill>
                  <a:schemeClr val="tx1"/>
                </a:solidFill>
                <a:latin typeface="+mn-lt"/>
                <a:ea typeface="+mn-ea"/>
                <a:cs typeface="+mn-cs"/>
              </a:rPr>
              <a:t>, </a:t>
            </a:r>
            <a:r>
              <a:rPr lang="ko-KR" altLang="en-US" sz="1200" b="1" i="0" kern="1200" dirty="0" smtClean="0">
                <a:solidFill>
                  <a:schemeClr val="tx1"/>
                </a:solidFill>
                <a:latin typeface="+mn-lt"/>
                <a:ea typeface="+mn-ea"/>
                <a:cs typeface="+mn-cs"/>
              </a:rPr>
              <a:t>불을 </a:t>
            </a:r>
            <a:r>
              <a:rPr lang="ko-KR" altLang="en-US" sz="1200" b="1" i="0" kern="1200" dirty="0" err="1" smtClean="0">
                <a:solidFill>
                  <a:schemeClr val="tx1"/>
                </a:solidFill>
                <a:latin typeface="+mn-lt"/>
                <a:ea typeface="+mn-ea"/>
                <a:cs typeface="+mn-cs"/>
              </a:rPr>
              <a:t>짚혔다</a:t>
            </a:r>
            <a:r>
              <a:rPr lang="en-US" altLang="ko-KR" sz="1200" b="1" i="0" kern="1200" dirty="0" smtClean="0">
                <a:solidFill>
                  <a:schemeClr val="tx1"/>
                </a:solidFill>
                <a:latin typeface="+mn-lt"/>
                <a:ea typeface="+mn-ea"/>
                <a:cs typeface="+mn-cs"/>
              </a:rPr>
              <a:t>.</a:t>
            </a:r>
          </a:p>
          <a:p>
            <a:r>
              <a:rPr lang="en-US" altLang="ko-KR" sz="1200" b="1" i="0" kern="1200" dirty="0" smtClean="0">
                <a:solidFill>
                  <a:schemeClr val="tx1"/>
                </a:solidFill>
                <a:latin typeface="+mn-lt"/>
                <a:ea typeface="+mn-ea"/>
                <a:cs typeface="+mn-cs"/>
              </a:rPr>
              <a:t>Trend</a:t>
            </a:r>
          </a:p>
          <a:p>
            <a:endParaRPr lang="en-US" altLang="ko-KR" sz="1200" b="1" i="0" kern="1200" dirty="0" smtClean="0">
              <a:solidFill>
                <a:schemeClr val="tx1"/>
              </a:solidFill>
              <a:latin typeface="+mn-lt"/>
              <a:ea typeface="+mn-ea"/>
              <a:cs typeface="+mn-cs"/>
            </a:endParaRPr>
          </a:p>
          <a:p>
            <a:r>
              <a:rPr lang="en-US" altLang="ko-KR" sz="1200" b="1" i="0" kern="1200" dirty="0" smtClean="0">
                <a:solidFill>
                  <a:schemeClr val="tx1"/>
                </a:solidFill>
                <a:latin typeface="+mn-lt"/>
                <a:ea typeface="+mn-ea"/>
                <a:cs typeface="+mn-cs"/>
              </a:rPr>
              <a:t>Acronyms</a:t>
            </a:r>
            <a:endParaRPr lang="en-US" altLang="ko-KR" sz="1200" b="0" i="0" kern="1200" dirty="0" smtClean="0">
              <a:solidFill>
                <a:schemeClr val="tx1"/>
              </a:solidFill>
              <a:latin typeface="+mn-lt"/>
              <a:ea typeface="+mn-ea"/>
              <a:cs typeface="+mn-cs"/>
            </a:endParaRPr>
          </a:p>
          <a:p>
            <a:r>
              <a:rPr lang="en-US" altLang="ko-KR" sz="1200" b="0" i="0" kern="1200" dirty="0" smtClean="0">
                <a:solidFill>
                  <a:schemeClr val="tx1"/>
                </a:solidFill>
                <a:latin typeface="+mn-lt"/>
                <a:ea typeface="+mn-ea"/>
                <a:cs typeface="+mn-cs"/>
              </a:rPr>
              <a:t>ADC (Analog-to-Digital Conversion)</a:t>
            </a:r>
          </a:p>
          <a:p>
            <a:r>
              <a:rPr lang="en-US" altLang="ko-KR" sz="1200" b="0" i="0" kern="1200" dirty="0" smtClean="0">
                <a:solidFill>
                  <a:schemeClr val="tx1"/>
                </a:solidFill>
                <a:latin typeface="+mn-lt"/>
                <a:ea typeface="+mn-ea"/>
                <a:cs typeface="+mn-cs"/>
              </a:rPr>
              <a:t>ASR (Automatic Speech Recognition)</a:t>
            </a:r>
          </a:p>
          <a:p>
            <a:r>
              <a:rPr lang="en-US" altLang="ko-KR" sz="1200" b="0" i="0" kern="1200" dirty="0" smtClean="0">
                <a:solidFill>
                  <a:schemeClr val="tx1"/>
                </a:solidFill>
                <a:latin typeface="+mn-lt"/>
                <a:ea typeface="+mn-ea"/>
                <a:cs typeface="+mn-cs"/>
              </a:rPr>
              <a:t>NLU (Natural Language Understanding)</a:t>
            </a:r>
          </a:p>
          <a:p>
            <a:r>
              <a:rPr lang="en-US" altLang="ko-KR" sz="1200" b="0" i="0" kern="1200" dirty="0" smtClean="0">
                <a:solidFill>
                  <a:schemeClr val="tx1"/>
                </a:solidFill>
                <a:latin typeface="+mn-lt"/>
                <a:ea typeface="+mn-ea"/>
                <a:cs typeface="+mn-cs"/>
              </a:rPr>
              <a:t>SSR (System-specific Semantic Representation)</a:t>
            </a:r>
          </a:p>
          <a:p>
            <a:r>
              <a:rPr lang="en-US" altLang="ko-KR" sz="1200" b="0" i="0" kern="1200" dirty="0" smtClean="0">
                <a:solidFill>
                  <a:schemeClr val="tx1"/>
                </a:solidFill>
                <a:latin typeface="+mn-lt"/>
                <a:ea typeface="+mn-ea"/>
                <a:cs typeface="+mn-cs"/>
              </a:rPr>
              <a:t>DM (Dialog Manager)</a:t>
            </a:r>
          </a:p>
          <a:p>
            <a:r>
              <a:rPr lang="en-US" altLang="ko-KR" sz="1200" b="0" i="0" kern="1200" dirty="0" smtClean="0">
                <a:solidFill>
                  <a:schemeClr val="tx1"/>
                </a:solidFill>
                <a:latin typeface="+mn-lt"/>
                <a:ea typeface="+mn-ea"/>
                <a:cs typeface="+mn-cs"/>
              </a:rPr>
              <a:t>DR (Domain </a:t>
            </a:r>
            <a:r>
              <a:rPr lang="en-US" altLang="ko-KR" sz="1200" b="0" i="0" kern="1200" dirty="0" err="1" smtClean="0">
                <a:solidFill>
                  <a:schemeClr val="tx1"/>
                </a:solidFill>
                <a:latin typeface="+mn-lt"/>
                <a:ea typeface="+mn-ea"/>
                <a:cs typeface="+mn-cs"/>
              </a:rPr>
              <a:t>Reasoner</a:t>
            </a:r>
            <a:r>
              <a:rPr lang="en-US" altLang="ko-KR" sz="1200" b="0" i="0" kern="1200" dirty="0" smtClean="0">
                <a:solidFill>
                  <a:schemeClr val="tx1"/>
                </a:solidFill>
                <a:latin typeface="+mn-lt"/>
                <a:ea typeface="+mn-ea"/>
                <a:cs typeface="+mn-cs"/>
              </a:rPr>
              <a:t>) or Back-end</a:t>
            </a:r>
          </a:p>
          <a:p>
            <a:r>
              <a:rPr lang="en-US" altLang="ko-KR" sz="1200" b="0" i="0" kern="1200" dirty="0" smtClean="0">
                <a:solidFill>
                  <a:schemeClr val="tx1"/>
                </a:solidFill>
                <a:latin typeface="+mn-lt"/>
                <a:ea typeface="+mn-ea"/>
                <a:cs typeface="+mn-cs"/>
              </a:rPr>
              <a:t>NLG (Natural Language Generation)</a:t>
            </a:r>
          </a:p>
          <a:p>
            <a:r>
              <a:rPr lang="en-US" altLang="ko-KR" sz="1200" b="0" i="0" kern="1200" dirty="0" smtClean="0">
                <a:solidFill>
                  <a:schemeClr val="tx1"/>
                </a:solidFill>
                <a:latin typeface="+mn-lt"/>
                <a:ea typeface="+mn-ea"/>
                <a:cs typeface="+mn-cs"/>
              </a:rPr>
              <a:t>SS (Speech Synthesis)</a:t>
            </a:r>
          </a:p>
          <a:p>
            <a:r>
              <a:rPr lang="en-US" altLang="ko-KR" sz="1200" b="0" i="0" kern="1200" dirty="0" smtClean="0">
                <a:solidFill>
                  <a:schemeClr val="tx1"/>
                </a:solidFill>
                <a:latin typeface="+mn-lt"/>
                <a:ea typeface="+mn-ea"/>
                <a:cs typeface="+mn-cs"/>
              </a:rPr>
              <a:t>DAC (Digital-to-Analog Conversion)</a:t>
            </a:r>
          </a:p>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67</a:t>
            </a:fld>
            <a:endParaRPr lang="ko-KR"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여러분들 번역기 잘 쓰시죠</a:t>
            </a:r>
            <a:r>
              <a:rPr lang="en-US" altLang="ko-KR" dirty="0" smtClean="0"/>
              <a:t>?</a:t>
            </a:r>
          </a:p>
          <a:p>
            <a:r>
              <a:rPr lang="ko-KR" altLang="en-US" dirty="0" smtClean="0"/>
              <a:t>요즘에 </a:t>
            </a:r>
            <a:r>
              <a:rPr lang="ko-KR" altLang="en-US" dirty="0" err="1" smtClean="0"/>
              <a:t>구글</a:t>
            </a:r>
            <a:r>
              <a:rPr lang="ko-KR" altLang="en-US" dirty="0" smtClean="0"/>
              <a:t> 번역기가 더 좋아졌죠</a:t>
            </a:r>
            <a:r>
              <a:rPr lang="en-US" altLang="ko-KR" dirty="0" smtClean="0"/>
              <a:t>? </a:t>
            </a:r>
            <a:r>
              <a:rPr lang="ko-KR" altLang="en-US" dirty="0" smtClean="0"/>
              <a:t>왜 좋아졌을까요</a:t>
            </a:r>
            <a:r>
              <a:rPr lang="en-US" altLang="ko-KR" dirty="0" smtClean="0"/>
              <a:t>?</a:t>
            </a:r>
          </a:p>
          <a:p>
            <a:endParaRPr lang="en-US" altLang="ko-KR" dirty="0" smtClean="0"/>
          </a:p>
          <a:p>
            <a:r>
              <a:rPr lang="ko-KR" altLang="en-US" dirty="0" smtClean="0"/>
              <a:t>예전에는 통계적인 기법을 쓰다가 </a:t>
            </a:r>
            <a:r>
              <a:rPr lang="en-US" altLang="ko-KR" dirty="0" smtClean="0"/>
              <a:t>neural network</a:t>
            </a:r>
            <a:r>
              <a:rPr lang="ko-KR" altLang="en-US" dirty="0" smtClean="0"/>
              <a:t>를 썼다</a:t>
            </a:r>
            <a:r>
              <a:rPr lang="en-US" altLang="ko-KR" dirty="0" smtClean="0"/>
              <a:t>.</a:t>
            </a:r>
          </a:p>
          <a:p>
            <a:r>
              <a:rPr lang="ko-KR" altLang="en-US" dirty="0" smtClean="0"/>
              <a:t>번역기 성능이 좋아졌다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68</a:t>
            </a:fld>
            <a:endParaRPr lang="ko-KR"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More than 100 variants.</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69</a:t>
            </a:fld>
            <a:endParaRPr lang="ko-KR"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요즘 얼굴에 태그 달리죠</a:t>
            </a:r>
            <a:r>
              <a:rPr lang="en-US" altLang="ko-KR" dirty="0" smtClean="0"/>
              <a:t>. </a:t>
            </a:r>
            <a:r>
              <a:rPr lang="ko-KR" altLang="en-US" dirty="0" smtClean="0"/>
              <a:t>그것도 </a:t>
            </a:r>
            <a:r>
              <a:rPr lang="en-US" altLang="ko-KR" dirty="0" smtClean="0"/>
              <a:t>neural net</a:t>
            </a:r>
            <a:r>
              <a:rPr lang="ko-KR" altLang="en-US" dirty="0" smtClean="0"/>
              <a:t>입니다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70</a:t>
            </a:fld>
            <a:endParaRPr lang="ko-KR"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Jeff Dean</a:t>
            </a:r>
          </a:p>
          <a:p>
            <a:endParaRPr lang="en-US" altLang="ko-KR" dirty="0" smtClean="0"/>
          </a:p>
          <a:p>
            <a:r>
              <a:rPr lang="en-US" altLang="ko-KR" dirty="0" smtClean="0"/>
              <a:t>Open</a:t>
            </a:r>
            <a:r>
              <a:rPr lang="en-US" altLang="ko-KR" baseline="0" dirty="0" smtClean="0"/>
              <a:t> source </a:t>
            </a:r>
            <a:r>
              <a:rPr lang="ko-KR" altLang="en-US" dirty="0" smtClean="0"/>
              <a:t>누구나 </a:t>
            </a:r>
            <a:r>
              <a:rPr lang="ko-KR" altLang="en-US" dirty="0" err="1" smtClean="0"/>
              <a:t>딥러닝을</a:t>
            </a:r>
            <a:r>
              <a:rPr lang="ko-KR" altLang="en-US" dirty="0" smtClean="0"/>
              <a:t> 할 수 있게 되었다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72</a:t>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sz="1200" dirty="0" smtClean="0">
                <a:solidFill>
                  <a:schemeClr val="tx2"/>
                </a:solidFill>
              </a:rPr>
              <a:t>∵ </a:t>
            </a:r>
            <a:r>
              <a:rPr lang="en-US" altLang="ko-KR" sz="1200" dirty="0" smtClean="0">
                <a:solidFill>
                  <a:schemeClr val="tx2"/>
                </a:solidFill>
              </a:rPr>
              <a:t>AI, </a:t>
            </a:r>
            <a:r>
              <a:rPr lang="ko-KR" altLang="en-US" sz="1200" dirty="0" smtClean="0">
                <a:solidFill>
                  <a:schemeClr val="tx2"/>
                </a:solidFill>
              </a:rPr>
              <a:t>기계학습</a:t>
            </a:r>
            <a:r>
              <a:rPr lang="en-US" altLang="ko-KR" sz="1200" dirty="0" smtClean="0">
                <a:solidFill>
                  <a:schemeClr val="tx2"/>
                </a:solidFill>
              </a:rPr>
              <a:t>, </a:t>
            </a:r>
            <a:r>
              <a:rPr lang="ko-KR" altLang="en-US" sz="1200" dirty="0" err="1" smtClean="0">
                <a:solidFill>
                  <a:schemeClr val="tx2"/>
                </a:solidFill>
              </a:rPr>
              <a:t>머신러닝</a:t>
            </a:r>
            <a:r>
              <a:rPr lang="en-US" altLang="ko-KR" sz="1200" dirty="0" smtClean="0">
                <a:solidFill>
                  <a:schemeClr val="tx2"/>
                </a:solidFill>
              </a:rPr>
              <a:t>, </a:t>
            </a:r>
            <a:r>
              <a:rPr lang="ko-KR" altLang="en-US" sz="1200" dirty="0" smtClean="0">
                <a:solidFill>
                  <a:schemeClr val="tx2"/>
                </a:solidFill>
              </a:rPr>
              <a:t>딥러닝</a:t>
            </a:r>
            <a:r>
              <a:rPr lang="en-US" altLang="ko-KR" sz="1200" dirty="0" smtClean="0">
                <a:solidFill>
                  <a:schemeClr val="tx2"/>
                </a:solidFill>
              </a:rPr>
              <a:t>, </a:t>
            </a:r>
            <a:r>
              <a:rPr lang="ko-KR" altLang="en-US" sz="1200" dirty="0" smtClean="0">
                <a:solidFill>
                  <a:schemeClr val="tx2"/>
                </a:solidFill>
              </a:rPr>
              <a:t>심층학습</a:t>
            </a:r>
            <a:r>
              <a:rPr lang="en-US" altLang="ko-KR" sz="1200" dirty="0" smtClean="0">
                <a:solidFill>
                  <a:schemeClr val="tx2"/>
                </a:solidFill>
              </a:rPr>
              <a:t>, </a:t>
            </a:r>
            <a:r>
              <a:rPr lang="ko-KR" altLang="en-US" sz="1200" dirty="0" smtClean="0">
                <a:solidFill>
                  <a:schemeClr val="tx2"/>
                </a:solidFill>
              </a:rPr>
              <a:t>인공신경망</a:t>
            </a:r>
            <a:r>
              <a:rPr lang="en-US" altLang="ko-KR" sz="1200" dirty="0" smtClean="0">
                <a:solidFill>
                  <a:schemeClr val="tx2"/>
                </a:solidFill>
              </a:rPr>
              <a:t>, CNN, RNN... </a:t>
            </a:r>
          </a:p>
          <a:p>
            <a:endParaRPr lang="en-US" altLang="ko-KR" sz="1200" dirty="0" smtClean="0">
              <a:solidFill>
                <a:schemeClr val="tx2"/>
              </a:solidFill>
            </a:endParaRPr>
          </a:p>
          <a:p>
            <a:endParaRPr lang="ko-KR" altLang="en-US" sz="1200" dirty="0" smtClean="0">
              <a:solidFill>
                <a:schemeClr val="tx2"/>
              </a:solidFill>
            </a:endParaRPr>
          </a:p>
          <a:p>
            <a:endParaRPr lang="ko-KR" altLang="en-US" sz="1200" b="0" i="0" kern="1200" dirty="0" smtClean="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5</a:t>
            </a:fld>
            <a:endParaRPr lang="ko-KR"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다량의 데이터를 처리하기 위해선 빠른 하드웨어가 필요합니다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74</a:t>
            </a:fld>
            <a:endParaRPr lang="ko-KR"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초등학생까지 </a:t>
            </a:r>
            <a:r>
              <a:rPr lang="ko-KR" altLang="en-US" dirty="0" err="1" smtClean="0"/>
              <a:t>딥러닝이라는</a:t>
            </a:r>
            <a:r>
              <a:rPr lang="ko-KR" altLang="en-US" dirty="0" smtClean="0"/>
              <a:t> 단어를 알게 </a:t>
            </a:r>
            <a:r>
              <a:rPr lang="ko-KR" altLang="en-US" dirty="0" err="1" smtClean="0"/>
              <a:t>된게</a:t>
            </a:r>
            <a:r>
              <a:rPr lang="ko-KR" altLang="en-US" dirty="0" smtClean="0"/>
              <a:t> 이때입니다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76</a:t>
            </a:fld>
            <a:endParaRPr lang="ko-KR"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err="1" smtClean="0"/>
              <a:t>TensorFlow</a:t>
            </a:r>
            <a:r>
              <a:rPr lang="ko-KR" altLang="en-US" dirty="0" smtClean="0"/>
              <a:t>가 다가 아닙니다</a:t>
            </a:r>
            <a:r>
              <a:rPr lang="en-US" altLang="ko-KR" dirty="0" smtClean="0"/>
              <a:t>.</a:t>
            </a:r>
          </a:p>
          <a:p>
            <a:r>
              <a:rPr lang="ko-KR" altLang="en-US" dirty="0" smtClean="0"/>
              <a:t>목적과 용도에 맞게 이렇게 다양한 프레임워크가 존재합니다</a:t>
            </a:r>
            <a:r>
              <a:rPr lang="en-US" altLang="ko-KR" dirty="0" smtClean="0"/>
              <a:t>.</a:t>
            </a:r>
          </a:p>
          <a:p>
            <a:r>
              <a:rPr lang="ko-KR" altLang="en-US" dirty="0" smtClean="0"/>
              <a:t>춘추전국시대</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78</a:t>
            </a:fld>
            <a:endParaRPr lang="ko-KR"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보편화</a:t>
            </a:r>
            <a:r>
              <a:rPr lang="en-US" altLang="ko-KR" dirty="0" smtClean="0"/>
              <a:t>. </a:t>
            </a:r>
            <a:r>
              <a:rPr lang="ko-KR" altLang="en-US" dirty="0" smtClean="0"/>
              <a:t>진입장벽 낮춰서 </a:t>
            </a:r>
            <a:r>
              <a:rPr lang="ko-KR" altLang="en-US" dirty="0" err="1" smtClean="0"/>
              <a:t>딥러닝</a:t>
            </a:r>
            <a:r>
              <a:rPr lang="ko-KR" altLang="en-US" dirty="0" smtClean="0"/>
              <a:t> 연구자가 아닌 일반 개발자도 </a:t>
            </a:r>
            <a:r>
              <a:rPr lang="ko-KR" altLang="en-US" dirty="0" err="1" smtClean="0"/>
              <a:t>쓸수</a:t>
            </a:r>
            <a:r>
              <a:rPr lang="ko-KR" altLang="en-US" dirty="0" smtClean="0"/>
              <a:t> 있도록 진입장벽을 낮췄다</a:t>
            </a:r>
            <a:r>
              <a:rPr lang="en-US" altLang="ko-KR" dirty="0" smtClean="0"/>
              <a:t>.</a:t>
            </a:r>
          </a:p>
          <a:p>
            <a:r>
              <a:rPr lang="ko-KR" altLang="en-US" dirty="0" err="1" smtClean="0"/>
              <a:t>데이터사이엔티스트들은</a:t>
            </a:r>
            <a:r>
              <a:rPr lang="ko-KR" altLang="en-US" dirty="0" smtClean="0"/>
              <a:t> 데이터를 만지고</a:t>
            </a:r>
            <a:r>
              <a:rPr lang="en-US" altLang="ko-KR" dirty="0" smtClean="0"/>
              <a:t>, </a:t>
            </a:r>
            <a:r>
              <a:rPr lang="ko-KR" altLang="en-US" dirty="0" smtClean="0"/>
              <a:t>박사는 알고리즘만 알고</a:t>
            </a:r>
            <a:r>
              <a:rPr lang="en-US" altLang="ko-KR" dirty="0" smtClean="0"/>
              <a:t>, </a:t>
            </a:r>
            <a:r>
              <a:rPr lang="ko-KR" altLang="en-US" dirty="0" smtClean="0"/>
              <a:t>운용부서 등도</a:t>
            </a:r>
            <a:r>
              <a:rPr lang="en-US" altLang="ko-KR" dirty="0" smtClean="0"/>
              <a:t>...</a:t>
            </a:r>
          </a:p>
          <a:p>
            <a:r>
              <a:rPr lang="ko-KR" altLang="en-US" dirty="0" smtClean="0"/>
              <a:t>플랫폼 구축하는 사람 별개로 있었고</a:t>
            </a:r>
            <a:r>
              <a:rPr lang="en-US" altLang="ko-KR" dirty="0" smtClean="0"/>
              <a:t>...</a:t>
            </a:r>
          </a:p>
          <a:p>
            <a:endParaRPr lang="en-US" altLang="ko-KR" dirty="0" smtClean="0"/>
          </a:p>
          <a:p>
            <a:r>
              <a:rPr lang="ko-KR" altLang="en-US" dirty="0" err="1" smtClean="0"/>
              <a:t>딥러닝</a:t>
            </a:r>
            <a:endParaRPr lang="en-US" altLang="ko-KR" dirty="0" smtClean="0"/>
          </a:p>
          <a:p>
            <a:r>
              <a:rPr lang="ko-KR" altLang="en-US" dirty="0" smtClean="0"/>
              <a:t>데이터가 </a:t>
            </a:r>
            <a:r>
              <a:rPr lang="ko-KR" altLang="en-US" dirty="0" err="1" smtClean="0"/>
              <a:t>많아야하고</a:t>
            </a:r>
            <a:r>
              <a:rPr lang="en-US" altLang="ko-KR" dirty="0" smtClean="0"/>
              <a:t>, </a:t>
            </a:r>
            <a:r>
              <a:rPr lang="ko-KR" altLang="en-US" dirty="0" smtClean="0"/>
              <a:t>좋은 알고리즘을 만들어야 하고</a:t>
            </a:r>
            <a:r>
              <a:rPr lang="en-US" altLang="ko-KR" dirty="0" smtClean="0"/>
              <a:t>, </a:t>
            </a:r>
            <a:r>
              <a:rPr lang="ko-KR" altLang="en-US" dirty="0" smtClean="0"/>
              <a:t>고사양의 하드웨어가 필요했다</a:t>
            </a:r>
            <a:r>
              <a:rPr lang="en-US" altLang="ko-KR" dirty="0" smtClean="0"/>
              <a:t>.</a:t>
            </a:r>
          </a:p>
          <a:p>
            <a:r>
              <a:rPr lang="ko-KR" altLang="en-US" dirty="0" err="1" smtClean="0"/>
              <a:t>돈있는</a:t>
            </a:r>
            <a:r>
              <a:rPr lang="ko-KR" altLang="en-US" dirty="0" smtClean="0"/>
              <a:t> 연구기간과 잘 교육받았던 사람입니다</a:t>
            </a:r>
            <a:r>
              <a:rPr lang="en-US" altLang="ko-KR" dirty="0" smtClean="0"/>
              <a:t>.</a:t>
            </a:r>
          </a:p>
          <a:p>
            <a:endParaRPr lang="en-US" altLang="ko-KR" dirty="0" smtClean="0"/>
          </a:p>
          <a:p>
            <a:r>
              <a:rPr lang="ko-KR" altLang="en-US" dirty="0" err="1" smtClean="0"/>
              <a:t>구글이</a:t>
            </a:r>
            <a:r>
              <a:rPr lang="ko-KR" altLang="en-US" dirty="0" smtClean="0"/>
              <a:t> 프레임을</a:t>
            </a:r>
            <a:endParaRPr lang="en-US" altLang="ko-KR" dirty="0" smtClean="0"/>
          </a:p>
          <a:p>
            <a:r>
              <a:rPr lang="ko-KR" altLang="en-US" dirty="0" smtClean="0"/>
              <a:t>하드웨어 가격</a:t>
            </a:r>
            <a:r>
              <a:rPr lang="en-US" altLang="ko-KR" dirty="0" smtClean="0"/>
              <a:t>/</a:t>
            </a:r>
            <a:r>
              <a:rPr lang="ko-KR" altLang="en-US" dirty="0" smtClean="0"/>
              <a:t>배포까지 자유롭게</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79</a:t>
            </a:fld>
            <a:endParaRPr lang="ko-KR"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dirty="0" smtClean="0"/>
              <a:t>There are endless ways that an RNN can connect back to itself with recurrent connections. People typically stick to a few common patterns, the most common being Long Short-Term Memory (LSTM) cells and Gated Recurrent Units (GRU). These both have multiplicative gates that protect their internal memory from being overwritten too easily, allowing them to handle longer sequences. We use LSTMs in this model. To learn more about RNNs and specifically LSTMs, check out </a:t>
            </a:r>
            <a:r>
              <a:rPr lang="en-US" altLang="ko-KR" sz="1200" dirty="0" smtClean="0">
                <a:hlinkClick r:id="rId3"/>
              </a:rPr>
              <a:t>Chris </a:t>
            </a:r>
            <a:r>
              <a:rPr lang="en-US" altLang="ko-KR" sz="1200" dirty="0" err="1" smtClean="0">
                <a:hlinkClick r:id="rId3"/>
              </a:rPr>
              <a:t>Olah’s</a:t>
            </a:r>
            <a:r>
              <a:rPr lang="en-US" altLang="ko-KR" sz="1200" dirty="0" smtClean="0">
                <a:hlinkClick r:id="rId3"/>
              </a:rPr>
              <a:t> fantastic post</a:t>
            </a:r>
            <a:r>
              <a:rPr lang="en-US" altLang="ko-KR" sz="1200" dirty="0" smtClean="0"/>
              <a:t>. Experts in the field might also like to look at </a:t>
            </a:r>
            <a:r>
              <a:rPr lang="en-US" altLang="ko-KR" sz="1200" dirty="0" err="1" smtClean="0"/>
              <a:t>Goodfellow</a:t>
            </a:r>
            <a:r>
              <a:rPr lang="en-US" altLang="ko-KR" sz="1200" dirty="0" smtClean="0"/>
              <a:t>, </a:t>
            </a:r>
            <a:r>
              <a:rPr lang="en-US" altLang="ko-KR" sz="1200" dirty="0" err="1" smtClean="0"/>
              <a:t>Bengio</a:t>
            </a:r>
            <a:r>
              <a:rPr lang="en-US" altLang="ko-KR" sz="1200" dirty="0" smtClean="0"/>
              <a:t> and </a:t>
            </a:r>
            <a:r>
              <a:rPr lang="en-US" altLang="ko-KR" sz="1200" dirty="0" err="1" smtClean="0"/>
              <a:t>Courville’s</a:t>
            </a:r>
            <a:r>
              <a:rPr lang="en-US" altLang="ko-KR" sz="1200" dirty="0" smtClean="0"/>
              <a:t> </a:t>
            </a:r>
            <a:r>
              <a:rPr lang="en-US" altLang="ko-KR" sz="1200" dirty="0" smtClean="0">
                <a:hlinkClick r:id="rId4"/>
              </a:rPr>
              <a:t>RNN chapter</a:t>
            </a:r>
            <a:r>
              <a:rPr lang="en-US" altLang="ko-KR" sz="1200" dirty="0" smtClean="0"/>
              <a:t> from their book “Deep Learning.”</a:t>
            </a:r>
            <a:endParaRPr lang="ko-KR" altLang="en-US" sz="1200" dirty="0" smtClean="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80</a:t>
            </a:fld>
            <a:endParaRPr lang="ko-KR"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81</a:t>
            </a:fld>
            <a:endParaRPr lang="ko-KR"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89</a:t>
            </a:fld>
            <a:endParaRPr lang="ko-KR"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5843" name="슬라이드 노트 개체 틀 2"/>
          <p:cNvSpPr>
            <a:spLocks noGrp="1"/>
          </p:cNvSpPr>
          <p:nvPr>
            <p:ph type="body" idx="1"/>
          </p:nvPr>
        </p:nvSpPr>
        <p:spPr bwMode="auto">
          <a:noFill/>
        </p:spPr>
        <p:txBody>
          <a:bodyPr wrap="square" numCol="1" anchor="t" anchorCtr="0" compatLnSpc="1">
            <a:prstTxWarp prst="textNoShape">
              <a:avLst/>
            </a:prstTxWarp>
          </a:bodyPr>
          <a:lstStyle/>
          <a:p>
            <a:r>
              <a:rPr lang="ko-KR" altLang="en-US" dirty="0" err="1" smtClean="0"/>
              <a:t>맥커록</a:t>
            </a:r>
            <a:r>
              <a:rPr lang="en-US" altLang="ko-KR" dirty="0" smtClean="0"/>
              <a:t>-</a:t>
            </a:r>
            <a:r>
              <a:rPr lang="ko-KR" altLang="en-US" dirty="0" err="1" smtClean="0"/>
              <a:t>피츠</a:t>
            </a:r>
            <a:r>
              <a:rPr lang="ko-KR" altLang="en-US" dirty="0" smtClean="0"/>
              <a:t> 모델</a:t>
            </a:r>
          </a:p>
        </p:txBody>
      </p:sp>
      <p:sp>
        <p:nvSpPr>
          <p:cNvPr id="35844" name="슬라이드 번호 개체 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AC6ADE6-A360-4864-B322-882F7A641EDF}" type="slidenum">
              <a:rPr lang="ko-KR" altLang="en-US" smtClean="0">
                <a:latin typeface="굴림" charset="-127"/>
                <a:ea typeface="굴림" charset="-127"/>
              </a:rPr>
              <a:pPr/>
              <a:t>92</a:t>
            </a:fld>
            <a:endParaRPr lang="ko-KR" altLang="en-US" smtClean="0">
              <a:latin typeface="굴림" charset="-127"/>
              <a:ea typeface="굴림" charset="-127"/>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5843" name="슬라이드 노트 개체 틀 2"/>
          <p:cNvSpPr>
            <a:spLocks noGrp="1"/>
          </p:cNvSpPr>
          <p:nvPr>
            <p:ph type="body" idx="1"/>
          </p:nvPr>
        </p:nvSpPr>
        <p:spPr bwMode="auto">
          <a:noFill/>
        </p:spPr>
        <p:txBody>
          <a:bodyPr wrap="square" numCol="1" anchor="t" anchorCtr="0" compatLnSpc="1">
            <a:prstTxWarp prst="textNoShape">
              <a:avLst/>
            </a:prstTxWarp>
          </a:bodyPr>
          <a:lstStyle/>
          <a:p>
            <a:endParaRPr lang="ko-KR" altLang="en-US" smtClean="0"/>
          </a:p>
        </p:txBody>
      </p:sp>
      <p:sp>
        <p:nvSpPr>
          <p:cNvPr id="35844" name="슬라이드 번호 개체 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AC6ADE6-A360-4864-B322-882F7A641EDF}" type="slidenum">
              <a:rPr lang="ko-KR" altLang="en-US" smtClean="0">
                <a:latin typeface="굴림" charset="-127"/>
                <a:ea typeface="굴림" charset="-127"/>
              </a:rPr>
              <a:pPr/>
              <a:t>93</a:t>
            </a:fld>
            <a:endParaRPr lang="ko-KR" altLang="en-US" smtClean="0">
              <a:latin typeface="굴림" charset="-127"/>
              <a:ea typeface="굴림" charset="-127"/>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latin typeface="맑은 고딕" pitchFamily="50" charset="-127"/>
                <a:ea typeface="맑은 고딕" pitchFamily="50" charset="-127"/>
              </a:rPr>
              <a:t>= Feed-forward (neural) network</a:t>
            </a:r>
          </a:p>
          <a:p>
            <a:r>
              <a:rPr lang="en-US" altLang="ko-KR" dirty="0" smtClean="0">
                <a:latin typeface="맑은 고딕" pitchFamily="50" charset="-127"/>
                <a:ea typeface="맑은 고딕" pitchFamily="50" charset="-127"/>
              </a:rPr>
              <a:t>= Fully-Connected Network</a:t>
            </a:r>
          </a:p>
          <a:p>
            <a:r>
              <a:rPr lang="en-US" altLang="ko-KR" dirty="0" smtClean="0">
                <a:latin typeface="맑은 고딕" pitchFamily="50" charset="-127"/>
                <a:ea typeface="맑은 고딕" pitchFamily="50" charset="-127"/>
              </a:rPr>
              <a:t>= Network</a:t>
            </a:r>
          </a:p>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94</a:t>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6</a:t>
            </a:fld>
            <a:endParaRPr lang="ko-KR"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latin typeface="맑은 고딕" pitchFamily="50" charset="-127"/>
                <a:ea typeface="맑은 고딕" pitchFamily="50" charset="-127"/>
              </a:rPr>
              <a:t>= Feed-forward (neural) network</a:t>
            </a:r>
          </a:p>
          <a:p>
            <a:r>
              <a:rPr lang="en-US" altLang="ko-KR" dirty="0" smtClean="0">
                <a:latin typeface="맑은 고딕" pitchFamily="50" charset="-127"/>
                <a:ea typeface="맑은 고딕" pitchFamily="50" charset="-127"/>
              </a:rPr>
              <a:t>= Fully-Connected Network</a:t>
            </a:r>
          </a:p>
          <a:p>
            <a:r>
              <a:rPr lang="en-US" altLang="ko-KR" dirty="0" smtClean="0">
                <a:latin typeface="맑은 고딕" pitchFamily="50" charset="-127"/>
                <a:ea typeface="맑은 고딕" pitchFamily="50" charset="-127"/>
              </a:rPr>
              <a:t>= Network</a:t>
            </a:r>
          </a:p>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95</a:t>
            </a:fld>
            <a:endParaRPr lang="ko-KR"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latin typeface="맑은 고딕" pitchFamily="50" charset="-127"/>
                <a:ea typeface="맑은 고딕" pitchFamily="50" charset="-127"/>
              </a:rPr>
              <a:t>= Feed-forward (neural) network</a:t>
            </a:r>
          </a:p>
          <a:p>
            <a:r>
              <a:rPr lang="en-US" altLang="ko-KR" dirty="0" smtClean="0">
                <a:latin typeface="맑은 고딕" pitchFamily="50" charset="-127"/>
                <a:ea typeface="맑은 고딕" pitchFamily="50" charset="-127"/>
              </a:rPr>
              <a:t>= Fully-Connected Network</a:t>
            </a:r>
          </a:p>
          <a:p>
            <a:r>
              <a:rPr lang="en-US" altLang="ko-KR" dirty="0" smtClean="0">
                <a:latin typeface="맑은 고딕" pitchFamily="50" charset="-127"/>
                <a:ea typeface="맑은 고딕" pitchFamily="50" charset="-127"/>
              </a:rPr>
              <a:t>= Network</a:t>
            </a:r>
          </a:p>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96</a:t>
            </a:fld>
            <a:endParaRPr lang="ko-KR"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97</a:t>
            </a:fld>
            <a:endParaRPr lang="ko-KR"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“NLP is a field of computer science and computational linguistics.”</a:t>
            </a:r>
          </a:p>
          <a:p>
            <a:r>
              <a:rPr lang="en-US" altLang="ko-KR" dirty="0" smtClean="0"/>
              <a:t>This doesn’t have to be explained because NLP and computational linguistics are interchangeable.</a:t>
            </a:r>
          </a:p>
          <a:p>
            <a:endParaRPr lang="en-US" altLang="ko-KR" dirty="0" smtClean="0"/>
          </a:p>
          <a:p>
            <a:r>
              <a:rPr lang="en-US" altLang="ko-KR" sz="1200" b="0" i="0" u="none" strike="noStrike" kern="1200" dirty="0" smtClean="0">
                <a:solidFill>
                  <a:schemeClr val="tx1"/>
                </a:solidFill>
                <a:latin typeface="+mn-lt"/>
                <a:ea typeface="+mn-ea"/>
                <a:cs typeface="+mn-cs"/>
                <a:hlinkClick r:id="rId3" tooltip="TedXiao"/>
              </a:rPr>
              <a:t>Ted Xiao</a:t>
            </a:r>
            <a:r>
              <a:rPr lang="en-US" altLang="ko-KR" dirty="0" smtClean="0"/>
              <a:t>, Research Engineer at Google Brain</a:t>
            </a:r>
          </a:p>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102</a:t>
            </a:fld>
            <a:endParaRPr lang="ko-KR"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103</a:t>
            </a:fld>
            <a:endParaRPr lang="ko-KR"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228600" indent="-228600">
              <a:buNone/>
            </a:pPr>
            <a:r>
              <a:rPr lang="ko-KR" altLang="en-US" dirty="0" smtClean="0"/>
              <a:t>오늘은 어떤 마음 가짐</a:t>
            </a:r>
            <a:r>
              <a:rPr lang="en-US" altLang="ko-KR" baseline="0" dirty="0" smtClean="0"/>
              <a:t> </a:t>
            </a:r>
            <a:r>
              <a:rPr lang="ko-KR" altLang="en-US" baseline="0" dirty="0" smtClean="0"/>
              <a:t>혹은 태도로 인공지능 </a:t>
            </a:r>
            <a:r>
              <a:rPr lang="en-US" altLang="ko-KR" baseline="0" dirty="0" smtClean="0"/>
              <a:t>position</a:t>
            </a:r>
            <a:r>
              <a:rPr lang="ko-KR" altLang="en-US" baseline="0" dirty="0" smtClean="0"/>
              <a:t>을 바라봐야 하는가에 대해서 이야기를 나누겠습니다</a:t>
            </a:r>
            <a:endParaRPr lang="en-US" altLang="ko-KR" dirty="0" smtClean="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104</a:t>
            </a:fld>
            <a:endParaRPr lang="ko-KR"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228600" indent="-228600">
              <a:buNone/>
            </a:pPr>
            <a:r>
              <a:rPr lang="ko-KR" altLang="en-US" dirty="0" smtClean="0"/>
              <a:t>오늘은 어떤 마음 가짐</a:t>
            </a:r>
            <a:r>
              <a:rPr lang="en-US" altLang="ko-KR" baseline="0" dirty="0" smtClean="0"/>
              <a:t> </a:t>
            </a:r>
            <a:r>
              <a:rPr lang="ko-KR" altLang="en-US" baseline="0" dirty="0" smtClean="0"/>
              <a:t>혹은 태도로 인공지능 </a:t>
            </a:r>
            <a:r>
              <a:rPr lang="en-US" altLang="ko-KR" baseline="0" dirty="0" smtClean="0"/>
              <a:t>position</a:t>
            </a:r>
            <a:r>
              <a:rPr lang="ko-KR" altLang="en-US" baseline="0" dirty="0" smtClean="0"/>
              <a:t>을 바라봐야 하는가에 대해서 이야기를 나누겠습니다</a:t>
            </a:r>
            <a:endParaRPr lang="en-US" altLang="ko-KR" dirty="0" smtClean="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105</a:t>
            </a:fld>
            <a:endParaRPr lang="ko-KR"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228600" indent="-228600">
              <a:buNone/>
            </a:pPr>
            <a:endParaRPr lang="en-US" altLang="ko-KR" dirty="0" smtClean="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106</a:t>
            </a:fld>
            <a:endParaRPr lang="ko-KR"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228600" indent="-228600">
              <a:buNone/>
            </a:pPr>
            <a:endParaRPr lang="en-US" altLang="ko-KR" dirty="0" smtClean="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107</a:t>
            </a:fld>
            <a:endParaRPr lang="ko-KR"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https://news.joins.com/article/22750334</a:t>
            </a:r>
          </a:p>
          <a:p>
            <a:r>
              <a:rPr lang="en-US" altLang="ko-KR" dirty="0" smtClean="0"/>
              <a:t>http://www.hkbs.co.kr/news/articleView.html?idxno=502876</a:t>
            </a:r>
          </a:p>
          <a:p>
            <a:endParaRPr lang="en-US" altLang="ko-KR" dirty="0" smtClean="0"/>
          </a:p>
          <a:p>
            <a:r>
              <a:rPr lang="ko-KR" altLang="en-US" sz="1200" dirty="0" smtClean="0">
                <a:solidFill>
                  <a:schemeClr val="tx2"/>
                </a:solidFill>
              </a:rPr>
              <a:t>스스로 인공지능 전문가라고 칭하고</a:t>
            </a:r>
            <a:r>
              <a:rPr lang="en-US" altLang="ko-KR" sz="1200" dirty="0" smtClean="0">
                <a:solidFill>
                  <a:schemeClr val="tx2"/>
                </a:solidFill>
              </a:rPr>
              <a:t>, </a:t>
            </a:r>
            <a:r>
              <a:rPr lang="ko-KR" altLang="en-US" sz="1200" dirty="0" smtClean="0">
                <a:solidFill>
                  <a:schemeClr val="tx2"/>
                </a:solidFill>
              </a:rPr>
              <a:t>인공지능 직무에 대해 </a:t>
            </a:r>
            <a:r>
              <a:rPr lang="ko-KR" altLang="en-US" sz="1200" dirty="0" err="1" smtClean="0">
                <a:solidFill>
                  <a:schemeClr val="tx2"/>
                </a:solidFill>
              </a:rPr>
              <a:t>설명드리면</a:t>
            </a:r>
            <a:r>
              <a:rPr lang="ko-KR" altLang="en-US" sz="1200" dirty="0" smtClean="0">
                <a:solidFill>
                  <a:schemeClr val="tx2"/>
                </a:solidFill>
              </a:rPr>
              <a:t> 설득력이 떨어질 수 있습니다</a:t>
            </a:r>
            <a:r>
              <a:rPr lang="en-US" altLang="ko-KR" sz="1200" dirty="0" smtClean="0">
                <a:solidFill>
                  <a:schemeClr val="tx2"/>
                </a:solidFill>
              </a:rPr>
              <a:t>.</a:t>
            </a:r>
          </a:p>
          <a:p>
            <a:r>
              <a:rPr lang="ko-KR" altLang="en-US" sz="1200" dirty="0" smtClean="0">
                <a:solidFill>
                  <a:schemeClr val="tx2"/>
                </a:solidFill>
              </a:rPr>
              <a:t>문맥 상 설득력을 더하기 위해서 관련된 경험을 간략히 </a:t>
            </a:r>
            <a:r>
              <a:rPr lang="ko-KR" altLang="en-US" sz="1200" dirty="0" err="1" smtClean="0">
                <a:solidFill>
                  <a:schemeClr val="tx2"/>
                </a:solidFill>
              </a:rPr>
              <a:t>소개드립니다</a:t>
            </a:r>
            <a:r>
              <a:rPr lang="en-US" altLang="ko-KR" sz="1200" dirty="0" smtClean="0">
                <a:solidFill>
                  <a:schemeClr val="tx2"/>
                </a:solidFill>
              </a:rPr>
              <a:t>.</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smtClean="0">
              <a:solidFill>
                <a:schemeClr val="tx2"/>
              </a:solidFill>
            </a:endParaRP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smtClean="0">
                <a:solidFill>
                  <a:schemeClr val="tx2"/>
                </a:solidFill>
              </a:rPr>
              <a:t>저는 </a:t>
            </a:r>
            <a:r>
              <a:rPr lang="ko-KR" altLang="en-US" sz="1200" baseline="0" dirty="0" err="1" smtClean="0">
                <a:solidFill>
                  <a:schemeClr val="tx2"/>
                </a:solidFill>
              </a:rPr>
              <a:t>미주리과기대에서</a:t>
            </a:r>
            <a:r>
              <a:rPr lang="ko-KR" altLang="en-US" sz="1200" baseline="0" dirty="0" smtClean="0">
                <a:solidFill>
                  <a:schemeClr val="tx2"/>
                </a:solidFill>
              </a:rPr>
              <a:t> </a:t>
            </a:r>
            <a:r>
              <a:rPr lang="ko-KR" altLang="en-US" sz="1200" dirty="0" smtClean="0">
                <a:solidFill>
                  <a:schemeClr val="tx2"/>
                </a:solidFill>
              </a:rPr>
              <a:t>인공지능</a:t>
            </a:r>
            <a:r>
              <a:rPr lang="ko-KR" altLang="en-US" sz="1200" baseline="0" dirty="0" smtClean="0">
                <a:solidFill>
                  <a:schemeClr val="tx2"/>
                </a:solidFill>
              </a:rPr>
              <a:t> 분야의 꽃인 </a:t>
            </a:r>
            <a:r>
              <a:rPr lang="ko-KR" altLang="en-US" sz="1200" baseline="0" dirty="0" err="1" smtClean="0">
                <a:solidFill>
                  <a:schemeClr val="tx2"/>
                </a:solidFill>
              </a:rPr>
              <a:t>뉴럴네트워크의</a:t>
            </a:r>
            <a:r>
              <a:rPr lang="ko-KR" altLang="en-US" sz="1200" baseline="0" dirty="0" smtClean="0">
                <a:solidFill>
                  <a:schemeClr val="tx2"/>
                </a:solidFill>
              </a:rPr>
              <a:t> 세계적인 석학 중 한 분인 </a:t>
            </a:r>
            <a:r>
              <a:rPr lang="en-US" altLang="ko-KR" sz="1200" baseline="0" dirty="0" smtClean="0">
                <a:solidFill>
                  <a:schemeClr val="tx2"/>
                </a:solidFill>
              </a:rPr>
              <a:t>Donald </a:t>
            </a:r>
            <a:r>
              <a:rPr lang="en-US" altLang="ko-KR" sz="1200" baseline="0" dirty="0" err="1" smtClean="0">
                <a:solidFill>
                  <a:schemeClr val="tx2"/>
                </a:solidFill>
              </a:rPr>
              <a:t>Wunsch</a:t>
            </a:r>
            <a:r>
              <a:rPr lang="en-US" altLang="ko-KR" sz="1200" baseline="0" dirty="0" smtClean="0">
                <a:solidFill>
                  <a:schemeClr val="tx2"/>
                </a:solidFill>
              </a:rPr>
              <a:t> </a:t>
            </a:r>
            <a:r>
              <a:rPr lang="ko-KR" altLang="en-US" sz="1200" baseline="0" dirty="0" smtClean="0">
                <a:solidFill>
                  <a:schemeClr val="tx2"/>
                </a:solidFill>
              </a:rPr>
              <a:t>교수님 밑에서 박사학위를 받고</a:t>
            </a:r>
            <a:r>
              <a:rPr lang="en-US" altLang="ko-KR" sz="1200" baseline="0" dirty="0" smtClean="0">
                <a:solidFill>
                  <a:schemeClr val="tx2"/>
                </a:solidFill>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aseline="0" dirty="0" smtClean="0">
                <a:solidFill>
                  <a:schemeClr val="tx2"/>
                </a:solidFill>
              </a:rPr>
              <a:t>지금은 </a:t>
            </a:r>
            <a:r>
              <a:rPr lang="en-US" altLang="ko-KR" sz="1200" baseline="0" dirty="0" smtClean="0">
                <a:solidFill>
                  <a:schemeClr val="tx2"/>
                </a:solidFill>
              </a:rPr>
              <a:t>KT AI</a:t>
            </a:r>
            <a:r>
              <a:rPr lang="ko-KR" altLang="en-US" sz="1200" baseline="0" dirty="0" err="1" smtClean="0">
                <a:solidFill>
                  <a:schemeClr val="tx2"/>
                </a:solidFill>
              </a:rPr>
              <a:t>테크센터에서</a:t>
            </a:r>
            <a:r>
              <a:rPr lang="ko-KR" altLang="en-US" sz="1200" baseline="0" dirty="0" smtClean="0">
                <a:solidFill>
                  <a:schemeClr val="tx2"/>
                </a:solidFill>
              </a:rPr>
              <a:t> 딥러닝을 활용한 업무를 하고 있습니다</a:t>
            </a:r>
            <a:r>
              <a:rPr lang="en-US" altLang="ko-KR" sz="1200" baseline="0" dirty="0" smtClean="0">
                <a:solidFill>
                  <a:schemeClr val="tx2"/>
                </a:solidFill>
              </a:rPr>
              <a:t>.</a:t>
            </a:r>
            <a:endParaRPr lang="en-US" altLang="ko-KR" sz="1200" dirty="0" smtClean="0">
              <a:solidFill>
                <a:schemeClr val="tx2"/>
              </a:solidFill>
            </a:endParaRPr>
          </a:p>
          <a:p>
            <a:r>
              <a:rPr lang="en-US" altLang="ko-KR" sz="1200" dirty="0" smtClean="0">
                <a:solidFill>
                  <a:schemeClr val="tx2"/>
                </a:solidFill>
              </a:rPr>
              <a:t>AI</a:t>
            </a:r>
            <a:r>
              <a:rPr lang="ko-KR" altLang="en-US" sz="1200" dirty="0" err="1" smtClean="0">
                <a:solidFill>
                  <a:schemeClr val="tx2"/>
                </a:solidFill>
              </a:rPr>
              <a:t>테크센터가</a:t>
            </a:r>
            <a:r>
              <a:rPr lang="ko-KR" altLang="en-US" sz="1200" dirty="0" smtClean="0">
                <a:solidFill>
                  <a:schemeClr val="tx2"/>
                </a:solidFill>
              </a:rPr>
              <a:t> 설립되던 초창기에 </a:t>
            </a:r>
            <a:r>
              <a:rPr lang="en-US" altLang="ko-KR" sz="1200" dirty="0" smtClean="0">
                <a:solidFill>
                  <a:schemeClr val="tx2"/>
                </a:solidFill>
              </a:rPr>
              <a:t>AI</a:t>
            </a:r>
            <a:r>
              <a:rPr lang="ko-KR" altLang="en-US" sz="1200" dirty="0" smtClean="0">
                <a:solidFill>
                  <a:schemeClr val="tx2"/>
                </a:solidFill>
              </a:rPr>
              <a:t>인력 채용을 위해 팀장님을 대신해서 이력서를 </a:t>
            </a:r>
            <a:r>
              <a:rPr lang="ko-KR" altLang="en-US" sz="1200" dirty="0" err="1" smtClean="0">
                <a:solidFill>
                  <a:schemeClr val="tx2"/>
                </a:solidFill>
              </a:rPr>
              <a:t>리뷰했구요</a:t>
            </a:r>
            <a:r>
              <a:rPr lang="en-US" altLang="ko-KR" sz="1200" dirty="0" smtClean="0">
                <a:solidFill>
                  <a:schemeClr val="tx2"/>
                </a:solidFill>
              </a:rPr>
              <a:t>.</a:t>
            </a:r>
          </a:p>
          <a:p>
            <a:r>
              <a:rPr lang="ko-KR" altLang="en-US" sz="1200" dirty="0" smtClean="0">
                <a:solidFill>
                  <a:schemeClr val="tx2"/>
                </a:solidFill>
              </a:rPr>
              <a:t>인사과의 해외 </a:t>
            </a:r>
            <a:r>
              <a:rPr lang="en-US" altLang="ko-KR" sz="1200" dirty="0" smtClean="0">
                <a:solidFill>
                  <a:schemeClr val="tx2"/>
                </a:solidFill>
              </a:rPr>
              <a:t>AI</a:t>
            </a:r>
            <a:r>
              <a:rPr lang="ko-KR" altLang="en-US" sz="1200" dirty="0" smtClean="0">
                <a:solidFill>
                  <a:schemeClr val="tx2"/>
                </a:solidFill>
              </a:rPr>
              <a:t>인재 채용을 위한 입사 설명회를 위해서 미주 </a:t>
            </a:r>
            <a:r>
              <a:rPr lang="en-US" altLang="ko-KR" sz="1200" dirty="0" smtClean="0">
                <a:solidFill>
                  <a:schemeClr val="tx2"/>
                </a:solidFill>
              </a:rPr>
              <a:t>20</a:t>
            </a:r>
            <a:r>
              <a:rPr lang="ko-KR" altLang="en-US" sz="1200" dirty="0" smtClean="0">
                <a:solidFill>
                  <a:schemeClr val="tx2"/>
                </a:solidFill>
              </a:rPr>
              <a:t>개 대학을 방문했습니다</a:t>
            </a:r>
            <a:r>
              <a:rPr lang="en-US" altLang="ko-KR" sz="1200" dirty="0" smtClean="0">
                <a:solidFill>
                  <a:schemeClr val="tx2"/>
                </a:solidFill>
              </a:rPr>
              <a:t>.</a:t>
            </a:r>
          </a:p>
          <a:p>
            <a:r>
              <a:rPr lang="ko-KR" altLang="en-US" sz="1200" dirty="0" smtClean="0">
                <a:solidFill>
                  <a:schemeClr val="tx2"/>
                </a:solidFill>
              </a:rPr>
              <a:t>교육부서에서 </a:t>
            </a:r>
            <a:r>
              <a:rPr lang="en-US" altLang="ko-KR" sz="1200" dirty="0" smtClean="0">
                <a:solidFill>
                  <a:schemeClr val="tx2"/>
                </a:solidFill>
              </a:rPr>
              <a:t>AI</a:t>
            </a:r>
            <a:r>
              <a:rPr lang="ko-KR" altLang="en-US" sz="1200" dirty="0" err="1" smtClean="0">
                <a:solidFill>
                  <a:schemeClr val="tx2"/>
                </a:solidFill>
              </a:rPr>
              <a:t>인재을</a:t>
            </a:r>
            <a:r>
              <a:rPr lang="ko-KR" altLang="en-US" sz="1200" dirty="0" smtClean="0">
                <a:solidFill>
                  <a:schemeClr val="tx2"/>
                </a:solidFill>
              </a:rPr>
              <a:t> 양성하기</a:t>
            </a:r>
            <a:r>
              <a:rPr lang="ko-KR" altLang="en-US" sz="1200" baseline="0" dirty="0" smtClean="0">
                <a:solidFill>
                  <a:schemeClr val="tx2"/>
                </a:solidFill>
              </a:rPr>
              <a:t> 위한</a:t>
            </a:r>
            <a:r>
              <a:rPr lang="ko-KR" altLang="en-US" sz="1200" dirty="0" smtClean="0">
                <a:solidFill>
                  <a:schemeClr val="tx2"/>
                </a:solidFill>
              </a:rPr>
              <a:t> </a:t>
            </a:r>
            <a:r>
              <a:rPr lang="en-US" altLang="ko-KR" sz="1200" dirty="0" smtClean="0">
                <a:solidFill>
                  <a:schemeClr val="tx2"/>
                </a:solidFill>
              </a:rPr>
              <a:t>KT AI Academy</a:t>
            </a:r>
            <a:r>
              <a:rPr lang="ko-KR" altLang="en-US" sz="1200" dirty="0" smtClean="0">
                <a:solidFill>
                  <a:schemeClr val="tx2"/>
                </a:solidFill>
              </a:rPr>
              <a:t>의 커리큘럼 개발</a:t>
            </a:r>
            <a:r>
              <a:rPr lang="en-US" altLang="ko-KR" sz="1200" dirty="0" smtClean="0">
                <a:solidFill>
                  <a:schemeClr val="tx2"/>
                </a:solidFill>
              </a:rPr>
              <a:t>, </a:t>
            </a:r>
            <a:r>
              <a:rPr lang="ko-KR" altLang="en-US" sz="1200" dirty="0" smtClean="0">
                <a:solidFill>
                  <a:schemeClr val="tx2"/>
                </a:solidFill>
              </a:rPr>
              <a:t>강의</a:t>
            </a:r>
            <a:r>
              <a:rPr lang="en-US" altLang="ko-KR" sz="1200" dirty="0" smtClean="0">
                <a:solidFill>
                  <a:schemeClr val="tx2"/>
                </a:solidFill>
              </a:rPr>
              <a:t>, </a:t>
            </a:r>
            <a:r>
              <a:rPr lang="ko-KR" altLang="en-US" sz="1200" dirty="0" smtClean="0">
                <a:solidFill>
                  <a:schemeClr val="tx2"/>
                </a:solidFill>
              </a:rPr>
              <a:t>프로젝트 등 기술적인 부분을 총괄했습니다</a:t>
            </a:r>
            <a:r>
              <a:rPr lang="en-US" altLang="ko-KR" sz="1200" dirty="0" smtClean="0">
                <a:solidFill>
                  <a:schemeClr val="tx2"/>
                </a:solidFill>
              </a:rPr>
              <a:t>.</a:t>
            </a:r>
          </a:p>
          <a:p>
            <a:r>
              <a:rPr lang="ko-KR" altLang="en-US" sz="1200" dirty="0" smtClean="0">
                <a:solidFill>
                  <a:schemeClr val="tx2"/>
                </a:solidFill>
              </a:rPr>
              <a:t>이 과정에서 학생</a:t>
            </a:r>
            <a:r>
              <a:rPr lang="en-US" altLang="ko-KR" sz="1200" dirty="0" smtClean="0">
                <a:solidFill>
                  <a:schemeClr val="tx2"/>
                </a:solidFill>
              </a:rPr>
              <a:t>, </a:t>
            </a:r>
            <a:r>
              <a:rPr lang="ko-KR" altLang="en-US" sz="1200" dirty="0" err="1" smtClean="0">
                <a:solidFill>
                  <a:schemeClr val="tx2"/>
                </a:solidFill>
              </a:rPr>
              <a:t>취준생을</a:t>
            </a:r>
            <a:r>
              <a:rPr lang="ko-KR" altLang="en-US" sz="1200" dirty="0" smtClean="0">
                <a:solidFill>
                  <a:schemeClr val="tx2"/>
                </a:solidFill>
              </a:rPr>
              <a:t>  대상으로 수강생들을 선발하여</a:t>
            </a:r>
            <a:r>
              <a:rPr lang="en-US" altLang="ko-KR" sz="1200" dirty="0" smtClean="0">
                <a:solidFill>
                  <a:schemeClr val="tx2"/>
                </a:solidFill>
              </a:rPr>
              <a:t> </a:t>
            </a:r>
            <a:r>
              <a:rPr lang="ko-KR" altLang="en-US" sz="1200" dirty="0" smtClean="0">
                <a:solidFill>
                  <a:schemeClr val="tx2"/>
                </a:solidFill>
              </a:rPr>
              <a:t>지도했습니다</a:t>
            </a:r>
            <a:r>
              <a:rPr lang="en-US" altLang="ko-KR" sz="1200" dirty="0" smtClean="0">
                <a:solidFill>
                  <a:schemeClr val="tx2"/>
                </a:solidFill>
              </a:rPr>
              <a:t>.</a:t>
            </a:r>
          </a:p>
          <a:p>
            <a:r>
              <a:rPr lang="ko-KR" altLang="en-US" sz="1200" dirty="0" smtClean="0">
                <a:solidFill>
                  <a:schemeClr val="tx2"/>
                </a:solidFill>
              </a:rPr>
              <a:t>교육부의 </a:t>
            </a:r>
            <a:r>
              <a:rPr lang="en-US" altLang="ko-KR" sz="1200" dirty="0" smtClean="0">
                <a:solidFill>
                  <a:schemeClr val="tx2"/>
                </a:solidFill>
              </a:rPr>
              <a:t>AI</a:t>
            </a:r>
            <a:r>
              <a:rPr lang="ko-KR" altLang="en-US" sz="1200" dirty="0" smtClean="0">
                <a:solidFill>
                  <a:schemeClr val="tx2"/>
                </a:solidFill>
              </a:rPr>
              <a:t>인재 양성과정인 </a:t>
            </a:r>
            <a:r>
              <a:rPr lang="ko-KR" altLang="en-US" sz="1200" dirty="0" err="1" smtClean="0">
                <a:solidFill>
                  <a:schemeClr val="tx2"/>
                </a:solidFill>
              </a:rPr>
              <a:t>매치업의</a:t>
            </a:r>
            <a:r>
              <a:rPr lang="ko-KR" altLang="en-US" sz="1200" dirty="0" smtClean="0">
                <a:solidFill>
                  <a:schemeClr val="tx2"/>
                </a:solidFill>
              </a:rPr>
              <a:t> 기술위원으로</a:t>
            </a:r>
            <a:r>
              <a:rPr lang="ko-KR" altLang="en-US" sz="1200" baseline="0" dirty="0" smtClean="0">
                <a:solidFill>
                  <a:schemeClr val="tx2"/>
                </a:solidFill>
              </a:rPr>
              <a:t> 온라인 과정 개설을 추진 하고 있습니다</a:t>
            </a:r>
            <a:r>
              <a:rPr lang="en-US" altLang="ko-KR" sz="1200" baseline="0" dirty="0" smtClean="0">
                <a:solidFill>
                  <a:schemeClr val="tx2"/>
                </a:solidFill>
              </a:rPr>
              <a:t>.</a:t>
            </a:r>
            <a:endParaRPr lang="en-US" altLang="ko-KR" sz="1200" dirty="0" smtClean="0">
              <a:solidFill>
                <a:schemeClr val="tx2"/>
              </a:solidFill>
            </a:endParaRPr>
          </a:p>
          <a:p>
            <a:endParaRPr lang="en-US" altLang="ko-KR" sz="1200" dirty="0" smtClean="0">
              <a:solidFill>
                <a:schemeClr val="tx2"/>
              </a:solidFill>
            </a:endParaRPr>
          </a:p>
          <a:p>
            <a:r>
              <a:rPr lang="ko-KR" altLang="en-US" sz="1200" dirty="0" smtClean="0">
                <a:solidFill>
                  <a:schemeClr val="tx2"/>
                </a:solidFill>
              </a:rPr>
              <a:t>제 경험과 실력은 일천하지만 </a:t>
            </a:r>
            <a:endParaRPr lang="en-US" altLang="ko-KR" sz="1200" dirty="0" smtClean="0">
              <a:solidFill>
                <a:schemeClr val="tx2"/>
              </a:solidFill>
            </a:endParaRPr>
          </a:p>
          <a:p>
            <a:r>
              <a:rPr lang="en-US" altLang="ko-KR" sz="1200" dirty="0" smtClean="0">
                <a:solidFill>
                  <a:schemeClr val="tx2"/>
                </a:solidFill>
              </a:rPr>
              <a:t>AI</a:t>
            </a:r>
            <a:r>
              <a:rPr lang="ko-KR" altLang="en-US" sz="1200" dirty="0" smtClean="0">
                <a:solidFill>
                  <a:schemeClr val="tx2"/>
                </a:solidFill>
              </a:rPr>
              <a:t>분야의 프로선수 격인 세계적인 석학</a:t>
            </a:r>
            <a:r>
              <a:rPr lang="en-US" altLang="ko-KR" sz="1200" dirty="0" smtClean="0">
                <a:solidFill>
                  <a:schemeClr val="tx2"/>
                </a:solidFill>
              </a:rPr>
              <a:t>, </a:t>
            </a:r>
            <a:r>
              <a:rPr lang="ko-KR" altLang="en-US" sz="1200" dirty="0" smtClean="0">
                <a:solidFill>
                  <a:schemeClr val="tx2"/>
                </a:solidFill>
              </a:rPr>
              <a:t>학계의 뛰어난 연구자</a:t>
            </a:r>
            <a:r>
              <a:rPr lang="en-US" altLang="ko-KR" sz="1200" dirty="0" smtClean="0">
                <a:solidFill>
                  <a:schemeClr val="tx2"/>
                </a:solidFill>
              </a:rPr>
              <a:t>, </a:t>
            </a:r>
            <a:r>
              <a:rPr lang="ko-KR" altLang="en-US" sz="1200" dirty="0" smtClean="0">
                <a:solidFill>
                  <a:schemeClr val="tx2"/>
                </a:solidFill>
              </a:rPr>
              <a:t>회사의 연구원뿐만 아니라</a:t>
            </a:r>
            <a:endParaRPr lang="en-US" altLang="ko-KR" sz="1200" dirty="0" smtClean="0">
              <a:solidFill>
                <a:schemeClr val="tx2"/>
              </a:solidFill>
            </a:endParaRPr>
          </a:p>
          <a:p>
            <a:r>
              <a:rPr lang="ko-KR" altLang="en-US" sz="1200" dirty="0" smtClean="0">
                <a:solidFill>
                  <a:schemeClr val="tx2"/>
                </a:solidFill>
              </a:rPr>
              <a:t>아직은 아마추어인</a:t>
            </a:r>
            <a:r>
              <a:rPr lang="en-US" altLang="ko-KR" sz="1200" dirty="0" smtClean="0">
                <a:solidFill>
                  <a:schemeClr val="tx2"/>
                </a:solidFill>
              </a:rPr>
              <a:t> </a:t>
            </a:r>
            <a:r>
              <a:rPr lang="ko-KR" altLang="en-US" sz="1200" dirty="0" smtClean="0">
                <a:solidFill>
                  <a:schemeClr val="tx2"/>
                </a:solidFill>
              </a:rPr>
              <a:t>해외 </a:t>
            </a:r>
            <a:r>
              <a:rPr lang="en-US" altLang="ko-KR" sz="1200" dirty="0" smtClean="0">
                <a:solidFill>
                  <a:schemeClr val="tx2"/>
                </a:solidFill>
              </a:rPr>
              <a:t>AI</a:t>
            </a:r>
            <a:r>
              <a:rPr lang="ko-KR" altLang="en-US" sz="1200" dirty="0" smtClean="0">
                <a:solidFill>
                  <a:schemeClr val="tx2"/>
                </a:solidFill>
              </a:rPr>
              <a:t>인재 후보군</a:t>
            </a:r>
            <a:r>
              <a:rPr lang="en-US" altLang="ko-KR" sz="1200" baseline="0" dirty="0" smtClean="0">
                <a:solidFill>
                  <a:schemeClr val="tx2"/>
                </a:solidFill>
              </a:rPr>
              <a:t> </a:t>
            </a:r>
            <a:r>
              <a:rPr lang="ko-KR" altLang="en-US" sz="1200" baseline="0" dirty="0" smtClean="0">
                <a:solidFill>
                  <a:schemeClr val="tx2"/>
                </a:solidFill>
              </a:rPr>
              <a:t>및 성장과정에 있는 학생들까지 다양하게 만나봤습니다</a:t>
            </a:r>
            <a:r>
              <a:rPr lang="en-US" altLang="ko-KR" sz="1200" baseline="0" dirty="0" smtClean="0">
                <a:solidFill>
                  <a:schemeClr val="tx2"/>
                </a:solidFill>
              </a:rPr>
              <a:t>.</a:t>
            </a:r>
          </a:p>
          <a:p>
            <a:r>
              <a:rPr lang="ko-KR" altLang="en-US" sz="1200" baseline="0" dirty="0" smtClean="0">
                <a:solidFill>
                  <a:schemeClr val="tx2"/>
                </a:solidFill>
              </a:rPr>
              <a:t>이런 제 경험을 바탕으로 </a:t>
            </a:r>
            <a:r>
              <a:rPr lang="en-US" altLang="ko-KR" sz="1200" dirty="0" smtClean="0">
                <a:solidFill>
                  <a:schemeClr val="tx2"/>
                </a:solidFill>
              </a:rPr>
              <a:t>“</a:t>
            </a:r>
            <a:r>
              <a:rPr lang="ko-KR" altLang="en-US" sz="1200" dirty="0" smtClean="0">
                <a:solidFill>
                  <a:schemeClr val="tx2"/>
                </a:solidFill>
              </a:rPr>
              <a:t>인공지능 직무</a:t>
            </a:r>
            <a:r>
              <a:rPr lang="en-US" altLang="ko-KR" sz="1200" dirty="0" smtClean="0">
                <a:solidFill>
                  <a:schemeClr val="tx2"/>
                </a:solidFill>
              </a:rPr>
              <a:t>”</a:t>
            </a:r>
            <a:r>
              <a:rPr lang="ko-KR" altLang="en-US" sz="1200" baseline="0" dirty="0" smtClean="0">
                <a:solidFill>
                  <a:schemeClr val="tx2"/>
                </a:solidFill>
              </a:rPr>
              <a:t> 및 커리어에 대해 설명 드리겠습니다</a:t>
            </a:r>
            <a:r>
              <a:rPr lang="en-US" altLang="ko-KR" sz="1200" baseline="0" dirty="0" smtClean="0">
                <a:solidFill>
                  <a:schemeClr val="tx2"/>
                </a:solidFill>
              </a:rPr>
              <a:t>.</a:t>
            </a:r>
          </a:p>
          <a:p>
            <a:endParaRPr lang="en-US" altLang="ko-KR" sz="1200" baseline="0" dirty="0" smtClean="0">
              <a:solidFill>
                <a:schemeClr val="tx2"/>
              </a:solidFill>
            </a:endParaRPr>
          </a:p>
          <a:p>
            <a:r>
              <a:rPr lang="en-US" altLang="ko-KR" sz="1200" baseline="0" dirty="0" smtClean="0">
                <a:solidFill>
                  <a:schemeClr val="tx2"/>
                </a:solidFill>
              </a:rPr>
              <a:t>Q: </a:t>
            </a:r>
            <a:r>
              <a:rPr lang="ko-KR" altLang="en-US" sz="1200" baseline="0" dirty="0" smtClean="0">
                <a:solidFill>
                  <a:schemeClr val="tx2"/>
                </a:solidFill>
              </a:rPr>
              <a:t>파트</a:t>
            </a:r>
            <a:r>
              <a:rPr lang="en-US" altLang="ko-KR" sz="1200" baseline="0" dirty="0" smtClean="0">
                <a:solidFill>
                  <a:schemeClr val="tx2"/>
                </a:solidFill>
              </a:rPr>
              <a:t>1</a:t>
            </a:r>
            <a:r>
              <a:rPr lang="ko-KR" altLang="en-US" sz="1200" baseline="0" dirty="0" smtClean="0">
                <a:solidFill>
                  <a:schemeClr val="tx2"/>
                </a:solidFill>
              </a:rPr>
              <a:t>에 들어가기 앞서 이런 내용이 더 궁금하다</a:t>
            </a:r>
            <a:r>
              <a:rPr lang="en-US" altLang="ko-KR" sz="1200" baseline="0" dirty="0" smtClean="0">
                <a:solidFill>
                  <a:schemeClr val="tx2"/>
                </a:solidFill>
              </a:rPr>
              <a:t>, </a:t>
            </a:r>
            <a:r>
              <a:rPr lang="ko-KR" altLang="en-US" sz="1200" baseline="0" dirty="0" smtClean="0">
                <a:solidFill>
                  <a:schemeClr val="tx2"/>
                </a:solidFill>
              </a:rPr>
              <a:t>이런 내용에 더 집중해서 설명해줬으면 좋겠다</a:t>
            </a:r>
            <a:r>
              <a:rPr lang="en-US" altLang="ko-KR" sz="1200" baseline="0" dirty="0" smtClean="0">
                <a:solidFill>
                  <a:schemeClr val="tx2"/>
                </a:solidFill>
              </a:rPr>
              <a:t>... </a:t>
            </a:r>
            <a:r>
              <a:rPr lang="ko-KR" altLang="en-US" sz="1200" baseline="0" dirty="0" smtClean="0">
                <a:solidFill>
                  <a:schemeClr val="tx2"/>
                </a:solidFill>
              </a:rPr>
              <a:t>하는 내용이 있으신가요</a:t>
            </a:r>
            <a:r>
              <a:rPr lang="en-US" altLang="ko-KR" sz="1200" baseline="0" dirty="0" smtClean="0">
                <a:solidFill>
                  <a:schemeClr val="tx2"/>
                </a:solidFill>
              </a:rPr>
              <a:t>?</a:t>
            </a:r>
            <a:endParaRPr lang="ko-KR" altLang="en-US" sz="1200" dirty="0" smtClean="0">
              <a:solidFill>
                <a:schemeClr val="tx2"/>
              </a:solidFill>
            </a:endParaRPr>
          </a:p>
          <a:p>
            <a:endParaRPr lang="ko-KR" altLang="en-US" dirty="0"/>
          </a:p>
        </p:txBody>
      </p:sp>
      <p:sp>
        <p:nvSpPr>
          <p:cNvPr id="4" name="슬라이드 번호 개체 틀 3"/>
          <p:cNvSpPr>
            <a:spLocks noGrp="1"/>
          </p:cNvSpPr>
          <p:nvPr>
            <p:ph type="sldNum" sz="quarter" idx="10"/>
          </p:nvPr>
        </p:nvSpPr>
        <p:spPr/>
        <p:txBody>
          <a:bodyPr/>
          <a:lstStyle/>
          <a:p>
            <a:fld id="{A244EDD5-51D3-4DA6-8139-A0A313B203D0}" type="slidenum">
              <a:rPr lang="ko-KR" altLang="en-US" smtClean="0"/>
              <a:pPr/>
              <a:t>108</a:t>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2"/>
          <p:cNvSpPr>
            <a:spLocks noGrp="1" noChangeArrowheads="1"/>
          </p:cNvSpPr>
          <p:nvPr>
            <p:ph type="sldNum" sz="quarter"/>
          </p:nvPr>
        </p:nvSpPr>
        <p:spPr>
          <a:noFill/>
        </p:spPr>
        <p:txBody>
          <a:bodyPr/>
          <a:lstStyle/>
          <a:p>
            <a:pPr>
              <a:tabLst>
                <a:tab pos="0" algn="l"/>
                <a:tab pos="415925" algn="l"/>
                <a:tab pos="833438" algn="l"/>
                <a:tab pos="1252538" algn="l"/>
                <a:tab pos="1670050" algn="l"/>
                <a:tab pos="2089150" algn="l"/>
                <a:tab pos="2506663" algn="l"/>
                <a:tab pos="2924175" algn="l"/>
                <a:tab pos="3343275" algn="l"/>
                <a:tab pos="3760788" algn="l"/>
                <a:tab pos="4179888" algn="l"/>
                <a:tab pos="4597400" algn="l"/>
                <a:tab pos="5016500" algn="l"/>
                <a:tab pos="5434013" algn="l"/>
                <a:tab pos="5851525" algn="l"/>
                <a:tab pos="6270625" algn="l"/>
                <a:tab pos="6688138" algn="l"/>
                <a:tab pos="7107238" algn="l"/>
                <a:tab pos="7524750" algn="l"/>
                <a:tab pos="7942263" algn="l"/>
                <a:tab pos="8361363" algn="l"/>
              </a:tabLst>
            </a:pPr>
            <a:fld id="{6785CC1A-07D1-4718-A532-6CC3045AA1B4}" type="slidenum">
              <a:rPr lang="en-US" altLang="ko-KR" smtClean="0"/>
              <a:pPr>
                <a:tabLst>
                  <a:tab pos="0" algn="l"/>
                  <a:tab pos="415925" algn="l"/>
                  <a:tab pos="833438" algn="l"/>
                  <a:tab pos="1252538" algn="l"/>
                  <a:tab pos="1670050" algn="l"/>
                  <a:tab pos="2089150" algn="l"/>
                  <a:tab pos="2506663" algn="l"/>
                  <a:tab pos="2924175" algn="l"/>
                  <a:tab pos="3343275" algn="l"/>
                  <a:tab pos="3760788" algn="l"/>
                  <a:tab pos="4179888" algn="l"/>
                  <a:tab pos="4597400" algn="l"/>
                  <a:tab pos="5016500" algn="l"/>
                  <a:tab pos="5434013" algn="l"/>
                  <a:tab pos="5851525" algn="l"/>
                  <a:tab pos="6270625" algn="l"/>
                  <a:tab pos="6688138" algn="l"/>
                  <a:tab pos="7107238" algn="l"/>
                  <a:tab pos="7524750" algn="l"/>
                  <a:tab pos="7942263" algn="l"/>
                  <a:tab pos="8361363" algn="l"/>
                </a:tabLst>
              </a:pPr>
              <a:t>8</a:t>
            </a:fld>
            <a:endParaRPr lang="en-US" altLang="ko-KR" smtClean="0"/>
          </a:p>
        </p:txBody>
      </p:sp>
      <p:sp>
        <p:nvSpPr>
          <p:cNvPr id="41987" name="Text Box 1"/>
          <p:cNvSpPr txBox="1">
            <a:spLocks noChangeArrowheads="1"/>
          </p:cNvSpPr>
          <p:nvPr/>
        </p:nvSpPr>
        <p:spPr bwMode="auto">
          <a:xfrm>
            <a:off x="1209660" y="694500"/>
            <a:ext cx="4438681" cy="3428634"/>
          </a:xfrm>
          <a:prstGeom prst="rect">
            <a:avLst/>
          </a:prstGeom>
          <a:solidFill>
            <a:srgbClr val="FFFFFF"/>
          </a:solidFill>
          <a:ln w="9360">
            <a:solidFill>
              <a:srgbClr val="000000"/>
            </a:solidFill>
            <a:miter lim="800000"/>
            <a:headEnd/>
            <a:tailEnd/>
          </a:ln>
        </p:spPr>
        <p:txBody>
          <a:bodyPr wrap="none" lIns="85112" tIns="42556" rIns="85112" bIns="42556" anchor="ctr"/>
          <a:lstStyle/>
          <a:p>
            <a:endParaRPr lang="en-US" altLang="ko-KR"/>
          </a:p>
        </p:txBody>
      </p:sp>
      <p:sp>
        <p:nvSpPr>
          <p:cNvPr id="41988" name="Rectangle 2"/>
          <p:cNvSpPr>
            <a:spLocks noGrp="1" noChangeArrowheads="1"/>
          </p:cNvSpPr>
          <p:nvPr>
            <p:ph type="body"/>
          </p:nvPr>
        </p:nvSpPr>
        <p:spPr>
          <a:xfrm>
            <a:off x="685637" y="4342450"/>
            <a:ext cx="5478564" cy="4107051"/>
          </a:xfrm>
          <a:noFill/>
          <a:ln/>
        </p:spPr>
        <p:txBody>
          <a:bodyPr wrap="none" anchor="ctr"/>
          <a:lstStyle/>
          <a:p>
            <a:r>
              <a:rPr lang="ko-KR" altLang="en-US" dirty="0" smtClean="0">
                <a:latin typeface="Times New Roman" pitchFamily="18" charset="0"/>
                <a:ea typeface="굴림" charset="-127"/>
              </a:rPr>
              <a:t>그리고 체스보다 더 어려운 </a:t>
            </a:r>
            <a:r>
              <a:rPr lang="en-US" altLang="ko-KR" dirty="0" smtClean="0">
                <a:latin typeface="Times New Roman" pitchFamily="18" charset="0"/>
                <a:ea typeface="굴림" charset="-127"/>
              </a:rPr>
              <a:t>perfect information board game</a:t>
            </a:r>
            <a:r>
              <a:rPr lang="ko-KR" altLang="en-US" dirty="0" smtClean="0">
                <a:latin typeface="Times New Roman" pitchFamily="18" charset="0"/>
                <a:ea typeface="굴림" charset="-127"/>
              </a:rPr>
              <a:t>이 무엇인가 찾아보니 바둑이 있어서</a:t>
            </a:r>
            <a:r>
              <a:rPr lang="en-US" altLang="ko-KR" dirty="0" smtClean="0">
                <a:latin typeface="Times New Roman" pitchFamily="18" charset="0"/>
                <a:ea typeface="굴림" charset="-127"/>
              </a:rPr>
              <a:t>, AI community</a:t>
            </a:r>
            <a:r>
              <a:rPr lang="ko-KR" altLang="en-US" dirty="0" smtClean="0">
                <a:latin typeface="Times New Roman" pitchFamily="18" charset="0"/>
                <a:ea typeface="굴림" charset="-127"/>
              </a:rPr>
              <a:t>는 </a:t>
            </a:r>
            <a:r>
              <a:rPr lang="en-US" altLang="ko-KR" dirty="0" smtClean="0">
                <a:latin typeface="Times New Roman" pitchFamily="18" charset="0"/>
                <a:ea typeface="굴림" charset="-127"/>
              </a:rPr>
              <a:t>next</a:t>
            </a:r>
            <a:r>
              <a:rPr lang="en-US" altLang="ko-KR" baseline="0" dirty="0" smtClean="0">
                <a:latin typeface="Times New Roman" pitchFamily="18" charset="0"/>
                <a:ea typeface="굴림" charset="-127"/>
              </a:rPr>
              <a:t> challenge</a:t>
            </a:r>
            <a:r>
              <a:rPr lang="ko-KR" altLang="en-US" baseline="0" dirty="0" smtClean="0">
                <a:latin typeface="Times New Roman" pitchFamily="18" charset="0"/>
                <a:ea typeface="굴림" charset="-127"/>
              </a:rPr>
              <a:t>로 바둑을 설정하고 도전합니다</a:t>
            </a:r>
            <a:r>
              <a:rPr lang="en-US" altLang="ko-KR" baseline="0" dirty="0" smtClean="0">
                <a:latin typeface="Times New Roman" pitchFamily="18" charset="0"/>
                <a:ea typeface="굴림" charset="-127"/>
              </a:rPr>
              <a:t>.</a:t>
            </a:r>
            <a:endParaRPr lang="en-US" altLang="ko-KR" dirty="0" smtClean="0">
              <a:latin typeface="Times New Roman" pitchFamily="18" charset="0"/>
              <a:ea typeface="굴림" charset="-12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smtClean="0"/>
              <a:t>감정</a:t>
            </a:r>
            <a:r>
              <a:rPr lang="en-US" altLang="ko-KR" sz="1200" dirty="0" smtClean="0"/>
              <a:t>, </a:t>
            </a:r>
            <a:r>
              <a:rPr lang="ko-KR" altLang="en-US" sz="1200" dirty="0" smtClean="0"/>
              <a:t>언어 </a:t>
            </a:r>
            <a:r>
              <a:rPr lang="en-US" altLang="ko-KR" sz="1200" dirty="0" smtClean="0"/>
              <a:t>(</a:t>
            </a:r>
            <a:r>
              <a:rPr lang="ko-KR" altLang="en-US" sz="1200" dirty="0" smtClean="0"/>
              <a:t>음성</a:t>
            </a:r>
            <a:r>
              <a:rPr lang="en-US" altLang="ko-KR" sz="1200" dirty="0" smtClean="0"/>
              <a:t>),</a:t>
            </a:r>
            <a:r>
              <a:rPr lang="en-US" altLang="ko-KR" sz="1200" baseline="0" dirty="0" smtClean="0"/>
              <a:t> </a:t>
            </a:r>
            <a:r>
              <a:rPr lang="ko-KR" altLang="en-US" sz="1200" dirty="0" smtClean="0"/>
              <a:t>후각</a:t>
            </a:r>
            <a:r>
              <a:rPr lang="en-US" altLang="ko-KR" sz="1200" dirty="0" smtClean="0"/>
              <a:t>, </a:t>
            </a:r>
            <a:r>
              <a:rPr lang="ko-KR" altLang="en-US" sz="1200" dirty="0" smtClean="0"/>
              <a:t>학습</a:t>
            </a:r>
            <a:r>
              <a:rPr lang="en-US" altLang="ko-KR" sz="1200" dirty="0" smtClean="0"/>
              <a:t>, </a:t>
            </a:r>
            <a:r>
              <a:rPr lang="ko-KR" altLang="en-US" sz="1200" dirty="0" smtClean="0"/>
              <a:t>게임</a:t>
            </a:r>
            <a:r>
              <a:rPr lang="en-US" altLang="ko-KR" sz="1200" dirty="0" smtClean="0"/>
              <a:t>, </a:t>
            </a:r>
            <a:r>
              <a:rPr lang="ko-KR" altLang="en-US" sz="1200" dirty="0" smtClean="0"/>
              <a:t>미각</a:t>
            </a:r>
            <a:r>
              <a:rPr lang="en-US" altLang="ko-KR" sz="1200" dirty="0" smtClean="0"/>
              <a:t>, </a:t>
            </a:r>
            <a:r>
              <a:rPr lang="ko-KR" altLang="en-US" sz="1200" dirty="0" smtClean="0"/>
              <a:t>촉각</a:t>
            </a:r>
            <a:r>
              <a:rPr lang="en-US" altLang="ko-KR" sz="1200" dirty="0" smtClean="0"/>
              <a:t>, </a:t>
            </a:r>
            <a:r>
              <a:rPr lang="ko-KR" altLang="en-US" sz="1200" dirty="0" smtClean="0"/>
              <a:t>시각</a:t>
            </a:r>
            <a:r>
              <a:rPr lang="en-US" altLang="ko-KR" sz="1200" dirty="0" smtClean="0"/>
              <a:t>, </a:t>
            </a:r>
            <a:r>
              <a:rPr lang="ko-KR" altLang="en-US" sz="1200" dirty="0" smtClean="0"/>
              <a:t>청각</a:t>
            </a:r>
            <a:r>
              <a:rPr lang="en-US" altLang="ko-KR" sz="1200" dirty="0" smtClean="0"/>
              <a:t>, </a:t>
            </a:r>
            <a:r>
              <a:rPr lang="ko-KR" altLang="en-US" sz="1200" dirty="0" smtClean="0"/>
              <a:t>얼굴인식</a:t>
            </a:r>
            <a:r>
              <a:rPr lang="en-US" altLang="ko-KR" sz="1200" dirty="0" smtClean="0"/>
              <a:t>, </a:t>
            </a:r>
            <a:r>
              <a:rPr lang="ko-KR" altLang="en-US" sz="1200" dirty="0" smtClean="0"/>
              <a:t>보행</a:t>
            </a:r>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9</a:t>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SL, UL, RL</a:t>
            </a:r>
          </a:p>
          <a:p>
            <a:endParaRPr lang="en-US" altLang="ko-KR" dirty="0" smtClean="0"/>
          </a:p>
          <a:p>
            <a:r>
              <a:rPr lang="en-US" altLang="ko-KR" dirty="0" smtClean="0"/>
              <a:t>SVM, Random Forest, ANN, etc. </a:t>
            </a:r>
          </a:p>
          <a:p>
            <a:r>
              <a:rPr lang="ko-KR" altLang="en-US" dirty="0" smtClean="0"/>
              <a:t>이 중에 </a:t>
            </a:r>
            <a:r>
              <a:rPr lang="en-US" altLang="ko-KR" dirty="0" smtClean="0"/>
              <a:t>ANN</a:t>
            </a:r>
            <a:r>
              <a:rPr lang="ko-KR" altLang="en-US" dirty="0" smtClean="0"/>
              <a:t>을 쓰는 것이 딥러닝이다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684669F-E3CD-4BA2-9DF7-AB14A580BE91}" type="slidenum">
              <a:rPr lang="ko-KR" altLang="en-US" smtClean="0"/>
              <a:pPr/>
              <a:t>12</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제목 개체 틀 1"/>
          <p:cNvSpPr>
            <a:spLocks noGrp="1"/>
          </p:cNvSpPr>
          <p:nvPr>
            <p:ph type="title"/>
          </p:nvPr>
        </p:nvSpPr>
        <p:spPr>
          <a:xfrm>
            <a:off x="0" y="-27384"/>
            <a:ext cx="9144000" cy="792088"/>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8" name="텍스트 개체 틀 2"/>
          <p:cNvSpPr>
            <a:spLocks noGrp="1"/>
          </p:cNvSpPr>
          <p:nvPr>
            <p:ph idx="1"/>
          </p:nvPr>
        </p:nvSpPr>
        <p:spPr>
          <a:xfrm>
            <a:off x="0" y="764704"/>
            <a:ext cx="9144000" cy="5688632"/>
          </a:xfrm>
          <a:prstGeom prst="rect">
            <a:avLst/>
          </a:prstGeom>
        </p:spPr>
        <p:txBody>
          <a:bodyPr vert="horz" lIns="91440" tIns="45720" rIns="91440" bIns="45720" rtlCol="0">
            <a:normAutofit/>
          </a:bodyPr>
          <a:lstStyle>
            <a:lvl1pPr>
              <a:defRPr sz="1600"/>
            </a:lvl1pPr>
            <a:lvl2pPr>
              <a:defRPr sz="1600"/>
            </a:lvl2pPr>
            <a:lvl3pPr>
              <a:defRPr sz="1600"/>
            </a:lvl3pPr>
            <a:lvl4pPr>
              <a:defRPr sz="1600"/>
            </a:lvl4pPr>
            <a:lvl5pPr>
              <a:defRPr sz="16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9" name="날짜 개체 틀 3"/>
          <p:cNvSpPr>
            <a:spLocks noGrp="1"/>
          </p:cNvSpPr>
          <p:nvPr>
            <p:ph type="dt" sz="half" idx="2"/>
          </p:nvPr>
        </p:nvSpPr>
        <p:spPr>
          <a:xfrm>
            <a:off x="0" y="6492875"/>
            <a:ext cx="19895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ko-KR" dirty="0" smtClean="0"/>
              <a:t>Tae-</a:t>
            </a:r>
            <a:r>
              <a:rPr lang="en-US" altLang="ko-KR" dirty="0" err="1" smtClean="0"/>
              <a:t>Hyung</a:t>
            </a:r>
            <a:r>
              <a:rPr lang="en-US" altLang="ko-KR" dirty="0" smtClean="0"/>
              <a:t> “T” Kim, Ph.D. http://tae.hyung.kim</a:t>
            </a:r>
            <a:endParaRPr lang="ko-KR" altLang="en-US" dirty="0"/>
          </a:p>
        </p:txBody>
      </p:sp>
      <p:sp>
        <p:nvSpPr>
          <p:cNvPr id="10" name="바닥글 개체 틀 4"/>
          <p:cNvSpPr>
            <a:spLocks noGrp="1"/>
          </p:cNvSpPr>
          <p:nvPr>
            <p:ph type="ftr" sz="quarter" idx="3"/>
          </p:nvPr>
        </p:nvSpPr>
        <p:spPr>
          <a:xfrm>
            <a:off x="2915816" y="6525344"/>
            <a:ext cx="3384376" cy="332656"/>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dirty="0" smtClean="0"/>
              <a:t>Machine Learning &amp; </a:t>
            </a:r>
            <a:r>
              <a:rPr lang="en-US" altLang="ko-KR" dirty="0" err="1" smtClean="0"/>
              <a:t>Perceptron</a:t>
            </a:r>
            <a:endParaRPr lang="en-US" altLang="ko-KR" dirty="0" smtClean="0"/>
          </a:p>
          <a:p>
            <a:r>
              <a:rPr lang="en-US" altLang="ko-KR" dirty="0" smtClean="0"/>
              <a:t>KT Education Center for Artificial Intelligence</a:t>
            </a:r>
            <a:endParaRPr lang="ko-KR" altLang="en-US" dirty="0"/>
          </a:p>
        </p:txBody>
      </p:sp>
      <p:sp>
        <p:nvSpPr>
          <p:cNvPr id="11" name="슬라이드 번호 개체 틀 5"/>
          <p:cNvSpPr>
            <a:spLocks noGrp="1"/>
          </p:cNvSpPr>
          <p:nvPr>
            <p:ph type="sldNum" sz="quarter" idx="4"/>
          </p:nvPr>
        </p:nvSpPr>
        <p:spPr>
          <a:xfrm>
            <a:off x="7020272" y="652025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DE799-001B-4083-B456-35EE74F5FA00}"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74848" y="144463"/>
            <a:ext cx="8332182" cy="331787"/>
          </a:xfrm>
        </p:spPr>
        <p:txBody>
          <a:bodyPr/>
          <a:lstStyle/>
          <a:p>
            <a:r>
              <a:rPr lang="ko-KR" altLang="en-US" dirty="0" smtClean="0"/>
              <a:t>마스터 제목 스타일 편집</a:t>
            </a:r>
            <a:endParaRPr lang="ko-KR" altLang="en-US" dirty="0"/>
          </a:p>
        </p:txBody>
      </p:sp>
      <p:sp>
        <p:nvSpPr>
          <p:cNvPr id="9" name="텍스트 개체 틀 8"/>
          <p:cNvSpPr>
            <a:spLocks noGrp="1"/>
          </p:cNvSpPr>
          <p:nvPr>
            <p:ph type="body" sz="quarter" idx="13"/>
          </p:nvPr>
        </p:nvSpPr>
        <p:spPr>
          <a:xfrm>
            <a:off x="374848" y="550260"/>
            <a:ext cx="8424863" cy="5616600"/>
          </a:xfrm>
        </p:spPr>
        <p:txBody>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바닥글 개체 틀 4"/>
          <p:cNvSpPr>
            <a:spLocks noGrp="1"/>
          </p:cNvSpPr>
          <p:nvPr>
            <p:ph type="ftr" sz="quarter" idx="14"/>
          </p:nvPr>
        </p:nvSpPr>
        <p:spPr/>
        <p:txBody>
          <a:bodyPr/>
          <a:lstStyle>
            <a:lvl1pPr>
              <a:defRPr/>
            </a:lvl1pPr>
          </a:lstStyle>
          <a:p>
            <a:pPr>
              <a:defRPr/>
            </a:pPr>
            <a:endParaRPr lang="ko-KR" altLang="en-US"/>
          </a:p>
        </p:txBody>
      </p:sp>
      <p:sp>
        <p:nvSpPr>
          <p:cNvPr id="5" name="슬라이드 번호 개체 틀 5"/>
          <p:cNvSpPr>
            <a:spLocks noGrp="1"/>
          </p:cNvSpPr>
          <p:nvPr>
            <p:ph type="sldNum" sz="quarter" idx="15"/>
          </p:nvPr>
        </p:nvSpPr>
        <p:spPr/>
        <p:txBody>
          <a:bodyPr/>
          <a:lstStyle>
            <a:lvl1pPr>
              <a:defRPr/>
            </a:lvl1pPr>
          </a:lstStyle>
          <a:p>
            <a:pPr>
              <a:defRPr/>
            </a:pPr>
            <a:fld id="{653C9887-E953-441E-A3DF-BF87C6032E3B}" type="slidenum">
              <a:rPr lang="ko-KR" altLang="en-US"/>
              <a:pPr>
                <a:defRPr/>
              </a:pPr>
              <a:t>‹#›</a:t>
            </a:fld>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73352"/>
            <a:ext cx="8228763" cy="1145009"/>
          </a:xfrm>
          <a:prstGeom prst="rect">
            <a:avLst/>
          </a:prstGeom>
        </p:spPr>
        <p:txBody>
          <a:bodyPr lIns="0" tIns="0" rIns="0" bIns="0" anchor="ctr"/>
          <a:lstStyle/>
          <a:p>
            <a:pPr algn="ctr"/>
            <a:endParaRPr lang="en-US" sz="4000" b="0" strike="noStrike" spc="-1" dirty="0">
              <a:solidFill>
                <a:srgbClr val="000000"/>
              </a:solidFill>
              <a:uFill>
                <a:solidFill>
                  <a:srgbClr val="FFFFFF"/>
                </a:solidFill>
              </a:uFill>
              <a:latin typeface="Arial"/>
            </a:endParaRPr>
          </a:p>
        </p:txBody>
      </p:sp>
      <p:sp>
        <p:nvSpPr>
          <p:cNvPr id="6" name="PlaceHolder 2"/>
          <p:cNvSpPr>
            <a:spLocks noGrp="1"/>
          </p:cNvSpPr>
          <p:nvPr>
            <p:ph type="subTitle"/>
          </p:nvPr>
        </p:nvSpPr>
        <p:spPr>
          <a:xfrm>
            <a:off x="457172" y="1604841"/>
            <a:ext cx="8228763" cy="3977484"/>
          </a:xfrm>
          <a:prstGeom prst="rect">
            <a:avLst/>
          </a:prstGeom>
        </p:spPr>
        <p:txBody>
          <a:bodyPr lIns="0" tIns="0" rIns="0" bIns="0" anchor="ctr"/>
          <a:lstStyle/>
          <a:p>
            <a:pPr algn="ctr"/>
            <a:endParaRPr lang="en-US" sz="2900" b="0" strike="noStrike" spc="-1" dirty="0">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699EFAD-A452-417E-94E7-C42A23B110D2}" type="datetimeFigureOut">
              <a:rPr lang="ko-KR" altLang="en-US" smtClean="0"/>
              <a:pPr/>
              <a:t>2019-05-02 Thu</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BDDE799-001B-4083-B456-35EE74F5FA00}"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0" y="-27384"/>
            <a:ext cx="9144000" cy="792088"/>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0" y="764704"/>
            <a:ext cx="9144000" cy="5688632"/>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0" y="6492875"/>
            <a:ext cx="19895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ko-KR" dirty="0" smtClean="0"/>
              <a:t>Tae-</a:t>
            </a:r>
            <a:r>
              <a:rPr lang="en-US" altLang="ko-KR" dirty="0" err="1" smtClean="0"/>
              <a:t>Hyung</a:t>
            </a:r>
            <a:r>
              <a:rPr lang="en-US" altLang="ko-KR" dirty="0" smtClean="0"/>
              <a:t> “T” Kim, Ph.D. http://tae.hyung.kim</a:t>
            </a:r>
            <a:endParaRPr lang="ko-KR" altLang="en-US" dirty="0"/>
          </a:p>
        </p:txBody>
      </p:sp>
      <p:sp>
        <p:nvSpPr>
          <p:cNvPr id="5" name="바닥글 개체 틀 4"/>
          <p:cNvSpPr>
            <a:spLocks noGrp="1"/>
          </p:cNvSpPr>
          <p:nvPr>
            <p:ph type="ftr" sz="quarter" idx="3"/>
          </p:nvPr>
        </p:nvSpPr>
        <p:spPr>
          <a:xfrm>
            <a:off x="2915816" y="6525344"/>
            <a:ext cx="3384376" cy="332656"/>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dirty="0" smtClean="0"/>
              <a:t>Machine Learning &amp; </a:t>
            </a:r>
            <a:r>
              <a:rPr lang="en-US" altLang="ko-KR" dirty="0" err="1" smtClean="0"/>
              <a:t>Perceptron</a:t>
            </a:r>
            <a:endParaRPr lang="en-US" altLang="ko-KR" dirty="0" smtClean="0"/>
          </a:p>
          <a:p>
            <a:r>
              <a:rPr lang="en-US" altLang="ko-KR" dirty="0" smtClean="0"/>
              <a:t>KT Education Center for Artificial Intelligence</a:t>
            </a:r>
            <a:endParaRPr lang="ko-KR" altLang="en-US" dirty="0"/>
          </a:p>
        </p:txBody>
      </p:sp>
      <p:sp>
        <p:nvSpPr>
          <p:cNvPr id="6" name="슬라이드 번호 개체 틀 5"/>
          <p:cNvSpPr>
            <a:spLocks noGrp="1"/>
          </p:cNvSpPr>
          <p:nvPr>
            <p:ph type="sldNum" sz="quarter" idx="4"/>
          </p:nvPr>
        </p:nvSpPr>
        <p:spPr>
          <a:xfrm>
            <a:off x="7020272" y="652025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DE799-001B-4083-B456-35EE74F5FA00}"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1"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ae.hyung.ki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s://aimldl.blog.m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hyperlink" Target="https://en.wikipedia.org/wiki/Natural-language_processinghttps:/en.wikipedia.org/wiki/Natural-language_processing" TargetMode="Externa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hyperlink" Target="https://www.trendsmap.com/twitter/tweet/976905882377293824" TargetMode="External"/><Relationship Id="rId4" Type="http://schemas.openxmlformats.org/officeDocument/2006/relationships/image" Target="../media/image22.png"/></Relationships>
</file>

<file path=ppt/slides/_rels/slide101.xml.rels><?xml version="1.0" encoding="UTF-8" standalone="yes"?>
<Relationships xmlns="http://schemas.openxmlformats.org/package/2006/relationships"><Relationship Id="rId2" Type="http://schemas.openxmlformats.org/officeDocument/2006/relationships/hyperlink" Target="ntroduction%20to%20Natural%20Language%20Processing%20-%20Cambridge%20Data%20Science%20Bootcamp"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hyperlink" Target="https://www.slideshare.net/TedXiao/a-panorama-of-natural-language-processing"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hyperlink" Target="https://www.slideshare.net/TedXiao?utm_campaign=profiletracking&amp;utm_medium=sssite&amp;utm_source=ssslideview"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hyperlink" Target="https://careers.google.com/jobs"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hyperlink" Target="https://news.v.daum.net/v/20181227100546008"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64.png"/><Relationship Id="rId4" Type="http://schemas.openxmlformats.org/officeDocument/2006/relationships/image" Target="../media/image1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blogs.nvidia.com/blog/2016/07/29/whats-difference-artificial-intelligence-machine-learning-deep-learning-ai/"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g-sndkf7mCs"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chaosmail.github.io/deeplearning/2016/10/22/intro-to-deep-learning-for-computer-vision/"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trendsmap.com/twitter/tweet/976905882377293824" TargetMode="External"/><Relationship Id="rId13" Type="http://schemas.openxmlformats.org/officeDocument/2006/relationships/image" Target="../media/image9.png"/><Relationship Id="rId3" Type="http://schemas.openxmlformats.org/officeDocument/2006/relationships/hyperlink" Target="https://www.hpe.com/us/en/product-catalog/servers/integrity-servers.hits-12.html" TargetMode="External"/><Relationship Id="rId7" Type="http://schemas.openxmlformats.org/officeDocument/2006/relationships/hyperlink" Target="http://neurolove.tumblr.com/post/37133855003/language-areas-of-the-brain-the-main-areas-of-the" TargetMode="External"/><Relationship Id="rId12" Type="http://schemas.openxmlformats.org/officeDocument/2006/relationships/image" Target="../media/image24.jpeg"/><Relationship Id="rId2" Type="http://schemas.openxmlformats.org/officeDocument/2006/relationships/hyperlink" Target="http://laptopyksa.com/?portfolio=server-systems" TargetMode="Externa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hyperlink" Target="https://www.google.co.kr/search?q=database&amp;rlz=1C1NHXL_koKR738KR738&amp;source=lnms&amp;tbm=isch&amp;sa=X&amp;ved=0ahUKEwjLqs7hzvbTAhWJVrwKHZ1gCYoQ_AUICigB&amp;biw=1536&amp;bih=687" TargetMode="External"/><Relationship Id="rId10" Type="http://schemas.openxmlformats.org/officeDocument/2006/relationships/image" Target="../media/image22.png"/><Relationship Id="rId4" Type="http://schemas.openxmlformats.org/officeDocument/2006/relationships/hyperlink" Target="https://www.google.co.kr/imgres?imgurl=http://www.ipzonecomputer.com/wp-content/uploads/2016/09/solutions-server.png&amp;imgrefurl=http://www.ipzonecomputer.com/hardware/storage-and-servers/&amp;docid=eBTWQe3OVqcUPM&amp;tbnid=_7LYCFUmL2Fc_M:&amp;vet=10ahUKEwjEv5viyfbTAhUGf7wKHVxNDZoQMwg8KAQwBA..i&amp;w=502&amp;h=426&amp;bih=687&amp;biw=1536&amp;q=servers&amp;ved=0ahUKEwjEv5viyfbTAhUGf7wKHVxNDZoQMwg8KAQwBA&amp;iact=mrc&amp;uact=8" TargetMode="External"/><Relationship Id="rId9" Type="http://schemas.openxmlformats.org/officeDocument/2006/relationships/image" Target="../media/image21.png"/><Relationship Id="rId14" Type="http://schemas.openxmlformats.org/officeDocument/2006/relationships/hyperlink" Target="http://www.humanbrainfacts.org/interesting-brain-facts-for-kids.ph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hyperlink" Target="http://www.humanbrainfacts.org/interesting-brain-facts-for-kids.php" TargetMode="External"/><Relationship Id="rId7" Type="http://schemas.openxmlformats.org/officeDocument/2006/relationships/hyperlink" Target="https://www.ted.com/talks/joseph_redmon_how_a_computer_learns_to_recognize_objects_instantly?utm_campaign=tedspread--a&amp;utm_medium=referral&amp;utm_source=tedcomshare" TargetMode="External"/><Relationship Id="rId12" Type="http://schemas.openxmlformats.org/officeDocument/2006/relationships/hyperlink" Target="https://youtu.be/P18EdAKuC1U" TargetMode="External"/><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hyperlink" Target="https://youtu.be/ZLPmPzpqJN4" TargetMode="External"/><Relationship Id="rId11" Type="http://schemas.openxmlformats.org/officeDocument/2006/relationships/hyperlink" Target="https://youtu.be/MqUbdd7ae54" TargetMode="External"/><Relationship Id="rId5" Type="http://schemas.openxmlformats.org/officeDocument/2006/relationships/image" Target="../media/image26.png"/><Relationship Id="rId1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hyperlink" Target="https://youtu.be/rVlhMGQgDkY" TargetMode="External"/><Relationship Id="rId9" Type="http://schemas.openxmlformats.org/officeDocument/2006/relationships/image" Target="../media/image28.png"/><Relationship Id="rId14" Type="http://schemas.openxmlformats.org/officeDocument/2006/relationships/hyperlink" Target="https://youtu.be/8tq1C8spV_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ed.com/talks/joseph_redmon_how_a_computer_learns_to_recognize_objects_instantly?utm_campaign=tedspread--a&amp;utm_medium=referral&amp;utm_source=tedcomshar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hyperlink" Target="http://www.vision-systems.com/articles/2017/04/cognex-acquires-deep-learning-machine-vision-software-company-vidi-systems.html" TargetMode="External"/><Relationship Id="rId4" Type="http://schemas.openxmlformats.org/officeDocument/2006/relationships/image" Target="../media/image34.png"/><Relationship Id="rId9" Type="http://schemas.openxmlformats.org/officeDocument/2006/relationships/hyperlink" Target="http://www.cognex.com/products/deep-learning/dl-software/?lipi=urn:li:page:d_flagship3_company;65Ym0z/FSkW1SEYSpcY41Q=="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comma.ai/" TargetMode="External"/><Relationship Id="rId7" Type="http://schemas.openxmlformats.org/officeDocument/2006/relationships/hyperlink" Target="http://netradyne.com/"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www.drive.ai/" TargetMode="External"/><Relationship Id="rId4" Type="http://schemas.openxmlformats.org/officeDocument/2006/relationships/image" Target="../media/image40.png"/><Relationship Id="rId9" Type="http://schemas.openxmlformats.org/officeDocument/2006/relationships/hyperlink" Target="https://www.nauto.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youtu.be/ZLPmPzpqJN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trendsmap.com/twitter/tweet/976905882377293824" TargetMode="External"/><Relationship Id="rId13" Type="http://schemas.openxmlformats.org/officeDocument/2006/relationships/image" Target="../media/image9.png"/><Relationship Id="rId3" Type="http://schemas.openxmlformats.org/officeDocument/2006/relationships/hyperlink" Target="https://www.hpe.com/us/en/product-catalog/servers/integrity-servers.hits-12.html" TargetMode="External"/><Relationship Id="rId7" Type="http://schemas.openxmlformats.org/officeDocument/2006/relationships/hyperlink" Target="http://neurolove.tumblr.com/post/37133855003/language-areas-of-the-brain-the-main-areas-of-the" TargetMode="External"/><Relationship Id="rId12" Type="http://schemas.openxmlformats.org/officeDocument/2006/relationships/image" Target="../media/image24.jpeg"/><Relationship Id="rId2" Type="http://schemas.openxmlformats.org/officeDocument/2006/relationships/hyperlink" Target="http://laptopyksa.com/?portfolio=server-systems" TargetMode="Externa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hyperlink" Target="https://www.google.co.kr/search?q=database&amp;rlz=1C1NHXL_koKR738KR738&amp;source=lnms&amp;tbm=isch&amp;sa=X&amp;ved=0ahUKEwjLqs7hzvbTAhWJVrwKHZ1gCYoQ_AUICigB&amp;biw=1536&amp;bih=687" TargetMode="External"/><Relationship Id="rId10" Type="http://schemas.openxmlformats.org/officeDocument/2006/relationships/image" Target="../media/image22.png"/><Relationship Id="rId4" Type="http://schemas.openxmlformats.org/officeDocument/2006/relationships/hyperlink" Target="https://www.google.co.kr/imgres?imgurl=http://www.ipzonecomputer.com/wp-content/uploads/2016/09/solutions-server.png&amp;imgrefurl=http://www.ipzonecomputer.com/hardware/storage-and-servers/&amp;docid=eBTWQe3OVqcUPM&amp;tbnid=_7LYCFUmL2Fc_M:&amp;vet=10ahUKEwjEv5viyfbTAhUGf7wKHVxNDZoQMwg8KAQwBA..i&amp;w=502&amp;h=426&amp;bih=687&amp;biw=1536&amp;q=servers&amp;ved=0ahUKEwjEv5viyfbTAhUGf7wKHVxNDZoQMwg8KAQwBA&amp;iact=mrc&amp;uact=8" TargetMode="External"/><Relationship Id="rId9" Type="http://schemas.openxmlformats.org/officeDocument/2006/relationships/image" Target="../media/image21.png"/><Relationship Id="rId14" Type="http://schemas.openxmlformats.org/officeDocument/2006/relationships/hyperlink" Target="http://www.humanbrainfacts.org/interesting-brain-facts-for-kids.ph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rVlhMGQgDk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forbes.com/sites/bernardmarr/2018/06/25/the-ai-skills-crisis-and-how-to-close-the-gap/" TargetMode="External"/><Relationship Id="rId5" Type="http://schemas.openxmlformats.org/officeDocument/2006/relationships/hyperlink" Target="https://www.linkedin.com/pulse/great-lessons-interviewer-interviewee-mark-ulian/" TargetMode="External"/><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www.linkedin.com/pulse/great-lessons-interviewer-interviewee-mark-ulia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designsprintkit.withgoogle.com/case-studies/google-improves-the-hiring-process/" TargetMode="Externa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hyperlink" Target="https://careers.kakao.com/ai"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careers.kakao.com/ai"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hyperlink" Target="https://careers.kakao.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careers.google.com/jobs"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Deep_Blue_versus_Garry_Kasparov" TargetMode="External"/><Relationship Id="rId5" Type="http://schemas.openxmlformats.org/officeDocument/2006/relationships/image" Target="../media/image78.png"/><Relationship Id="rId4" Type="http://schemas.openxmlformats.org/officeDocument/2006/relationships/image" Target="../media/image77.jpeg"/></Relationships>
</file>

<file path=ppt/slides/_rels/slide59.xml.rels><?xml version="1.0" encoding="UTF-8" standalone="yes"?>
<Relationships xmlns="http://schemas.openxmlformats.org/package/2006/relationships"><Relationship Id="rId3" Type="http://schemas.openxmlformats.org/officeDocument/2006/relationships/hyperlink" Target="http://karpathy.github.io/2014/09/02/what-i-learned-from-competing-against-a-convnet-on-imagenet/" TargetMode="External"/><Relationship Id="rId7"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youtu.be/40riCqvRoM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www.anjagarcia.com/your-brain-on-exercise" TargetMode="External"/></Relationships>
</file>

<file path=ppt/slides/_rels/slide60.xml.rels><?xml version="1.0" encoding="UTF-8" standalone="yes"?>
<Relationships xmlns="http://schemas.openxmlformats.org/package/2006/relationships"><Relationship Id="rId8" Type="http://schemas.openxmlformats.org/officeDocument/2006/relationships/hyperlink" Target="http://www.nytimes.com/2011/02/17/science/17jeopardy-watson.html?pagewanted=all" TargetMode="External"/><Relationship Id="rId3" Type="http://schemas.openxmlformats.org/officeDocument/2006/relationships/hyperlink" Target="https://youtu.be/WFR3lOm_xhE" TargetMode="External"/><Relationship Id="rId7"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hyperlink" Target="https://www.techrepublic.com/article/ibm-watson-the-inside-story-of-how-the-jeopardy-winning-supercomputer-was-born-and-what-it-wants-to-do-next/"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www.cnbc.com/2017/06/29/how-siri-got-on-the-iphone.html" TargetMode="Externa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hyperlink" Target="https://blogs.microsoft.com/ai/microsoft-researchers-achieve-speech-recognition-milestone/" TargetMode="External"/><Relationship Id="rId2" Type="http://schemas.openxmlformats.org/officeDocument/2006/relationships/image" Target="../media/image87.jpe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Nu-nlQqFCKg"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hyperlink" Target="http://www.nytimes.com/2012/06/26/technology/in-a-big-network-of-computers-evidence-of-machine-learning.html" TargetMode="External"/><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hyperlink" Target="https://static.googleusercontent.com/media/research.google.com/en/archive/unsupervised_icml2012.pdf"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papers.nips.cc/paper/4824-imagenet-classification-with-deep-convolutional-neural-networks.pdf" TargetMode="External"/><Relationship Id="rId5" Type="http://schemas.openxmlformats.org/officeDocument/2006/relationships/image" Target="../media/image94.png"/><Relationship Id="rId4" Type="http://schemas.openxmlformats.org/officeDocument/2006/relationships/hyperlink" Target="http://jorditorres.org/factors-unleased-potential-d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https://www.technologyreview.com/s/513696/deep-learning/" TargetMode="External"/><Relationship Id="rId5" Type="http://schemas.openxmlformats.org/officeDocument/2006/relationships/image" Target="../media/image95.jpeg"/><Relationship Id="rId4" Type="http://schemas.openxmlformats.org/officeDocument/2006/relationships/hyperlink" Target="https://blogs.nvidia.com/blog/2016/07/29/whats-difference-artificial-intelligence-machine-learning-deep-learning-ai/"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hyperlink" Target="https://www.amazon.com/Amazon-SK705DI-Echo/dp/B00X4WHP5E" TargetMode="Externa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hyperlink" Target="https://datathings.com/blog/post/lstm/" TargetMode="External"/><Relationship Id="rId5" Type="http://schemas.openxmlformats.org/officeDocument/2006/relationships/image" Target="../media/image99.png"/><Relationship Id="rId4" Type="http://schemas.openxmlformats.org/officeDocument/2006/relationships/hyperlink" Target="https://arxiv.org/pdf/1406.1078.pdf"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s://github.com/junyanz/CycleGAN" TargetMode="External"/><Relationship Id="rId5" Type="http://schemas.openxmlformats.org/officeDocument/2006/relationships/image" Target="../media/image101.jpeg"/><Relationship Id="rId4" Type="http://schemas.openxmlformats.org/officeDocument/2006/relationships/hyperlink" Target="https://deeplearning4j.org/generative-adversarial-networ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hyperlink" Target="http://www.humanbrainfacts.org/interesting-brain-facts-for-kids.php"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vis-www.cs.umass.edu/lfw/"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hyperlink" Target="https://blog.goodaudience.com/a-year-in-computer-vision-part-1-of-4-eaeb040b6f46" TargetMode="External"/><Relationship Id="rId5" Type="http://schemas.openxmlformats.org/officeDocument/2006/relationships/image" Target="../media/image102.png"/><Relationship Id="rId4" Type="http://schemas.openxmlformats.org/officeDocument/2006/relationships/hyperlink" Target="https://research.fb.com/publications/deepface-closing-the-gap-to-human-level-performance-in-face-verification/"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hyperlink" Target="https://devblogs.nvidia.com/nvidia-ibm-cloud-support-imagenet-large-scale-visual-recognition-challenge/" TargetMode="External"/><Relationship Id="rId5" Type="http://schemas.openxmlformats.org/officeDocument/2006/relationships/hyperlink" Target="https://blog.goodaudience.com/a-year-in-computer-vision-part-1-of-4-eaeb040b6f46" TargetMode="Externa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hyperlink" Target="https://blogs.microsoft.com/ai/historic-achievement-microsoft-researchers-reach-human-parity-conversational-speech-recognitio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engadget.com/2016/04/05/nvidia-dgx-1-deep-learning-supercomputer/"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cbinsights.com/research/deep-learning-ai-startups-market-map-company-list/" TargetMode="Externa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youtu.be/8tq1C8spV_g" TargetMode="External"/><Relationship Id="rId7" Type="http://schemas.openxmlformats.org/officeDocument/2006/relationships/hyperlink" Target="https://www.nature.com/articles/nature16961"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hyperlink" Target="https://www.technologyreview.com/lists/technologies/2017/"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developer.nvidia.com/deep-learning-software"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dzone.com/articles/open-source-deep-learning-frameworks-and-visual-an"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docs.aws.amazon.com/sagemaker/latest/dg/how-it-works-mlconcepts.html" TargetMode="External"/><Relationship Id="rId5" Type="http://schemas.openxmlformats.org/officeDocument/2006/relationships/image" Target="../media/image117.png"/><Relationship Id="rId4" Type="http://schemas.openxmlformats.org/officeDocument/2006/relationships/hyperlink" Target="https://youtu.be/lM4zhNO5Rbg"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hyperlink" Target="https://youtu.be/D5VN56jQMWM?t=1m10s" TargetMode="External"/><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1.xml"/><Relationship Id="rId5" Type="http://schemas.openxmlformats.org/officeDocument/2006/relationships/image" Target="../media/image126.jpeg"/><Relationship Id="rId4" Type="http://schemas.openxmlformats.org/officeDocument/2006/relationships/hyperlink" Target="https://en.wikipedia.org/wiki/Alan_Turing" TargetMode="External"/></Relationships>
</file>

<file path=ppt/slides/_rels/slide83.xml.rels><?xml version="1.0" encoding="UTF-8" standalone="yes"?>
<Relationships xmlns="http://schemas.openxmlformats.org/package/2006/relationships"><Relationship Id="rId2" Type="http://schemas.openxmlformats.org/officeDocument/2006/relationships/hyperlink" Target="https://www.quora.com/How-is-computational-linguistics-different-from-natural-language-processing" TargetMode="Externa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lideplayer.com/slide/9109601/" TargetMode="External"/><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5.jpe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1.png"/><Relationship Id="rId9" Type="http://schemas.openxmlformats.org/officeDocument/2006/relationships/image" Target="../media/image140.png"/><Relationship Id="rId14" Type="http://schemas.openxmlformats.org/officeDocument/2006/relationships/image" Target="../media/image145.png"/></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pmc/articles/PMC2776484/"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hyperlink" Target="https://towardsdatascience.com/the-mostly-complete-chart-of-neural-networks-explained-3fb6f2367464" TargetMode="External"/><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hyperlink" Target="https://towardsdatascience.com/the-mostly-complete-chart-of-neural-networks-explained-3fb6f2367464" TargetMode="External"/><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hyperlink" Target="http://aishack.in/tutorials/artificial-neurons-mccullochpitts-model/" TargetMode="External"/><Relationship Id="rId5" Type="http://schemas.openxmlformats.org/officeDocument/2006/relationships/image" Target="../media/image152.png"/><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15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image" Target="../media/image156.png"/></Relationships>
</file>

<file path=ppt/slides/_rels/slide9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58.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neurolove.tumblr.com/post/37133855003/language-areas-of-the-brain-the-main-areas-of-the" TargetMode="External"/><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hyperlink" Target="https://www.trendsmap.com/twitter/tweet/976905882377293824" TargetMode="External"/><Relationship Id="rId5" Type="http://schemas.openxmlformats.org/officeDocument/2006/relationships/image" Target="../media/image24.jpeg"/><Relationship Id="rId4" Type="http://schemas.openxmlformats.org/officeDocument/2006/relationships/image" Target="../media/image22.png"/></Relationships>
</file>

<file path=ppt/slides/_rels/slide9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3.png"/><Relationship Id="rId2" Type="http://schemas.openxmlformats.org/officeDocument/2006/relationships/hyperlink" Target="https://en.wikipedia.org/wiki/Natural-language_processinghttps:/en.wikipedia.org/wiki/Natural-language_processing" TargetMode="External"/><Relationship Id="rId1" Type="http://schemas.openxmlformats.org/officeDocument/2006/relationships/slideLayout" Target="../slideLayouts/slideLayout1.xml"/><Relationship Id="rId6" Type="http://schemas.openxmlformats.org/officeDocument/2006/relationships/hyperlink" Target="https://www.trendsmap.com/twitter/tweet/976905882377293824" TargetMode="Externa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부제목 2"/>
          <p:cNvSpPr txBox="1">
            <a:spLocks/>
          </p:cNvSpPr>
          <p:nvPr/>
        </p:nvSpPr>
        <p:spPr>
          <a:xfrm>
            <a:off x="251520" y="620688"/>
            <a:ext cx="8640960" cy="1008112"/>
          </a:xfrm>
          <a:prstGeom prst="rect">
            <a:avLst/>
          </a:prstGeom>
          <a:solidFill>
            <a:schemeClr val="bg1"/>
          </a:solidFill>
        </p:spPr>
        <p:txBody>
          <a:bodyPr vert="horz" lIns="91440" tIns="45720" rIns="91440" bIns="45720" rtlCol="0">
            <a:noAutofit/>
          </a:bodyPr>
          <a:lstStyle/>
          <a:p>
            <a:pPr marL="342900" lvl="0" indent="-342900" algn="ctr">
              <a:spcBef>
                <a:spcPct val="0"/>
              </a:spcBef>
              <a:defRPr/>
            </a:pPr>
            <a:r>
              <a:rPr lang="ko-KR" altLang="en-US" sz="4400" b="1" dirty="0" smtClean="0">
                <a:solidFill>
                  <a:schemeClr val="tx2"/>
                </a:solidFill>
                <a:latin typeface="+mn-ea"/>
              </a:rPr>
              <a:t>인공지능</a:t>
            </a:r>
            <a:r>
              <a:rPr lang="en-US" altLang="ko-KR" sz="4400" b="1" dirty="0" smtClean="0">
                <a:solidFill>
                  <a:schemeClr val="tx2"/>
                </a:solidFill>
                <a:latin typeface="+mn-ea"/>
              </a:rPr>
              <a:t> </a:t>
            </a:r>
            <a:r>
              <a:rPr lang="ko-KR" altLang="en-US" sz="4400" b="1" dirty="0" smtClean="0">
                <a:solidFill>
                  <a:schemeClr val="tx2"/>
                </a:solidFill>
                <a:latin typeface="+mn-ea"/>
              </a:rPr>
              <a:t>전문가 직무의 이해</a:t>
            </a:r>
            <a:endParaRPr lang="en-US" altLang="ko-KR" sz="4400" b="1" dirty="0" smtClean="0">
              <a:solidFill>
                <a:schemeClr val="tx2"/>
              </a:solidFill>
              <a:latin typeface="+mn-ea"/>
            </a:endParaRPr>
          </a:p>
        </p:txBody>
      </p:sp>
      <p:sp>
        <p:nvSpPr>
          <p:cNvPr id="7" name="부제목 2"/>
          <p:cNvSpPr txBox="1">
            <a:spLocks/>
          </p:cNvSpPr>
          <p:nvPr/>
        </p:nvSpPr>
        <p:spPr>
          <a:xfrm>
            <a:off x="2123728" y="5445224"/>
            <a:ext cx="5112568" cy="1296144"/>
          </a:xfrm>
          <a:prstGeom prst="rect">
            <a:avLst/>
          </a:prstGeom>
          <a:solidFill>
            <a:schemeClr val="bg1"/>
          </a:solidFill>
        </p:spPr>
        <p:txBody>
          <a:bodyPr vert="horz" lIns="91440" tIns="45720" rIns="91440" bIns="45720" rtlCol="0">
            <a:noAutofit/>
          </a:bodyPr>
          <a:lstStyle/>
          <a:p>
            <a:pPr marR="0" lvl="0" algn="ctr" defTabSz="914400" rtl="0" eaLnBrk="1" fontAlgn="auto" latinLnBrk="1" hangingPunct="1">
              <a:lnSpc>
                <a:spcPct val="150000"/>
              </a:lnSpc>
              <a:spcBef>
                <a:spcPct val="0"/>
              </a:spcBef>
              <a:spcAft>
                <a:spcPts val="0"/>
              </a:spcAft>
              <a:buClrTx/>
              <a:buSzTx/>
              <a:buFont typeface="Arial" pitchFamily="34" charset="0"/>
              <a:buNone/>
              <a:tabLst/>
              <a:defRPr/>
            </a:pPr>
            <a:r>
              <a:rPr kumimoji="0" lang="ko-KR" altLang="en-US" sz="1800" b="1" i="0" u="none" strike="noStrike" kern="1200" cap="none" spc="0" normalizeH="0" baseline="0" noProof="0" dirty="0" smtClean="0">
                <a:ln>
                  <a:noFill/>
                </a:ln>
                <a:solidFill>
                  <a:schemeClr val="tx2"/>
                </a:solidFill>
                <a:effectLst/>
                <a:uLnTx/>
                <a:uFillTx/>
                <a:latin typeface="+mn-ea"/>
                <a:ea typeface="+mn-ea"/>
                <a:cs typeface="+mn-cs"/>
              </a:rPr>
              <a:t>김태형</a:t>
            </a:r>
            <a:r>
              <a:rPr kumimoji="0" lang="en-US" altLang="ko-KR" sz="1800" b="1" i="0" u="none" strike="noStrike" kern="1200" cap="none" spc="0" normalizeH="0" baseline="0" noProof="0" dirty="0" smtClean="0">
                <a:ln>
                  <a:noFill/>
                </a:ln>
                <a:solidFill>
                  <a:schemeClr val="tx2"/>
                </a:solidFill>
                <a:effectLst/>
                <a:uLnTx/>
                <a:uFillTx/>
                <a:latin typeface="+mn-ea"/>
                <a:ea typeface="+mn-ea"/>
                <a:cs typeface="+mn-cs"/>
              </a:rPr>
              <a:t>,</a:t>
            </a:r>
            <a:r>
              <a:rPr kumimoji="0" lang="en-US" altLang="ko-KR" sz="1800" b="1" i="0" u="none" strike="noStrike" kern="1200" cap="none" spc="0" normalizeH="0" noProof="0" dirty="0" smtClean="0">
                <a:ln>
                  <a:noFill/>
                </a:ln>
                <a:solidFill>
                  <a:schemeClr val="tx2"/>
                </a:solidFill>
                <a:effectLst/>
                <a:uLnTx/>
                <a:uFillTx/>
                <a:latin typeface="+mn-ea"/>
                <a:ea typeface="+mn-ea"/>
                <a:cs typeface="+mn-cs"/>
              </a:rPr>
              <a:t> </a:t>
            </a:r>
            <a:r>
              <a:rPr kumimoji="0" lang="ko-KR" altLang="en-US" sz="1800" b="1" i="0" u="none" strike="noStrike" kern="1200" cap="none" spc="0" normalizeH="0" noProof="0" dirty="0" smtClean="0">
                <a:ln>
                  <a:noFill/>
                </a:ln>
                <a:solidFill>
                  <a:schemeClr val="tx2"/>
                </a:solidFill>
                <a:effectLst/>
                <a:uLnTx/>
                <a:uFillTx/>
                <a:latin typeface="+mn-ea"/>
                <a:ea typeface="+mn-ea"/>
                <a:cs typeface="+mn-cs"/>
              </a:rPr>
              <a:t>공학박사</a:t>
            </a:r>
            <a:r>
              <a:rPr kumimoji="0" lang="en-US" altLang="ko-KR" sz="1800" b="1" i="0" u="none" strike="noStrike" kern="1200" cap="none" spc="0" normalizeH="0" noProof="0" dirty="0" smtClean="0">
                <a:ln>
                  <a:noFill/>
                </a:ln>
                <a:solidFill>
                  <a:schemeClr val="tx2"/>
                </a:solidFill>
                <a:effectLst/>
                <a:uLnTx/>
                <a:uFillTx/>
                <a:latin typeface="+mn-ea"/>
                <a:ea typeface="+mn-ea"/>
                <a:cs typeface="+mn-cs"/>
              </a:rPr>
              <a:t>, </a:t>
            </a:r>
            <a:r>
              <a:rPr lang="en-US" altLang="ko-KR" b="1" dirty="0" smtClean="0">
                <a:solidFill>
                  <a:schemeClr val="tx2"/>
                </a:solidFill>
                <a:latin typeface="+mn-ea"/>
              </a:rPr>
              <a:t>KT</a:t>
            </a:r>
            <a:r>
              <a:rPr lang="ko-KR" altLang="en-US" b="1" dirty="0" smtClean="0">
                <a:solidFill>
                  <a:schemeClr val="tx2"/>
                </a:solidFill>
                <a:latin typeface="+mn-ea"/>
              </a:rPr>
              <a:t>융합기술원 </a:t>
            </a:r>
            <a:r>
              <a:rPr lang="en-US" altLang="ko-KR" b="1" dirty="0" smtClean="0">
                <a:solidFill>
                  <a:schemeClr val="tx2"/>
                </a:solidFill>
                <a:latin typeface="+mn-ea"/>
              </a:rPr>
              <a:t>AI</a:t>
            </a:r>
            <a:r>
              <a:rPr lang="ko-KR" altLang="en-US" b="1" dirty="0" err="1" smtClean="0">
                <a:solidFill>
                  <a:schemeClr val="tx2"/>
                </a:solidFill>
                <a:latin typeface="+mn-ea"/>
              </a:rPr>
              <a:t>테크센터</a:t>
            </a:r>
            <a:endParaRPr kumimoji="0" lang="en-US" altLang="ko-KR" sz="1800" b="1" i="0" u="none" strike="noStrike" kern="1200" cap="none" spc="0" normalizeH="0" noProof="0" dirty="0" smtClean="0">
              <a:ln>
                <a:noFill/>
              </a:ln>
              <a:solidFill>
                <a:schemeClr val="tx2"/>
              </a:solidFill>
              <a:effectLst/>
              <a:uLnTx/>
              <a:uFillTx/>
              <a:latin typeface="+mn-ea"/>
              <a:ea typeface="+mn-ea"/>
              <a:cs typeface="+mn-cs"/>
            </a:endParaRPr>
          </a:p>
          <a:p>
            <a:pPr lvl="0" algn="ctr">
              <a:lnSpc>
                <a:spcPct val="150000"/>
              </a:lnSpc>
              <a:spcBef>
                <a:spcPct val="0"/>
              </a:spcBef>
              <a:defRPr/>
            </a:pPr>
            <a:r>
              <a:rPr lang="en-US" altLang="ko-KR" b="1" baseline="0" dirty="0" smtClean="0">
                <a:solidFill>
                  <a:schemeClr val="tx2"/>
                </a:solidFill>
                <a:latin typeface="+mn-ea"/>
                <a:hlinkClick r:id="rId3"/>
              </a:rPr>
              <a:t>http://tae.hyung.kim</a:t>
            </a:r>
            <a:r>
              <a:rPr lang="en-US" altLang="ko-KR" b="1" dirty="0" smtClean="0">
                <a:solidFill>
                  <a:schemeClr val="tx2"/>
                </a:solidFill>
                <a:latin typeface="+mn-ea"/>
              </a:rPr>
              <a:t>, </a:t>
            </a:r>
            <a:r>
              <a:rPr lang="en-US" altLang="ko-KR" b="1" dirty="0" smtClean="0">
                <a:solidFill>
                  <a:schemeClr val="tx2"/>
                </a:solidFill>
                <a:latin typeface="+mn-ea"/>
                <a:hlinkClick r:id="rId4"/>
              </a:rPr>
              <a:t>https://aimldl.blog.me</a:t>
            </a:r>
            <a:endParaRPr lang="en-US" altLang="ko-KR" b="1" dirty="0" smtClean="0">
              <a:solidFill>
                <a:schemeClr val="tx2"/>
              </a:solidFill>
              <a:latin typeface="+mn-ea"/>
            </a:endParaRPr>
          </a:p>
          <a:p>
            <a:pPr lvl="0" algn="ctr">
              <a:lnSpc>
                <a:spcPct val="150000"/>
              </a:lnSpc>
              <a:spcBef>
                <a:spcPct val="0"/>
              </a:spcBef>
              <a:defRPr/>
            </a:pPr>
            <a:r>
              <a:rPr lang="ko-KR" altLang="en-US" b="1" dirty="0" smtClean="0">
                <a:solidFill>
                  <a:schemeClr val="tx2"/>
                </a:solidFill>
                <a:latin typeface="+mn-ea"/>
              </a:rPr>
              <a:t>숙명여자대학교</a:t>
            </a:r>
            <a:r>
              <a:rPr lang="en-US" altLang="ko-KR" b="1" dirty="0" smtClean="0">
                <a:solidFill>
                  <a:schemeClr val="tx2"/>
                </a:solidFill>
                <a:latin typeface="+mn-ea"/>
              </a:rPr>
              <a:t>, 2019-05-21</a:t>
            </a:r>
          </a:p>
        </p:txBody>
      </p:sp>
      <p:pic>
        <p:nvPicPr>
          <p:cNvPr id="8" name="Picture 2" descr="https://iqglobal.intel.com/en-gb/wp-content/uploads/sites/25/2017/03/shutterstock_561931702-cognitive-computing-1056x653.jpg"/>
          <p:cNvPicPr>
            <a:picLocks noChangeAspect="1" noChangeArrowheads="1"/>
          </p:cNvPicPr>
          <p:nvPr/>
        </p:nvPicPr>
        <p:blipFill>
          <a:blip r:embed="rId5" cstate="print"/>
          <a:srcRect/>
          <a:stretch>
            <a:fillRect/>
          </a:stretch>
        </p:blipFill>
        <p:spPr bwMode="auto">
          <a:xfrm>
            <a:off x="1691680" y="1700808"/>
            <a:ext cx="5832648" cy="3606741"/>
          </a:xfrm>
          <a:prstGeom prst="rect">
            <a:avLst/>
          </a:prstGeom>
          <a:noFill/>
        </p:spPr>
      </p:pic>
      <p:sp>
        <p:nvSpPr>
          <p:cNvPr id="11" name="직사각형 10"/>
          <p:cNvSpPr/>
          <p:nvPr/>
        </p:nvSpPr>
        <p:spPr>
          <a:xfrm>
            <a:off x="2267744" y="4941169"/>
            <a:ext cx="5256584" cy="276999"/>
          </a:xfrm>
          <a:prstGeom prst="rect">
            <a:avLst/>
          </a:prstGeom>
        </p:spPr>
        <p:txBody>
          <a:bodyPr wrap="square">
            <a:spAutoFit/>
          </a:bodyPr>
          <a:lstStyle/>
          <a:p>
            <a:r>
              <a:rPr lang="en-US" altLang="ko-KR" sz="1200" dirty="0" smtClean="0">
                <a:solidFill>
                  <a:schemeClr val="bg1"/>
                </a:solidFill>
              </a:rPr>
              <a:t>https://iq.intel.co.uk/cognitive-computing-vs-artificial-intelligence/</a:t>
            </a:r>
            <a:endParaRPr lang="ko-KR" altLang="en-US" sz="12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iqglobal.intel.com/en-gb/wp-content/uploads/sites/25/2017/03/shutterstock_561931702-cognitive-computing-1056x653.jpg"/>
          <p:cNvPicPr>
            <a:picLocks noChangeAspect="1" noChangeArrowheads="1"/>
          </p:cNvPicPr>
          <p:nvPr/>
        </p:nvPicPr>
        <p:blipFill>
          <a:blip r:embed="rId2" cstate="print"/>
          <a:srcRect/>
          <a:stretch>
            <a:fillRect/>
          </a:stretch>
        </p:blipFill>
        <p:spPr bwMode="auto">
          <a:xfrm>
            <a:off x="969505" y="1268760"/>
            <a:ext cx="6986871" cy="4320480"/>
          </a:xfrm>
          <a:prstGeom prst="rect">
            <a:avLst/>
          </a:prstGeom>
          <a:noFill/>
        </p:spPr>
      </p:pic>
      <p:sp>
        <p:nvSpPr>
          <p:cNvPr id="6" name="제목 1"/>
          <p:cNvSpPr txBox="1">
            <a:spLocks/>
          </p:cNvSpPr>
          <p:nvPr/>
        </p:nvSpPr>
        <p:spPr>
          <a:xfrm>
            <a:off x="0" y="188640"/>
            <a:ext cx="9144000" cy="1008112"/>
          </a:xfrm>
          <a:prstGeom prst="rect">
            <a:avLst/>
          </a:prstGeom>
        </p:spPr>
        <p:txBody>
          <a:bodyPr vert="horz" lIns="91440" tIns="45720" rIns="91440" bIns="45720" rtlCol="0" anchor="ctr">
            <a:normAutofit/>
          </a:bodyPr>
          <a:lstStyle/>
          <a:p>
            <a:pPr lvl="0" algn="ctr">
              <a:spcBef>
                <a:spcPct val="0"/>
              </a:spcBef>
              <a:defRPr/>
            </a:pPr>
            <a:r>
              <a:rPr lang="en-US" altLang="ko-KR" sz="3600" noProof="0" dirty="0" smtClean="0">
                <a:latin typeface="+mj-lt"/>
                <a:ea typeface="+mj-ea"/>
                <a:cs typeface="+mj-cs"/>
              </a:rPr>
              <a:t>Brain is a Network of Biological Neurons</a:t>
            </a:r>
            <a:endParaRPr kumimoji="0" lang="ko-KR" alt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직사각형 13"/>
          <p:cNvSpPr/>
          <p:nvPr/>
        </p:nvSpPr>
        <p:spPr>
          <a:xfrm>
            <a:off x="2664296" y="5373216"/>
            <a:ext cx="4572000" cy="246221"/>
          </a:xfrm>
          <a:prstGeom prst="rect">
            <a:avLst/>
          </a:prstGeom>
        </p:spPr>
        <p:txBody>
          <a:bodyPr>
            <a:spAutoFit/>
          </a:bodyPr>
          <a:lstStyle/>
          <a:p>
            <a:r>
              <a:rPr lang="en-US" altLang="ko-KR" sz="1000" dirty="0" smtClean="0">
                <a:solidFill>
                  <a:schemeClr val="bg1"/>
                </a:solidFill>
              </a:rPr>
              <a:t>https://iq.intel.co.uk/cognitive-computing-vs-artificial-intelligence/</a:t>
            </a:r>
            <a:endParaRPr lang="ko-KR" altLang="en-US" sz="1000" dirty="0">
              <a:solidFill>
                <a:schemeClr val="bg1"/>
              </a:solidFill>
            </a:endParaRPr>
          </a:p>
        </p:txBody>
      </p:sp>
      <p:sp>
        <p:nvSpPr>
          <p:cNvPr id="5" name="직사각형 4"/>
          <p:cNvSpPr/>
          <p:nvPr/>
        </p:nvSpPr>
        <p:spPr>
          <a:xfrm>
            <a:off x="1691680" y="5805264"/>
            <a:ext cx="5904656" cy="954107"/>
          </a:xfrm>
          <a:prstGeom prst="rect">
            <a:avLst/>
          </a:prstGeom>
        </p:spPr>
        <p:txBody>
          <a:bodyPr wrap="square">
            <a:spAutoFit/>
          </a:bodyPr>
          <a:lstStyle/>
          <a:p>
            <a:r>
              <a:rPr lang="en-US" altLang="ko-KR" sz="2800" dirty="0" smtClean="0"/>
              <a:t>     Biological   vs.    Artificial </a:t>
            </a:r>
          </a:p>
          <a:p>
            <a:r>
              <a:rPr lang="en-US" altLang="ko-KR" sz="2800" dirty="0" smtClean="0"/>
              <a:t>Neural Network   Neural Network</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t>Natural Language Processing (2/2)</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직사각형 4"/>
          <p:cNvSpPr/>
          <p:nvPr/>
        </p:nvSpPr>
        <p:spPr>
          <a:xfrm>
            <a:off x="0" y="476672"/>
            <a:ext cx="9036496" cy="877163"/>
          </a:xfrm>
          <a:prstGeom prst="rect">
            <a:avLst/>
          </a:prstGeom>
        </p:spPr>
        <p:txBody>
          <a:bodyPr wrap="square">
            <a:spAutoFit/>
          </a:bodyPr>
          <a:lstStyle/>
          <a:p>
            <a:r>
              <a:rPr lang="en-US" altLang="ko-KR" sz="1700" dirty="0" smtClean="0"/>
              <a:t>Challenges</a:t>
            </a:r>
            <a:br>
              <a:rPr lang="en-US" altLang="ko-KR" sz="1700" dirty="0" smtClean="0"/>
            </a:br>
            <a:r>
              <a:rPr lang="en-US" altLang="ko-KR" sz="1700" dirty="0" smtClean="0"/>
              <a:t>• in natural-language processing frequently involve</a:t>
            </a:r>
          </a:p>
          <a:p>
            <a:r>
              <a:rPr lang="en-US" altLang="ko-KR" sz="1700" dirty="0" smtClean="0"/>
              <a:t>• </a:t>
            </a:r>
            <a:r>
              <a:rPr lang="en-US" altLang="ko-KR" sz="1700" dirty="0" smtClean="0">
                <a:solidFill>
                  <a:srgbClr val="FF0000"/>
                </a:solidFill>
              </a:rPr>
              <a:t>speech recognition</a:t>
            </a:r>
            <a:r>
              <a:rPr lang="en-US" altLang="ko-KR" sz="1700" dirty="0" smtClean="0"/>
              <a:t>, </a:t>
            </a:r>
            <a:r>
              <a:rPr lang="en-US" altLang="ko-KR" sz="1700" dirty="0" smtClean="0">
                <a:solidFill>
                  <a:srgbClr val="FF0000"/>
                </a:solidFill>
              </a:rPr>
              <a:t>natural language understanding</a:t>
            </a:r>
            <a:r>
              <a:rPr lang="en-US" altLang="ko-KR" sz="1700" dirty="0" smtClean="0"/>
              <a:t>, and </a:t>
            </a:r>
            <a:r>
              <a:rPr lang="en-US" altLang="ko-KR" sz="1700" dirty="0" smtClean="0">
                <a:solidFill>
                  <a:srgbClr val="FF0000"/>
                </a:solidFill>
              </a:rPr>
              <a:t>natural language generation</a:t>
            </a:r>
            <a:r>
              <a:rPr lang="en-US" altLang="ko-KR" sz="1700" dirty="0" smtClean="0"/>
              <a:t>.</a:t>
            </a:r>
          </a:p>
        </p:txBody>
      </p:sp>
      <p:sp>
        <p:nvSpPr>
          <p:cNvPr id="47" name="직사각형 46"/>
          <p:cNvSpPr/>
          <p:nvPr/>
        </p:nvSpPr>
        <p:spPr>
          <a:xfrm>
            <a:off x="6300192" y="1310571"/>
            <a:ext cx="2664296" cy="246221"/>
          </a:xfrm>
          <a:prstGeom prst="rect">
            <a:avLst/>
          </a:prstGeom>
        </p:spPr>
        <p:txBody>
          <a:bodyPr wrap="square">
            <a:spAutoFit/>
          </a:bodyPr>
          <a:lstStyle/>
          <a:p>
            <a:r>
              <a:rPr lang="en-US" altLang="ko-KR" sz="1000" dirty="0" smtClean="0"/>
              <a:t>[</a:t>
            </a:r>
            <a:r>
              <a:rPr lang="en-US" altLang="ko-KR" sz="1000" dirty="0" smtClean="0">
                <a:hlinkClick r:id="rId2"/>
              </a:rPr>
              <a:t>Natural-</a:t>
            </a:r>
            <a:r>
              <a:rPr lang="en-US" altLang="ko-KR" sz="1000" dirty="0" err="1" smtClean="0">
                <a:hlinkClick r:id="rId2"/>
              </a:rPr>
              <a:t>language_processing</a:t>
            </a:r>
            <a:r>
              <a:rPr lang="en-US" altLang="ko-KR" sz="1000" dirty="0" smtClean="0">
                <a:hlinkClick r:id="rId2"/>
              </a:rPr>
              <a:t>, Wikipedia</a:t>
            </a:r>
            <a:r>
              <a:rPr lang="en-US" altLang="ko-KR" sz="1000" dirty="0" smtClean="0"/>
              <a:t>]</a:t>
            </a:r>
          </a:p>
        </p:txBody>
      </p:sp>
      <p:grpSp>
        <p:nvGrpSpPr>
          <p:cNvPr id="2" name="그룹 49"/>
          <p:cNvGrpSpPr/>
          <p:nvPr/>
        </p:nvGrpSpPr>
        <p:grpSpPr>
          <a:xfrm>
            <a:off x="611560" y="1835532"/>
            <a:ext cx="4719793" cy="4977844"/>
            <a:chOff x="611560" y="1835532"/>
            <a:chExt cx="4719793" cy="4977844"/>
          </a:xfrm>
        </p:grpSpPr>
        <p:pic>
          <p:nvPicPr>
            <p:cNvPr id="33" name="Picture 4"/>
            <p:cNvPicPr>
              <a:picLocks noChangeAspect="1" noChangeArrowheads="1"/>
            </p:cNvPicPr>
            <p:nvPr/>
          </p:nvPicPr>
          <p:blipFill>
            <a:blip r:embed="rId3" cstate="print"/>
            <a:srcRect/>
            <a:stretch>
              <a:fillRect/>
            </a:stretch>
          </p:blipFill>
          <p:spPr bwMode="auto">
            <a:xfrm>
              <a:off x="1467855" y="2564904"/>
              <a:ext cx="1816265" cy="1800000"/>
            </a:xfrm>
            <a:prstGeom prst="rect">
              <a:avLst/>
            </a:prstGeom>
            <a:noFill/>
            <a:ln w="9525">
              <a:noFill/>
              <a:miter lim="800000"/>
              <a:headEnd/>
              <a:tailEnd/>
            </a:ln>
          </p:spPr>
        </p:pic>
        <p:pic>
          <p:nvPicPr>
            <p:cNvPr id="34" name="Picture 5"/>
            <p:cNvPicPr>
              <a:picLocks noChangeAspect="1" noChangeArrowheads="1"/>
            </p:cNvPicPr>
            <p:nvPr/>
          </p:nvPicPr>
          <p:blipFill>
            <a:blip r:embed="rId4" cstate="print"/>
            <a:srcRect/>
            <a:stretch>
              <a:fillRect/>
            </a:stretch>
          </p:blipFill>
          <p:spPr bwMode="auto">
            <a:xfrm>
              <a:off x="1475656" y="4725344"/>
              <a:ext cx="1821752" cy="1800000"/>
            </a:xfrm>
            <a:prstGeom prst="rect">
              <a:avLst/>
            </a:prstGeom>
            <a:noFill/>
            <a:ln w="9525">
              <a:noFill/>
              <a:miter lim="800000"/>
              <a:headEnd/>
              <a:tailEnd/>
            </a:ln>
          </p:spPr>
        </p:pic>
        <p:sp>
          <p:nvSpPr>
            <p:cNvPr id="35" name="직사각형 34"/>
            <p:cNvSpPr/>
            <p:nvPr/>
          </p:nvSpPr>
          <p:spPr>
            <a:xfrm>
              <a:off x="3203848" y="6567155"/>
              <a:ext cx="2127505" cy="246221"/>
            </a:xfrm>
            <a:prstGeom prst="rect">
              <a:avLst/>
            </a:prstGeom>
          </p:spPr>
          <p:txBody>
            <a:bodyPr wrap="none">
              <a:spAutoFit/>
            </a:bodyPr>
            <a:lstStyle/>
            <a:p>
              <a:r>
                <a:rPr lang="en-US" altLang="ko-KR" sz="1000" dirty="0" smtClean="0">
                  <a:hlinkClick r:id="rId5"/>
                </a:rPr>
                <a:t>Learning to speak bird, PEANUTS</a:t>
              </a:r>
              <a:endParaRPr lang="ko-KR" altLang="en-US" sz="1000" dirty="0"/>
            </a:p>
          </p:txBody>
        </p:sp>
        <p:sp>
          <p:nvSpPr>
            <p:cNvPr id="36" name="TextBox 35"/>
            <p:cNvSpPr txBox="1"/>
            <p:nvPr/>
          </p:nvSpPr>
          <p:spPr>
            <a:xfrm>
              <a:off x="2218453" y="2586390"/>
              <a:ext cx="1201419" cy="338554"/>
            </a:xfrm>
            <a:prstGeom prst="rect">
              <a:avLst/>
            </a:prstGeom>
            <a:noFill/>
          </p:spPr>
          <p:txBody>
            <a:bodyPr wrap="square" rtlCol="0">
              <a:spAutoFit/>
            </a:bodyPr>
            <a:lstStyle/>
            <a:p>
              <a:r>
                <a:rPr lang="en-US" altLang="ko-KR" sz="1600" dirty="0" smtClean="0"/>
                <a:t>We listen</a:t>
              </a:r>
              <a:endParaRPr lang="ko-KR" altLang="en-US" sz="1600" dirty="0"/>
            </a:p>
          </p:txBody>
        </p:sp>
        <p:sp>
          <p:nvSpPr>
            <p:cNvPr id="37" name="TextBox 36"/>
            <p:cNvSpPr txBox="1"/>
            <p:nvPr/>
          </p:nvSpPr>
          <p:spPr>
            <a:xfrm>
              <a:off x="2176963" y="4746630"/>
              <a:ext cx="1201419" cy="338554"/>
            </a:xfrm>
            <a:prstGeom prst="rect">
              <a:avLst/>
            </a:prstGeom>
            <a:noFill/>
          </p:spPr>
          <p:txBody>
            <a:bodyPr wrap="square" rtlCol="0">
              <a:spAutoFit/>
            </a:bodyPr>
            <a:lstStyle/>
            <a:p>
              <a:r>
                <a:rPr lang="en-US" altLang="ko-KR" sz="1600" dirty="0" smtClean="0"/>
                <a:t>We speak</a:t>
              </a:r>
              <a:endParaRPr lang="ko-KR" altLang="en-US" sz="1600" dirty="0"/>
            </a:p>
          </p:txBody>
        </p:sp>
        <p:sp>
          <p:nvSpPr>
            <p:cNvPr id="41" name="TextBox 40"/>
            <p:cNvSpPr txBox="1"/>
            <p:nvPr/>
          </p:nvSpPr>
          <p:spPr>
            <a:xfrm>
              <a:off x="611560" y="2226350"/>
              <a:ext cx="3744416" cy="338554"/>
            </a:xfrm>
            <a:prstGeom prst="rect">
              <a:avLst/>
            </a:prstGeom>
            <a:noFill/>
          </p:spPr>
          <p:txBody>
            <a:bodyPr wrap="square" rtlCol="0">
              <a:spAutoFit/>
            </a:bodyPr>
            <a:lstStyle/>
            <a:p>
              <a:r>
                <a:rPr lang="en-US" altLang="ko-KR" sz="1600" dirty="0" smtClean="0"/>
                <a:t>(Automatic) Speech Recognition (ASR)</a:t>
              </a:r>
              <a:endParaRPr lang="ko-KR" altLang="en-US" sz="1600" dirty="0"/>
            </a:p>
          </p:txBody>
        </p:sp>
        <p:sp>
          <p:nvSpPr>
            <p:cNvPr id="42" name="TextBox 41"/>
            <p:cNvSpPr txBox="1"/>
            <p:nvPr/>
          </p:nvSpPr>
          <p:spPr>
            <a:xfrm>
              <a:off x="1506174" y="4404455"/>
              <a:ext cx="1800200" cy="338554"/>
            </a:xfrm>
            <a:prstGeom prst="rect">
              <a:avLst/>
            </a:prstGeom>
            <a:noFill/>
          </p:spPr>
          <p:txBody>
            <a:bodyPr wrap="square" rtlCol="0">
              <a:spAutoFit/>
            </a:bodyPr>
            <a:lstStyle/>
            <a:p>
              <a:r>
                <a:rPr lang="en-US" altLang="ko-KR" sz="1600" dirty="0" smtClean="0"/>
                <a:t>Speech Synthesis</a:t>
              </a:r>
              <a:endParaRPr lang="ko-KR" altLang="en-US" sz="1600" dirty="0"/>
            </a:p>
          </p:txBody>
        </p:sp>
        <p:sp>
          <p:nvSpPr>
            <p:cNvPr id="48" name="TextBox 47"/>
            <p:cNvSpPr txBox="1"/>
            <p:nvPr/>
          </p:nvSpPr>
          <p:spPr>
            <a:xfrm>
              <a:off x="1331640" y="1835532"/>
              <a:ext cx="2232248" cy="369332"/>
            </a:xfrm>
            <a:prstGeom prst="rect">
              <a:avLst/>
            </a:prstGeom>
            <a:noFill/>
          </p:spPr>
          <p:txBody>
            <a:bodyPr wrap="square" rtlCol="0">
              <a:spAutoFit/>
            </a:bodyPr>
            <a:lstStyle/>
            <a:p>
              <a:r>
                <a:rPr lang="en-US" altLang="ko-KR" b="1" dirty="0" smtClean="0"/>
                <a:t>Speech Processing</a:t>
              </a:r>
              <a:endParaRPr lang="ko-KR" altLang="en-US" b="1" dirty="0"/>
            </a:p>
          </p:txBody>
        </p:sp>
      </p:grpSp>
      <p:grpSp>
        <p:nvGrpSpPr>
          <p:cNvPr id="3" name="그룹 50"/>
          <p:cNvGrpSpPr/>
          <p:nvPr/>
        </p:nvGrpSpPr>
        <p:grpSpPr>
          <a:xfrm>
            <a:off x="4499992" y="1818536"/>
            <a:ext cx="3816424" cy="4706608"/>
            <a:chOff x="4499992" y="1818536"/>
            <a:chExt cx="3816424" cy="4706608"/>
          </a:xfrm>
        </p:grpSpPr>
        <p:pic>
          <p:nvPicPr>
            <p:cNvPr id="32" name="그림 31" descr="snoopyreading.jpg"/>
            <p:cNvPicPr>
              <a:picLocks noChangeAspect="1"/>
            </p:cNvPicPr>
            <p:nvPr/>
          </p:nvPicPr>
          <p:blipFill>
            <a:blip r:embed="rId6" cstate="print"/>
            <a:stretch>
              <a:fillRect/>
            </a:stretch>
          </p:blipFill>
          <p:spPr>
            <a:xfrm>
              <a:off x="5292080" y="2852936"/>
              <a:ext cx="1920214" cy="1440160"/>
            </a:xfrm>
            <a:prstGeom prst="rect">
              <a:avLst/>
            </a:prstGeom>
          </p:spPr>
        </p:pic>
        <p:pic>
          <p:nvPicPr>
            <p:cNvPr id="38" name="Picture 7"/>
            <p:cNvPicPr>
              <a:picLocks noChangeAspect="1" noChangeArrowheads="1"/>
            </p:cNvPicPr>
            <p:nvPr/>
          </p:nvPicPr>
          <p:blipFill>
            <a:blip r:embed="rId7" cstate="print"/>
            <a:srcRect/>
            <a:stretch>
              <a:fillRect/>
            </a:stretch>
          </p:blipFill>
          <p:spPr bwMode="auto">
            <a:xfrm>
              <a:off x="5212271" y="4725144"/>
              <a:ext cx="2118750" cy="1800000"/>
            </a:xfrm>
            <a:prstGeom prst="rect">
              <a:avLst/>
            </a:prstGeom>
            <a:noFill/>
            <a:ln w="9525">
              <a:noFill/>
              <a:miter lim="800000"/>
              <a:headEnd/>
              <a:tailEnd/>
            </a:ln>
          </p:spPr>
        </p:pic>
        <p:sp>
          <p:nvSpPr>
            <p:cNvPr id="39" name="TextBox 38"/>
            <p:cNvSpPr txBox="1"/>
            <p:nvPr/>
          </p:nvSpPr>
          <p:spPr>
            <a:xfrm>
              <a:off x="5508104" y="4725144"/>
              <a:ext cx="1471430" cy="338554"/>
            </a:xfrm>
            <a:prstGeom prst="rect">
              <a:avLst/>
            </a:prstGeom>
            <a:noFill/>
          </p:spPr>
          <p:txBody>
            <a:bodyPr wrap="square" rtlCol="0">
              <a:spAutoFit/>
            </a:bodyPr>
            <a:lstStyle/>
            <a:p>
              <a:r>
                <a:rPr lang="en-US" altLang="ko-KR" sz="1600" dirty="0" smtClean="0"/>
                <a:t>We generate</a:t>
              </a:r>
              <a:endParaRPr lang="ko-KR" altLang="en-US" sz="1600" dirty="0"/>
            </a:p>
          </p:txBody>
        </p:sp>
        <p:sp>
          <p:nvSpPr>
            <p:cNvPr id="40" name="TextBox 39"/>
            <p:cNvSpPr txBox="1"/>
            <p:nvPr/>
          </p:nvSpPr>
          <p:spPr>
            <a:xfrm>
              <a:off x="5364088" y="2492896"/>
              <a:ext cx="1728193" cy="338554"/>
            </a:xfrm>
            <a:prstGeom prst="rect">
              <a:avLst/>
            </a:prstGeom>
            <a:noFill/>
          </p:spPr>
          <p:txBody>
            <a:bodyPr wrap="square" rtlCol="0">
              <a:spAutoFit/>
            </a:bodyPr>
            <a:lstStyle/>
            <a:p>
              <a:r>
                <a:rPr lang="en-US" altLang="ko-KR" sz="1600" dirty="0" smtClean="0"/>
                <a:t>We understand</a:t>
              </a:r>
              <a:endParaRPr lang="ko-KR" altLang="en-US" sz="1600" dirty="0"/>
            </a:p>
          </p:txBody>
        </p:sp>
        <p:sp>
          <p:nvSpPr>
            <p:cNvPr id="44" name="TextBox 43"/>
            <p:cNvSpPr txBox="1"/>
            <p:nvPr/>
          </p:nvSpPr>
          <p:spPr>
            <a:xfrm>
              <a:off x="4572000" y="4386590"/>
              <a:ext cx="3744416" cy="338554"/>
            </a:xfrm>
            <a:prstGeom prst="rect">
              <a:avLst/>
            </a:prstGeom>
            <a:noFill/>
          </p:spPr>
          <p:txBody>
            <a:bodyPr wrap="square" rtlCol="0">
              <a:spAutoFit/>
            </a:bodyPr>
            <a:lstStyle/>
            <a:p>
              <a:r>
                <a:rPr lang="en-US" altLang="ko-KR" sz="1600" dirty="0" smtClean="0"/>
                <a:t>Natural Language Generation (NLG)</a:t>
              </a:r>
              <a:endParaRPr lang="ko-KR" altLang="en-US" sz="1600" dirty="0"/>
            </a:p>
          </p:txBody>
        </p:sp>
        <p:sp>
          <p:nvSpPr>
            <p:cNvPr id="45" name="TextBox 44"/>
            <p:cNvSpPr txBox="1"/>
            <p:nvPr/>
          </p:nvSpPr>
          <p:spPr>
            <a:xfrm>
              <a:off x="4499992" y="2204864"/>
              <a:ext cx="3816424" cy="338554"/>
            </a:xfrm>
            <a:prstGeom prst="rect">
              <a:avLst/>
            </a:prstGeom>
            <a:noFill/>
          </p:spPr>
          <p:txBody>
            <a:bodyPr wrap="square" rtlCol="0">
              <a:spAutoFit/>
            </a:bodyPr>
            <a:lstStyle/>
            <a:p>
              <a:r>
                <a:rPr lang="en-US" altLang="ko-KR" sz="1600" dirty="0" smtClean="0"/>
                <a:t>Natural Language Understanding (NLU)</a:t>
              </a:r>
              <a:endParaRPr lang="ko-KR" altLang="en-US" sz="1600" dirty="0"/>
            </a:p>
          </p:txBody>
        </p:sp>
        <p:sp>
          <p:nvSpPr>
            <p:cNvPr id="49" name="TextBox 48"/>
            <p:cNvSpPr txBox="1"/>
            <p:nvPr/>
          </p:nvSpPr>
          <p:spPr>
            <a:xfrm>
              <a:off x="5508104" y="1818536"/>
              <a:ext cx="1944216" cy="369332"/>
            </a:xfrm>
            <a:prstGeom prst="rect">
              <a:avLst/>
            </a:prstGeom>
            <a:noFill/>
          </p:spPr>
          <p:txBody>
            <a:bodyPr wrap="square" rtlCol="0">
              <a:spAutoFit/>
            </a:bodyPr>
            <a:lstStyle/>
            <a:p>
              <a:r>
                <a:rPr lang="en-US" altLang="ko-KR" b="1" dirty="0" smtClean="0"/>
                <a:t>Text Processing</a:t>
              </a:r>
              <a:endParaRPr lang="ko-KR" altLang="en-US"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t>Natural Language Processing: Scope 1</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타원 20"/>
          <p:cNvSpPr/>
          <p:nvPr/>
        </p:nvSpPr>
        <p:spPr>
          <a:xfrm>
            <a:off x="3051972" y="1484784"/>
            <a:ext cx="2664296" cy="2664296"/>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smtClean="0">
                <a:solidFill>
                  <a:schemeClr val="tx2">
                    <a:lumMod val="50000"/>
                  </a:schemeClr>
                </a:solidFill>
              </a:rPr>
              <a:t>AI</a:t>
            </a:r>
            <a:endParaRPr lang="ko-KR" altLang="en-US" sz="3600" dirty="0">
              <a:solidFill>
                <a:schemeClr val="tx2">
                  <a:lumMod val="50000"/>
                </a:schemeClr>
              </a:solidFill>
            </a:endParaRPr>
          </a:p>
        </p:txBody>
      </p:sp>
      <p:sp>
        <p:nvSpPr>
          <p:cNvPr id="24" name="타원 23"/>
          <p:cNvSpPr/>
          <p:nvPr/>
        </p:nvSpPr>
        <p:spPr>
          <a:xfrm>
            <a:off x="1952279" y="3068960"/>
            <a:ext cx="2664296" cy="2664296"/>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smtClean="0">
                <a:solidFill>
                  <a:schemeClr val="tx2">
                    <a:lumMod val="50000"/>
                  </a:schemeClr>
                </a:solidFill>
              </a:rPr>
              <a:t>NLP</a:t>
            </a:r>
            <a:endParaRPr lang="ko-KR" altLang="en-US" sz="3600" dirty="0">
              <a:solidFill>
                <a:schemeClr val="tx2">
                  <a:lumMod val="50000"/>
                </a:schemeClr>
              </a:solidFill>
            </a:endParaRPr>
          </a:p>
        </p:txBody>
      </p:sp>
      <p:grpSp>
        <p:nvGrpSpPr>
          <p:cNvPr id="2" name="그룹 9"/>
          <p:cNvGrpSpPr/>
          <p:nvPr/>
        </p:nvGrpSpPr>
        <p:grpSpPr>
          <a:xfrm>
            <a:off x="4184527" y="2322190"/>
            <a:ext cx="4491929" cy="3411066"/>
            <a:chOff x="4427984" y="1962150"/>
            <a:chExt cx="4491929" cy="3411066"/>
          </a:xfrm>
        </p:grpSpPr>
        <p:sp>
          <p:nvSpPr>
            <p:cNvPr id="25" name="타원 24"/>
            <p:cNvSpPr/>
            <p:nvPr/>
          </p:nvSpPr>
          <p:spPr>
            <a:xfrm>
              <a:off x="4427984" y="2708920"/>
              <a:ext cx="2664296" cy="2664296"/>
            </a:xfrm>
            <a:prstGeom prst="ellipse">
              <a:avLst/>
            </a:prstGeom>
            <a:solidFill>
              <a:srgbClr val="00B05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smtClean="0">
                  <a:solidFill>
                    <a:schemeClr val="tx2">
                      <a:lumMod val="50000"/>
                    </a:schemeClr>
                  </a:solidFill>
                </a:rPr>
                <a:t>ML/DL</a:t>
              </a:r>
              <a:endParaRPr lang="ko-KR" altLang="en-US" sz="3600" dirty="0" smtClean="0">
                <a:solidFill>
                  <a:schemeClr val="tx2">
                    <a:lumMod val="50000"/>
                  </a:schemeClr>
                </a:solidFill>
              </a:endParaRPr>
            </a:p>
          </p:txBody>
        </p:sp>
        <p:sp>
          <p:nvSpPr>
            <p:cNvPr id="26" name="TextBox 25"/>
            <p:cNvSpPr txBox="1"/>
            <p:nvPr/>
          </p:nvSpPr>
          <p:spPr>
            <a:xfrm>
              <a:off x="6177303" y="1962150"/>
              <a:ext cx="2742610" cy="923330"/>
            </a:xfrm>
            <a:prstGeom prst="rect">
              <a:avLst/>
            </a:prstGeom>
            <a:noFill/>
          </p:spPr>
          <p:txBody>
            <a:bodyPr wrap="none" rtlCol="0">
              <a:spAutoFit/>
            </a:bodyPr>
            <a:lstStyle/>
            <a:p>
              <a:pPr algn="ctr"/>
              <a:r>
                <a:rPr lang="en-US" altLang="ko-KR" dirty="0" smtClean="0"/>
                <a:t>Recent trend is </a:t>
              </a:r>
              <a:br>
                <a:rPr lang="en-US" altLang="ko-KR" dirty="0" smtClean="0"/>
              </a:br>
              <a:r>
                <a:rPr lang="en-US" altLang="ko-KR" dirty="0" smtClean="0"/>
                <a:t>to apply </a:t>
              </a:r>
              <a:br>
                <a:rPr lang="en-US" altLang="ko-KR" dirty="0" smtClean="0"/>
              </a:br>
              <a:r>
                <a:rPr lang="en-US" altLang="ko-KR" dirty="0" smtClean="0"/>
                <a:t>Machine/Deep Learning.</a:t>
              </a:r>
              <a:endParaRPr lang="ko-KR" altLang="en-US" dirty="0"/>
            </a:p>
          </p:txBody>
        </p:sp>
      </p:grpSp>
      <p:sp>
        <p:nvSpPr>
          <p:cNvPr id="27" name="TextBox 26"/>
          <p:cNvSpPr txBox="1"/>
          <p:nvPr/>
        </p:nvSpPr>
        <p:spPr>
          <a:xfrm>
            <a:off x="1847742" y="5890046"/>
            <a:ext cx="2840841" cy="923330"/>
          </a:xfrm>
          <a:prstGeom prst="rect">
            <a:avLst/>
          </a:prstGeom>
          <a:noFill/>
        </p:spPr>
        <p:txBody>
          <a:bodyPr wrap="none" rtlCol="0">
            <a:spAutoFit/>
          </a:bodyPr>
          <a:lstStyle/>
          <a:p>
            <a:pPr algn="ctr"/>
            <a:r>
              <a:rPr lang="en-US" altLang="ko-KR" dirty="0" smtClean="0"/>
              <a:t>NLP is a field of </a:t>
            </a:r>
            <a:br>
              <a:rPr lang="en-US" altLang="ko-KR" dirty="0" smtClean="0"/>
            </a:br>
            <a:r>
              <a:rPr lang="en-US" altLang="ko-KR" dirty="0" smtClean="0"/>
              <a:t>computer science and </a:t>
            </a:r>
          </a:p>
          <a:p>
            <a:pPr algn="ctr"/>
            <a:r>
              <a:rPr lang="en-US" altLang="ko-KR" dirty="0" smtClean="0"/>
              <a:t>computational linguistics.</a:t>
            </a:r>
            <a:endParaRPr lang="ko-KR" altLang="en-US" dirty="0"/>
          </a:p>
        </p:txBody>
      </p:sp>
      <p:sp>
        <p:nvSpPr>
          <p:cNvPr id="28" name="TextBox 27"/>
          <p:cNvSpPr txBox="1"/>
          <p:nvPr/>
        </p:nvSpPr>
        <p:spPr>
          <a:xfrm>
            <a:off x="1576234" y="2309490"/>
            <a:ext cx="1447319" cy="646331"/>
          </a:xfrm>
          <a:prstGeom prst="rect">
            <a:avLst/>
          </a:prstGeom>
          <a:noFill/>
        </p:spPr>
        <p:txBody>
          <a:bodyPr wrap="none" rtlCol="0">
            <a:spAutoFit/>
          </a:bodyPr>
          <a:lstStyle/>
          <a:p>
            <a:pPr algn="ctr"/>
            <a:r>
              <a:rPr lang="en-US" altLang="ko-KR" dirty="0" smtClean="0"/>
              <a:t>NLP is</a:t>
            </a:r>
            <a:br>
              <a:rPr lang="en-US" altLang="ko-KR" dirty="0" smtClean="0"/>
            </a:br>
            <a:r>
              <a:rPr lang="en-US" altLang="ko-KR" dirty="0" smtClean="0"/>
              <a:t>a part of AI.</a:t>
            </a:r>
            <a:endParaRPr lang="ko-KR" altLang="en-US" dirty="0"/>
          </a:p>
        </p:txBody>
      </p:sp>
      <p:sp>
        <p:nvSpPr>
          <p:cNvPr id="9" name="직사각형 8"/>
          <p:cNvSpPr/>
          <p:nvPr/>
        </p:nvSpPr>
        <p:spPr>
          <a:xfrm>
            <a:off x="144016" y="827420"/>
            <a:ext cx="8820472" cy="369332"/>
          </a:xfrm>
          <a:prstGeom prst="rect">
            <a:avLst/>
          </a:prstGeom>
        </p:spPr>
        <p:txBody>
          <a:bodyPr wrap="square">
            <a:spAutoFit/>
          </a:bodyPr>
          <a:lstStyle/>
          <a:p>
            <a:r>
              <a:rPr lang="en-US" altLang="ko-KR" dirty="0" smtClean="0">
                <a:hlinkClick r:id="rId2" action="ppaction://hlinkfile"/>
              </a:rPr>
              <a:t>Introduction to Natural Language Processing - Cambridge Data Science </a:t>
            </a:r>
            <a:r>
              <a:rPr lang="en-US" altLang="ko-KR" dirty="0" err="1" smtClean="0">
                <a:hlinkClick r:id="rId2" action="ppaction://hlinkfile"/>
              </a:rPr>
              <a:t>Bootcamp</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t>Natural Language Processing: Scope 2</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타원 20"/>
          <p:cNvSpPr/>
          <p:nvPr/>
        </p:nvSpPr>
        <p:spPr>
          <a:xfrm>
            <a:off x="755576" y="1628800"/>
            <a:ext cx="4392488" cy="4392488"/>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dirty="0">
              <a:solidFill>
                <a:schemeClr val="tx2">
                  <a:lumMod val="50000"/>
                </a:schemeClr>
              </a:solidFill>
            </a:endParaRPr>
          </a:p>
        </p:txBody>
      </p:sp>
      <p:sp>
        <p:nvSpPr>
          <p:cNvPr id="24" name="타원 23"/>
          <p:cNvSpPr/>
          <p:nvPr/>
        </p:nvSpPr>
        <p:spPr>
          <a:xfrm>
            <a:off x="4139952" y="1628800"/>
            <a:ext cx="4320480" cy="4320480"/>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dirty="0">
              <a:solidFill>
                <a:schemeClr val="tx2">
                  <a:lumMod val="50000"/>
                </a:schemeClr>
              </a:solidFill>
            </a:endParaRPr>
          </a:p>
        </p:txBody>
      </p:sp>
      <p:sp>
        <p:nvSpPr>
          <p:cNvPr id="25" name="타원 24"/>
          <p:cNvSpPr/>
          <p:nvPr/>
        </p:nvSpPr>
        <p:spPr>
          <a:xfrm>
            <a:off x="3275856" y="4077072"/>
            <a:ext cx="1440160" cy="1440160"/>
          </a:xfrm>
          <a:prstGeom prst="ellipse">
            <a:avLst/>
          </a:prstGeom>
          <a:solidFill>
            <a:srgbClr val="00B05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2">
                    <a:lumMod val="50000"/>
                  </a:schemeClr>
                </a:solidFill>
              </a:rPr>
              <a:t>ML/DL</a:t>
            </a:r>
            <a:endParaRPr lang="ko-KR" altLang="en-US" sz="2000" dirty="0" smtClean="0">
              <a:solidFill>
                <a:schemeClr val="tx2">
                  <a:lumMod val="50000"/>
                </a:schemeClr>
              </a:solidFill>
            </a:endParaRPr>
          </a:p>
        </p:txBody>
      </p:sp>
      <p:sp>
        <p:nvSpPr>
          <p:cNvPr id="26" name="TextBox 25"/>
          <p:cNvSpPr txBox="1"/>
          <p:nvPr/>
        </p:nvSpPr>
        <p:spPr>
          <a:xfrm>
            <a:off x="893286" y="3933056"/>
            <a:ext cx="2742610" cy="923330"/>
          </a:xfrm>
          <a:prstGeom prst="rect">
            <a:avLst/>
          </a:prstGeom>
          <a:solidFill>
            <a:schemeClr val="bg1">
              <a:alpha val="50000"/>
            </a:schemeClr>
          </a:solidFill>
        </p:spPr>
        <p:txBody>
          <a:bodyPr wrap="none" rtlCol="0">
            <a:spAutoFit/>
          </a:bodyPr>
          <a:lstStyle/>
          <a:p>
            <a:pPr algn="ctr"/>
            <a:r>
              <a:rPr lang="en-US" altLang="ko-KR" dirty="0" smtClean="0"/>
              <a:t>Recent trend is </a:t>
            </a:r>
            <a:br>
              <a:rPr lang="en-US" altLang="ko-KR" dirty="0" smtClean="0"/>
            </a:br>
            <a:r>
              <a:rPr lang="en-US" altLang="ko-KR" dirty="0" smtClean="0"/>
              <a:t>to apply </a:t>
            </a:r>
            <a:br>
              <a:rPr lang="en-US" altLang="ko-KR" dirty="0" smtClean="0"/>
            </a:br>
            <a:r>
              <a:rPr lang="en-US" altLang="ko-KR" dirty="0" smtClean="0"/>
              <a:t>Machine/Deep Learning.</a:t>
            </a:r>
            <a:endParaRPr lang="ko-KR" altLang="en-US" dirty="0"/>
          </a:p>
        </p:txBody>
      </p:sp>
      <p:sp>
        <p:nvSpPr>
          <p:cNvPr id="28" name="TextBox 27"/>
          <p:cNvSpPr txBox="1"/>
          <p:nvPr/>
        </p:nvSpPr>
        <p:spPr>
          <a:xfrm>
            <a:off x="3059832" y="2996952"/>
            <a:ext cx="1447319" cy="646331"/>
          </a:xfrm>
          <a:prstGeom prst="rect">
            <a:avLst/>
          </a:prstGeom>
          <a:solidFill>
            <a:schemeClr val="bg1">
              <a:alpha val="50000"/>
            </a:schemeClr>
          </a:solidFill>
        </p:spPr>
        <p:txBody>
          <a:bodyPr wrap="none" rtlCol="0">
            <a:spAutoFit/>
          </a:bodyPr>
          <a:lstStyle/>
          <a:p>
            <a:pPr algn="ctr"/>
            <a:r>
              <a:rPr lang="en-US" altLang="ko-KR" dirty="0" smtClean="0"/>
              <a:t>NLP is</a:t>
            </a:r>
            <a:br>
              <a:rPr lang="en-US" altLang="ko-KR" dirty="0" smtClean="0"/>
            </a:br>
            <a:r>
              <a:rPr lang="en-US" altLang="ko-KR" dirty="0" smtClean="0"/>
              <a:t>a part of AI.</a:t>
            </a:r>
            <a:endParaRPr lang="ko-KR" altLang="en-US" dirty="0"/>
          </a:p>
        </p:txBody>
      </p:sp>
      <p:sp>
        <p:nvSpPr>
          <p:cNvPr id="11" name="직사각형 10"/>
          <p:cNvSpPr/>
          <p:nvPr/>
        </p:nvSpPr>
        <p:spPr>
          <a:xfrm>
            <a:off x="2123460" y="836712"/>
            <a:ext cx="4945328" cy="523220"/>
          </a:xfrm>
          <a:prstGeom prst="rect">
            <a:avLst/>
          </a:prstGeom>
        </p:spPr>
        <p:txBody>
          <a:bodyPr wrap="none">
            <a:spAutoFit/>
          </a:bodyPr>
          <a:lstStyle/>
          <a:p>
            <a:pPr algn="ctr"/>
            <a:r>
              <a:rPr lang="en-US" altLang="ko-KR" sz="2800" dirty="0" smtClean="0"/>
              <a:t>Natural Language Processing</a:t>
            </a:r>
            <a:endParaRPr lang="ko-KR" altLang="en-US" sz="2800" dirty="0">
              <a:solidFill>
                <a:schemeClr val="tx2">
                  <a:lumMod val="50000"/>
                </a:schemeClr>
              </a:solidFill>
            </a:endParaRPr>
          </a:p>
        </p:txBody>
      </p:sp>
      <p:cxnSp>
        <p:nvCxnSpPr>
          <p:cNvPr id="12" name="직선 연결선 11"/>
          <p:cNvCxnSpPr>
            <a:stCxn id="11" idx="2"/>
            <a:endCxn id="13" idx="0"/>
          </p:cNvCxnSpPr>
          <p:nvPr/>
        </p:nvCxnSpPr>
        <p:spPr>
          <a:xfrm>
            <a:off x="4596124" y="1359932"/>
            <a:ext cx="11880" cy="1709028"/>
          </a:xfrm>
          <a:prstGeom prst="line">
            <a:avLst/>
          </a:prstGeom>
          <a:ln w="635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타원 12"/>
          <p:cNvSpPr/>
          <p:nvPr/>
        </p:nvSpPr>
        <p:spPr>
          <a:xfrm>
            <a:off x="4572000" y="3068960"/>
            <a:ext cx="72008" cy="7200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637928" y="1916832"/>
            <a:ext cx="2430016" cy="954107"/>
          </a:xfrm>
          <a:prstGeom prst="rect">
            <a:avLst/>
          </a:prstGeom>
        </p:spPr>
        <p:txBody>
          <a:bodyPr wrap="square">
            <a:spAutoFit/>
          </a:bodyPr>
          <a:lstStyle/>
          <a:p>
            <a:pPr algn="ctr"/>
            <a:r>
              <a:rPr lang="en-US" altLang="ko-KR" sz="2800" dirty="0" smtClean="0">
                <a:solidFill>
                  <a:schemeClr val="tx2">
                    <a:lumMod val="50000"/>
                  </a:schemeClr>
                </a:solidFill>
              </a:rPr>
              <a:t>Artificial</a:t>
            </a:r>
          </a:p>
          <a:p>
            <a:pPr algn="ctr"/>
            <a:r>
              <a:rPr lang="en-US" altLang="ko-KR" sz="2800" dirty="0" smtClean="0">
                <a:solidFill>
                  <a:schemeClr val="tx2">
                    <a:lumMod val="50000"/>
                  </a:schemeClr>
                </a:solidFill>
              </a:rPr>
              <a:t>Intelligence</a:t>
            </a:r>
            <a:endParaRPr lang="ko-KR" altLang="en-US" sz="2800" dirty="0">
              <a:solidFill>
                <a:schemeClr val="tx2">
                  <a:lumMod val="50000"/>
                </a:schemeClr>
              </a:solidFill>
            </a:endParaRPr>
          </a:p>
        </p:txBody>
      </p:sp>
      <p:sp>
        <p:nvSpPr>
          <p:cNvPr id="19" name="직사각형 18"/>
          <p:cNvSpPr/>
          <p:nvPr/>
        </p:nvSpPr>
        <p:spPr>
          <a:xfrm>
            <a:off x="5076056" y="2113692"/>
            <a:ext cx="2430016" cy="523220"/>
          </a:xfrm>
          <a:prstGeom prst="rect">
            <a:avLst/>
          </a:prstGeom>
        </p:spPr>
        <p:txBody>
          <a:bodyPr wrap="square">
            <a:spAutoFit/>
          </a:bodyPr>
          <a:lstStyle/>
          <a:p>
            <a:pPr algn="ctr"/>
            <a:r>
              <a:rPr lang="en-US" altLang="ko-KR" sz="2800" dirty="0" smtClean="0">
                <a:solidFill>
                  <a:schemeClr val="tx2">
                    <a:lumMod val="50000"/>
                  </a:schemeClr>
                </a:solidFill>
              </a:rPr>
              <a:t>Linguistics</a:t>
            </a:r>
            <a:endParaRPr lang="ko-KR" altLang="en-US" sz="2800" dirty="0">
              <a:solidFill>
                <a:schemeClr val="tx2">
                  <a:lumMod val="50000"/>
                </a:schemeClr>
              </a:solidFill>
            </a:endParaRPr>
          </a:p>
        </p:txBody>
      </p:sp>
      <p:sp>
        <p:nvSpPr>
          <p:cNvPr id="22" name="직사각형 21"/>
          <p:cNvSpPr/>
          <p:nvPr/>
        </p:nvSpPr>
        <p:spPr>
          <a:xfrm>
            <a:off x="2627784" y="6597352"/>
            <a:ext cx="3528392" cy="246221"/>
          </a:xfrm>
          <a:prstGeom prst="rect">
            <a:avLst/>
          </a:prstGeom>
        </p:spPr>
        <p:txBody>
          <a:bodyPr wrap="square">
            <a:spAutoFit/>
          </a:bodyPr>
          <a:lstStyle/>
          <a:p>
            <a:r>
              <a:rPr lang="en-US" altLang="ko-KR" sz="1000" dirty="0" smtClean="0">
                <a:hlinkClick r:id="rId3"/>
              </a:rPr>
              <a:t>[A Panorama of Natural Language Processing</a:t>
            </a:r>
            <a:r>
              <a:rPr lang="en-US" altLang="ko-KR" sz="1000" dirty="0" smtClean="0"/>
              <a:t>, </a:t>
            </a:r>
            <a:r>
              <a:rPr lang="en-US" altLang="ko-KR" sz="1000" dirty="0" smtClean="0">
                <a:hlinkClick r:id="rId4" tooltip="TedXiao"/>
              </a:rPr>
              <a:t>Ted Xiao</a:t>
            </a:r>
            <a:r>
              <a:rPr lang="en-US" altLang="ko-KR" sz="1000" dirty="0" smtClean="0"/>
              <a:t>]</a:t>
            </a:r>
            <a:endParaRPr lang="ko-KR"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1000"/>
                                        <p:tgtEl>
                                          <p:spTgt spid="25"/>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txBox="1">
            <a:spLocks/>
          </p:cNvSpPr>
          <p:nvPr/>
        </p:nvSpPr>
        <p:spPr>
          <a:xfrm>
            <a:off x="0" y="0"/>
            <a:ext cx="9144000" cy="504056"/>
          </a:xfrm>
          <a:prstGeom prst="rect">
            <a:avLst/>
          </a:prstGeom>
        </p:spPr>
        <p:txBody>
          <a:bodyPr vert="horz" lIns="91440" tIns="45720" rIns="91440" bIns="45720" rtlCol="0" anchor="ctr">
            <a:noAutofit/>
          </a:bodyPr>
          <a:lstStyle/>
          <a:p>
            <a:pPr algn="ctr"/>
            <a:r>
              <a:rPr lang="en-US" altLang="ko-KR" sz="2400" b="1" dirty="0" smtClean="0">
                <a:solidFill>
                  <a:schemeClr val="tx2"/>
                </a:solidFill>
                <a:latin typeface="+mj-lt"/>
                <a:ea typeface="+mj-ea"/>
                <a:cs typeface="+mj-cs"/>
              </a:rPr>
              <a:t>Q: </a:t>
            </a:r>
            <a:r>
              <a:rPr lang="ko-KR" altLang="en-US" sz="2400" b="1" dirty="0" smtClean="0">
                <a:solidFill>
                  <a:schemeClr val="tx2"/>
                </a:solidFill>
                <a:latin typeface="+mj-lt"/>
                <a:ea typeface="+mj-ea"/>
                <a:cs typeface="+mj-cs"/>
              </a:rPr>
              <a:t>커리어적 매력은 어떻게 알 수 있을까</a:t>
            </a:r>
            <a:r>
              <a:rPr lang="en-US" altLang="ko-KR" sz="2400" b="1" dirty="0" smtClean="0">
                <a:solidFill>
                  <a:schemeClr val="tx2"/>
                </a:solidFill>
                <a:latin typeface="+mj-lt"/>
                <a:ea typeface="+mj-ea"/>
                <a:cs typeface="+mj-cs"/>
              </a:rPr>
              <a:t>?</a:t>
            </a:r>
            <a:endParaRPr lang="en-US" altLang="ko-KR" sz="2400" b="1" dirty="0">
              <a:solidFill>
                <a:schemeClr val="tx2"/>
              </a:solidFill>
              <a:latin typeface="+mj-lt"/>
              <a:ea typeface="+mj-ea"/>
              <a:cs typeface="+mj-cs"/>
            </a:endParaRPr>
          </a:p>
        </p:txBody>
      </p:sp>
      <p:pic>
        <p:nvPicPr>
          <p:cNvPr id="731138" name="Picture 2"/>
          <p:cNvPicPr>
            <a:picLocks noChangeAspect="1" noChangeArrowheads="1"/>
          </p:cNvPicPr>
          <p:nvPr/>
        </p:nvPicPr>
        <p:blipFill>
          <a:blip r:embed="rId3" cstate="print"/>
          <a:srcRect/>
          <a:stretch>
            <a:fillRect/>
          </a:stretch>
        </p:blipFill>
        <p:spPr bwMode="auto">
          <a:xfrm>
            <a:off x="0" y="2049701"/>
            <a:ext cx="9144000" cy="3323515"/>
          </a:xfrm>
          <a:prstGeom prst="rect">
            <a:avLst/>
          </a:prstGeom>
          <a:noFill/>
          <a:ln w="9525">
            <a:noFill/>
            <a:miter lim="800000"/>
            <a:headEnd/>
            <a:tailEnd/>
          </a:ln>
        </p:spPr>
      </p:pic>
      <p:cxnSp>
        <p:nvCxnSpPr>
          <p:cNvPr id="18" name="직선 연결선 17"/>
          <p:cNvCxnSpPr/>
          <p:nvPr/>
        </p:nvCxnSpPr>
        <p:spPr>
          <a:xfrm>
            <a:off x="250431" y="3657758"/>
            <a:ext cx="51856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6156176" y="3849901"/>
            <a:ext cx="14412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3016700" y="4037049"/>
            <a:ext cx="6127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291146" y="4227950"/>
            <a:ext cx="327274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241416" y="4803862"/>
            <a:ext cx="627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251520" y="5362069"/>
            <a:ext cx="65527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직사각형 35"/>
          <p:cNvSpPr/>
          <p:nvPr/>
        </p:nvSpPr>
        <p:spPr>
          <a:xfrm>
            <a:off x="3419872" y="6639163"/>
            <a:ext cx="2448272" cy="246221"/>
          </a:xfrm>
          <a:prstGeom prst="rect">
            <a:avLst/>
          </a:prstGeom>
        </p:spPr>
        <p:txBody>
          <a:bodyPr wrap="square">
            <a:spAutoFit/>
          </a:bodyPr>
          <a:lstStyle/>
          <a:p>
            <a:r>
              <a:rPr lang="ko-KR" altLang="en-US" sz="1000" dirty="0" smtClean="0">
                <a:solidFill>
                  <a:schemeClr val="tx2"/>
                </a:solidFill>
                <a:latin typeface="+mn-ea"/>
              </a:rPr>
              <a:t>출처</a:t>
            </a:r>
            <a:r>
              <a:rPr lang="en-US" altLang="ko-KR" sz="1000" dirty="0" smtClean="0">
                <a:solidFill>
                  <a:schemeClr val="tx2"/>
                </a:solidFill>
                <a:latin typeface="+mn-ea"/>
              </a:rPr>
              <a:t>: https://careers.google.com/jobs</a:t>
            </a:r>
            <a:endParaRPr lang="ko-KR" altLang="en-US" sz="1000" dirty="0">
              <a:solidFill>
                <a:schemeClr val="tx2"/>
              </a:solidFill>
              <a:latin typeface="+mn-ea"/>
            </a:endParaRPr>
          </a:p>
        </p:txBody>
      </p:sp>
      <p:sp>
        <p:nvSpPr>
          <p:cNvPr id="11" name="직사각형 10"/>
          <p:cNvSpPr/>
          <p:nvPr/>
        </p:nvSpPr>
        <p:spPr>
          <a:xfrm>
            <a:off x="1331640" y="1475492"/>
            <a:ext cx="6192688" cy="369332"/>
          </a:xfrm>
          <a:prstGeom prst="rect">
            <a:avLst/>
          </a:prstGeom>
        </p:spPr>
        <p:txBody>
          <a:bodyPr wrap="square">
            <a:spAutoFit/>
          </a:bodyPr>
          <a:lstStyle/>
          <a:p>
            <a:pPr algn="ctr"/>
            <a:r>
              <a:rPr lang="en-US" altLang="ko-KR" dirty="0" smtClean="0">
                <a:solidFill>
                  <a:schemeClr val="tx2"/>
                </a:solidFill>
                <a:hlinkClick r:id="rId4"/>
              </a:rPr>
              <a:t>Software Engineer, Cloud Machine Learning</a:t>
            </a:r>
            <a:r>
              <a:rPr lang="en-US" altLang="ko-KR" dirty="0" smtClean="0">
                <a:solidFill>
                  <a:schemeClr val="tx2"/>
                </a:solidFill>
              </a:rPr>
              <a:t>, Google</a:t>
            </a:r>
            <a:endParaRPr lang="en-US" altLang="ko-KR" dirty="0">
              <a:solidFill>
                <a:schemeClr val="tx2"/>
              </a:solidFill>
            </a:endParaRPr>
          </a:p>
        </p:txBody>
      </p:sp>
      <p:sp>
        <p:nvSpPr>
          <p:cNvPr id="12" name="제목 1"/>
          <p:cNvSpPr txBox="1">
            <a:spLocks/>
          </p:cNvSpPr>
          <p:nvPr/>
        </p:nvSpPr>
        <p:spPr>
          <a:xfrm>
            <a:off x="467544" y="764704"/>
            <a:ext cx="8388424" cy="504056"/>
          </a:xfrm>
          <a:prstGeom prst="rect">
            <a:avLst/>
          </a:prstGeom>
        </p:spPr>
        <p:txBody>
          <a:bodyPr vert="horz" lIns="91440" tIns="45720" rIns="91440" bIns="45720" rtlCol="0" anchor="ctr">
            <a:noAutofit/>
          </a:bodyPr>
          <a:lstStyle/>
          <a:p>
            <a:r>
              <a:rPr lang="en-US" altLang="ko-KR" sz="2400" b="1" dirty="0" smtClean="0">
                <a:solidFill>
                  <a:schemeClr val="tx2"/>
                </a:solidFill>
                <a:latin typeface="+mn-ea"/>
              </a:rPr>
              <a:t>A: </a:t>
            </a:r>
            <a:r>
              <a:rPr lang="ko-KR" altLang="en-US" sz="2400" b="1" dirty="0" smtClean="0">
                <a:solidFill>
                  <a:schemeClr val="tx2"/>
                </a:solidFill>
                <a:latin typeface="+mn-ea"/>
              </a:rPr>
              <a:t>그들이 원하는 매력은 </a:t>
            </a:r>
            <a:r>
              <a:rPr lang="en-US" altLang="ko-KR" sz="2400" b="1" dirty="0" smtClean="0">
                <a:solidFill>
                  <a:schemeClr val="tx2"/>
                </a:solidFill>
                <a:latin typeface="+mn-ea"/>
              </a:rPr>
              <a:t>JD (Job Description)</a:t>
            </a:r>
            <a:r>
              <a:rPr lang="ko-KR" altLang="en-US" sz="2400" b="1" dirty="0" smtClean="0">
                <a:solidFill>
                  <a:schemeClr val="tx2"/>
                </a:solidFill>
                <a:latin typeface="+mn-ea"/>
              </a:rPr>
              <a:t>에 쓰여있다</a:t>
            </a:r>
            <a:r>
              <a:rPr lang="en-US" altLang="ko-KR" sz="2400" b="1" dirty="0" smtClean="0">
                <a:solidFill>
                  <a:schemeClr val="tx2"/>
                </a:solidFill>
                <a:latin typeface="+mn-ea"/>
              </a:rPr>
              <a:t>.</a:t>
            </a:r>
            <a:endParaRPr lang="en-US" altLang="ko-KR" sz="2400" b="1" dirty="0">
              <a:solidFill>
                <a:schemeClr val="tx2"/>
              </a:solidFill>
              <a:latin typeface="+mn-ea"/>
            </a:endParaRPr>
          </a:p>
        </p:txBody>
      </p:sp>
      <p:sp>
        <p:nvSpPr>
          <p:cNvPr id="13" name="제목 1"/>
          <p:cNvSpPr txBox="1">
            <a:spLocks/>
          </p:cNvSpPr>
          <p:nvPr/>
        </p:nvSpPr>
        <p:spPr>
          <a:xfrm>
            <a:off x="1691680" y="5733256"/>
            <a:ext cx="5472608" cy="504056"/>
          </a:xfrm>
          <a:prstGeom prst="rect">
            <a:avLst/>
          </a:prstGeom>
        </p:spPr>
        <p:txBody>
          <a:bodyPr vert="horz" lIns="91440" tIns="45720" rIns="91440" bIns="45720" rtlCol="0" anchor="ctr">
            <a:noAutofit/>
          </a:bodyPr>
          <a:lstStyle/>
          <a:p>
            <a:r>
              <a:rPr lang="en-US" altLang="ko-KR" sz="2400" b="1" dirty="0" smtClean="0">
                <a:solidFill>
                  <a:schemeClr val="tx2"/>
                </a:solidFill>
                <a:latin typeface="+mn-ea"/>
              </a:rPr>
              <a:t>Q: </a:t>
            </a:r>
            <a:r>
              <a:rPr lang="ko-KR" altLang="en-US" sz="2400" b="1" dirty="0" smtClean="0">
                <a:solidFill>
                  <a:schemeClr val="tx2"/>
                </a:solidFill>
                <a:latin typeface="+mn-ea"/>
              </a:rPr>
              <a:t>그들이 원하는 사람은 이상형인가</a:t>
            </a:r>
            <a:r>
              <a:rPr lang="en-US" altLang="ko-KR" sz="2400" b="1" dirty="0" smtClean="0">
                <a:solidFill>
                  <a:schemeClr val="tx2"/>
                </a:solidFill>
                <a:latin typeface="+mn-ea"/>
              </a:rPr>
              <a:t>?</a:t>
            </a:r>
            <a:endParaRPr lang="en-US" altLang="ko-KR" sz="2400" b="1" dirty="0">
              <a:solidFill>
                <a:schemeClr val="tx2"/>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31138"/>
                                        </p:tgtEl>
                                        <p:attrNameLst>
                                          <p:attrName>style.visibility</p:attrName>
                                        </p:attrNameLst>
                                      </p:cBhvr>
                                      <p:to>
                                        <p:strVal val="visible"/>
                                      </p:to>
                                    </p:set>
                                    <p:animEffect transition="in" filter="wipe(up)">
                                      <p:cBhvr>
                                        <p:cTn id="17" dur="500"/>
                                        <p:tgtEl>
                                          <p:spTgt spid="7311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9792" y="2132856"/>
            <a:ext cx="3744416" cy="2031325"/>
          </a:xfrm>
          <a:prstGeom prst="rect">
            <a:avLst/>
          </a:prstGeom>
          <a:noFill/>
        </p:spPr>
        <p:txBody>
          <a:bodyPr wrap="square" rtlCol="0">
            <a:spAutoFit/>
          </a:bodyPr>
          <a:lstStyle/>
          <a:p>
            <a:r>
              <a:rPr lang="en-US" altLang="ko-KR" sz="6600" b="1" dirty="0" smtClean="0">
                <a:solidFill>
                  <a:schemeClr val="tx2"/>
                </a:solidFill>
              </a:rPr>
              <a:t>mindset</a:t>
            </a:r>
          </a:p>
          <a:p>
            <a:r>
              <a:rPr lang="ko-KR" altLang="en-US" sz="6000" b="1" dirty="0" smtClean="0">
                <a:solidFill>
                  <a:schemeClr val="tx2"/>
                </a:solidFill>
              </a:rPr>
              <a:t>마음가짐</a:t>
            </a:r>
          </a:p>
        </p:txBody>
      </p:sp>
      <p:sp>
        <p:nvSpPr>
          <p:cNvPr id="4" name="직사각형 3"/>
          <p:cNvSpPr/>
          <p:nvPr/>
        </p:nvSpPr>
        <p:spPr>
          <a:xfrm>
            <a:off x="611560" y="5673442"/>
            <a:ext cx="7920880" cy="707886"/>
          </a:xfrm>
          <a:prstGeom prst="rect">
            <a:avLst/>
          </a:prstGeom>
        </p:spPr>
        <p:txBody>
          <a:bodyPr wrap="square">
            <a:spAutoFit/>
          </a:bodyPr>
          <a:lstStyle/>
          <a:p>
            <a:pPr algn="ctr"/>
            <a:r>
              <a:rPr lang="en-US" altLang="ko-KR" sz="2000" dirty="0" smtClean="0">
                <a:solidFill>
                  <a:schemeClr val="tx2"/>
                </a:solidFill>
                <a:latin typeface="+mn-ea"/>
              </a:rPr>
              <a:t>(</a:t>
            </a:r>
            <a:r>
              <a:rPr lang="ko-KR" altLang="en-US" sz="2000" dirty="0" smtClean="0">
                <a:solidFill>
                  <a:schemeClr val="tx2"/>
                </a:solidFill>
                <a:latin typeface="+mn-ea"/>
              </a:rPr>
              <a:t>흔히 바꾸기 힘든</a:t>
            </a:r>
            <a:r>
              <a:rPr lang="en-US" altLang="ko-KR" sz="2000" dirty="0" smtClean="0">
                <a:solidFill>
                  <a:schemeClr val="tx2"/>
                </a:solidFill>
                <a:latin typeface="+mn-ea"/>
              </a:rPr>
              <a:t>) </a:t>
            </a:r>
            <a:r>
              <a:rPr lang="ko-KR" altLang="en-US" sz="2000" dirty="0" smtClean="0">
                <a:solidFill>
                  <a:schemeClr val="tx2"/>
                </a:solidFill>
                <a:latin typeface="+mn-ea"/>
              </a:rPr>
              <a:t>사고방식</a:t>
            </a:r>
            <a:r>
              <a:rPr lang="en-US" altLang="ko-KR" sz="2000" dirty="0" smtClean="0">
                <a:solidFill>
                  <a:schemeClr val="tx2"/>
                </a:solidFill>
                <a:latin typeface="+mn-ea"/>
              </a:rPr>
              <a:t>[</a:t>
            </a:r>
            <a:r>
              <a:rPr lang="ko-KR" altLang="en-US" sz="2000" dirty="0" smtClean="0">
                <a:solidFill>
                  <a:schemeClr val="tx2"/>
                </a:solidFill>
                <a:latin typeface="+mn-ea"/>
              </a:rPr>
              <a:t>태도</a:t>
            </a:r>
            <a:r>
              <a:rPr lang="en-US" altLang="ko-KR" sz="2000" dirty="0" smtClean="0">
                <a:solidFill>
                  <a:schemeClr val="tx2"/>
                </a:solidFill>
                <a:latin typeface="+mn-ea"/>
              </a:rPr>
              <a:t>]</a:t>
            </a:r>
          </a:p>
          <a:p>
            <a:pPr algn="ctr"/>
            <a:r>
              <a:rPr lang="en-US" altLang="ko-KR" sz="2000" dirty="0" smtClean="0">
                <a:solidFill>
                  <a:schemeClr val="tx2"/>
                </a:solidFill>
                <a:latin typeface="+mn-ea"/>
              </a:rPr>
              <a:t>(</a:t>
            </a:r>
            <a:r>
              <a:rPr lang="ko-KR" altLang="en-US" sz="2000" dirty="0" smtClean="0">
                <a:solidFill>
                  <a:schemeClr val="tx2"/>
                </a:solidFill>
                <a:latin typeface="+mn-ea"/>
              </a:rPr>
              <a:t>습성이 된</a:t>
            </a:r>
            <a:r>
              <a:rPr lang="en-US" altLang="ko-KR" sz="2000" dirty="0" smtClean="0">
                <a:solidFill>
                  <a:schemeClr val="tx2"/>
                </a:solidFill>
                <a:latin typeface="+mn-ea"/>
              </a:rPr>
              <a:t>) </a:t>
            </a:r>
            <a:r>
              <a:rPr lang="ko-KR" altLang="en-US" sz="2000" dirty="0" smtClean="0">
                <a:solidFill>
                  <a:schemeClr val="tx2"/>
                </a:solidFill>
                <a:latin typeface="+mn-ea"/>
              </a:rPr>
              <a:t>심적 경향</a:t>
            </a:r>
            <a:r>
              <a:rPr lang="en-US" altLang="ko-KR" sz="2000" dirty="0" smtClean="0">
                <a:solidFill>
                  <a:schemeClr val="tx2"/>
                </a:solidFill>
                <a:latin typeface="+mn-ea"/>
              </a:rPr>
              <a:t>[</a:t>
            </a:r>
            <a:r>
              <a:rPr lang="ko-KR" altLang="en-US" sz="2000" dirty="0" smtClean="0">
                <a:solidFill>
                  <a:schemeClr val="tx2"/>
                </a:solidFill>
                <a:latin typeface="+mn-ea"/>
              </a:rPr>
              <a:t>태도</a:t>
            </a:r>
            <a:r>
              <a:rPr lang="en-US" altLang="ko-KR" sz="2000" dirty="0" smtClean="0">
                <a:solidFill>
                  <a:schemeClr val="tx2"/>
                </a:solidFill>
                <a:latin typeface="+mn-ea"/>
              </a:rPr>
              <a:t>], (</a:t>
            </a:r>
            <a:r>
              <a:rPr lang="ko-KR" altLang="en-US" sz="2000" dirty="0" smtClean="0">
                <a:solidFill>
                  <a:schemeClr val="tx2"/>
                </a:solidFill>
                <a:latin typeface="+mn-ea"/>
              </a:rPr>
              <a:t>고정된</a:t>
            </a:r>
            <a:r>
              <a:rPr lang="en-US" altLang="ko-KR" sz="2000" dirty="0" smtClean="0">
                <a:solidFill>
                  <a:schemeClr val="tx2"/>
                </a:solidFill>
                <a:latin typeface="+mn-ea"/>
              </a:rPr>
              <a:t>) </a:t>
            </a:r>
            <a:r>
              <a:rPr lang="ko-KR" altLang="en-US" sz="2000" dirty="0" smtClean="0">
                <a:solidFill>
                  <a:schemeClr val="tx2"/>
                </a:solidFill>
                <a:latin typeface="+mn-ea"/>
              </a:rPr>
              <a:t>사고방식</a:t>
            </a:r>
            <a:r>
              <a:rPr lang="en-US" altLang="ko-KR" sz="2000" dirty="0" smtClean="0">
                <a:solidFill>
                  <a:schemeClr val="tx2"/>
                </a:solidFill>
                <a:latin typeface="+mn-ea"/>
              </a:rPr>
              <a:t>; </a:t>
            </a:r>
            <a:r>
              <a:rPr lang="ko-KR" altLang="en-US" sz="2000" dirty="0" smtClean="0">
                <a:solidFill>
                  <a:schemeClr val="tx2"/>
                </a:solidFill>
                <a:latin typeface="+mn-ea"/>
              </a:rPr>
              <a:t>태도</a:t>
            </a:r>
            <a:r>
              <a:rPr lang="en-US" altLang="ko-KR" sz="2000" dirty="0" smtClean="0">
                <a:solidFill>
                  <a:schemeClr val="tx2"/>
                </a:solidFill>
                <a:latin typeface="+mn-ea"/>
              </a:rPr>
              <a:t>, </a:t>
            </a:r>
            <a:r>
              <a:rPr lang="ko-KR" altLang="en-US" sz="2000" dirty="0" smtClean="0">
                <a:solidFill>
                  <a:schemeClr val="tx2"/>
                </a:solidFill>
                <a:latin typeface="+mn-ea"/>
              </a:rPr>
              <a:t>기호</a:t>
            </a:r>
            <a:r>
              <a:rPr lang="en-US" altLang="ko-KR" sz="2000" dirty="0" smtClean="0">
                <a:solidFill>
                  <a:schemeClr val="tx2"/>
                </a:solidFill>
                <a:latin typeface="+mn-ea"/>
              </a:rPr>
              <a:t>, </a:t>
            </a:r>
            <a:r>
              <a:rPr lang="ko-KR" altLang="en-US" sz="2000" dirty="0" smtClean="0">
                <a:solidFill>
                  <a:schemeClr val="tx2"/>
                </a:solidFill>
                <a:latin typeface="+mn-ea"/>
              </a:rPr>
              <a:t>버릇</a:t>
            </a:r>
            <a:endParaRPr lang="ko-KR" altLang="en-US" sz="2000" dirty="0">
              <a:solidFill>
                <a:schemeClr val="tx2"/>
              </a:solidFill>
              <a:latin typeface="+mn-ea"/>
            </a:endParaRPr>
          </a:p>
        </p:txBody>
      </p:sp>
      <p:sp>
        <p:nvSpPr>
          <p:cNvPr id="5" name="제목 1"/>
          <p:cNvSpPr txBox="1">
            <a:spLocks/>
          </p:cNvSpPr>
          <p:nvPr/>
        </p:nvSpPr>
        <p:spPr>
          <a:xfrm>
            <a:off x="0" y="447"/>
            <a:ext cx="9144000" cy="692249"/>
          </a:xfrm>
          <a:prstGeom prst="rect">
            <a:avLst/>
          </a:prstGeom>
        </p:spPr>
        <p:txBody>
          <a:bodyPr vert="horz" lIns="91440" tIns="45720" rIns="91440" bIns="45720" rtlCol="0" anchor="ctr">
            <a:noAutofit/>
          </a:bodyPr>
          <a:lstStyle/>
          <a:p>
            <a:pPr lvl="0" algn="ctr">
              <a:spcBef>
                <a:spcPct val="0"/>
              </a:spcBef>
              <a:defRPr/>
            </a:pPr>
            <a:r>
              <a:rPr lang="ko-KR" altLang="en-US" sz="2400" b="1" dirty="0" smtClean="0">
                <a:solidFill>
                  <a:schemeClr val="tx2"/>
                </a:solidFill>
              </a:rPr>
              <a:t>취직 혹은 </a:t>
            </a: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커리어라는 도전에 임하는 마음가짐</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35696" y="2780928"/>
            <a:ext cx="5400600" cy="923330"/>
          </a:xfrm>
          <a:prstGeom prst="rect">
            <a:avLst/>
          </a:prstGeom>
          <a:noFill/>
        </p:spPr>
        <p:txBody>
          <a:bodyPr wrap="square" rtlCol="0">
            <a:spAutoFit/>
          </a:bodyPr>
          <a:lstStyle/>
          <a:p>
            <a:r>
              <a:rPr lang="ko-KR" altLang="en-US" sz="5400" b="1" dirty="0" smtClean="0">
                <a:solidFill>
                  <a:schemeClr val="tx2"/>
                </a:solidFill>
              </a:rPr>
              <a:t>우선 결심합시다</a:t>
            </a:r>
          </a:p>
        </p:txBody>
      </p:sp>
      <p:sp>
        <p:nvSpPr>
          <p:cNvPr id="4" name="직사각형 3"/>
          <p:cNvSpPr/>
          <p:nvPr/>
        </p:nvSpPr>
        <p:spPr>
          <a:xfrm>
            <a:off x="539552" y="1052736"/>
            <a:ext cx="7920880" cy="707886"/>
          </a:xfrm>
          <a:prstGeom prst="rect">
            <a:avLst/>
          </a:prstGeom>
        </p:spPr>
        <p:txBody>
          <a:bodyPr wrap="square">
            <a:spAutoFit/>
          </a:bodyPr>
          <a:lstStyle/>
          <a:p>
            <a:pPr algn="ctr"/>
            <a:r>
              <a:rPr lang="en-US" altLang="ko-KR" sz="2000" dirty="0" smtClean="0">
                <a:solidFill>
                  <a:schemeClr val="tx2"/>
                </a:solidFill>
                <a:latin typeface="+mn-ea"/>
              </a:rPr>
              <a:t>(</a:t>
            </a:r>
            <a:r>
              <a:rPr lang="ko-KR" altLang="en-US" sz="2000" dirty="0" smtClean="0">
                <a:solidFill>
                  <a:schemeClr val="tx2"/>
                </a:solidFill>
                <a:latin typeface="+mn-ea"/>
              </a:rPr>
              <a:t>흔히 바꾸기 힘든</a:t>
            </a:r>
            <a:r>
              <a:rPr lang="en-US" altLang="ko-KR" sz="2000" dirty="0" smtClean="0">
                <a:solidFill>
                  <a:schemeClr val="tx2"/>
                </a:solidFill>
                <a:latin typeface="+mn-ea"/>
              </a:rPr>
              <a:t>) </a:t>
            </a:r>
            <a:r>
              <a:rPr lang="ko-KR" altLang="en-US" sz="2000" dirty="0" smtClean="0">
                <a:solidFill>
                  <a:schemeClr val="tx2"/>
                </a:solidFill>
                <a:latin typeface="+mn-ea"/>
              </a:rPr>
              <a:t>사고방식</a:t>
            </a:r>
            <a:r>
              <a:rPr lang="en-US" altLang="ko-KR" sz="2000" dirty="0" smtClean="0">
                <a:solidFill>
                  <a:schemeClr val="tx2"/>
                </a:solidFill>
                <a:latin typeface="+mn-ea"/>
              </a:rPr>
              <a:t>[</a:t>
            </a:r>
            <a:r>
              <a:rPr lang="ko-KR" altLang="en-US" sz="2000" dirty="0" smtClean="0">
                <a:solidFill>
                  <a:schemeClr val="tx2"/>
                </a:solidFill>
                <a:latin typeface="+mn-ea"/>
              </a:rPr>
              <a:t>태도</a:t>
            </a:r>
            <a:r>
              <a:rPr lang="en-US" altLang="ko-KR" sz="2000" dirty="0" smtClean="0">
                <a:solidFill>
                  <a:schemeClr val="tx2"/>
                </a:solidFill>
                <a:latin typeface="+mn-ea"/>
              </a:rPr>
              <a:t>]</a:t>
            </a:r>
          </a:p>
          <a:p>
            <a:pPr algn="ctr"/>
            <a:r>
              <a:rPr lang="en-US" altLang="ko-KR" sz="2000" dirty="0" smtClean="0">
                <a:solidFill>
                  <a:schemeClr val="tx2"/>
                </a:solidFill>
                <a:latin typeface="+mn-ea"/>
              </a:rPr>
              <a:t>(</a:t>
            </a:r>
            <a:r>
              <a:rPr lang="ko-KR" altLang="en-US" sz="2000" dirty="0" smtClean="0">
                <a:solidFill>
                  <a:schemeClr val="tx2"/>
                </a:solidFill>
                <a:latin typeface="+mn-ea"/>
              </a:rPr>
              <a:t>습성이 된</a:t>
            </a:r>
            <a:r>
              <a:rPr lang="en-US" altLang="ko-KR" sz="2000" dirty="0" smtClean="0">
                <a:solidFill>
                  <a:schemeClr val="tx2"/>
                </a:solidFill>
                <a:latin typeface="+mn-ea"/>
              </a:rPr>
              <a:t>) </a:t>
            </a:r>
            <a:r>
              <a:rPr lang="ko-KR" altLang="en-US" sz="2000" dirty="0" smtClean="0">
                <a:solidFill>
                  <a:schemeClr val="tx2"/>
                </a:solidFill>
                <a:latin typeface="+mn-ea"/>
              </a:rPr>
              <a:t>심적 경향</a:t>
            </a:r>
            <a:r>
              <a:rPr lang="en-US" altLang="ko-KR" sz="2000" dirty="0" smtClean="0">
                <a:solidFill>
                  <a:schemeClr val="tx2"/>
                </a:solidFill>
                <a:latin typeface="+mn-ea"/>
              </a:rPr>
              <a:t>[</a:t>
            </a:r>
            <a:r>
              <a:rPr lang="ko-KR" altLang="en-US" sz="2000" dirty="0" smtClean="0">
                <a:solidFill>
                  <a:schemeClr val="tx2"/>
                </a:solidFill>
                <a:latin typeface="+mn-ea"/>
              </a:rPr>
              <a:t>태도</a:t>
            </a:r>
            <a:r>
              <a:rPr lang="en-US" altLang="ko-KR" sz="2000" dirty="0" smtClean="0">
                <a:solidFill>
                  <a:schemeClr val="tx2"/>
                </a:solidFill>
                <a:latin typeface="+mn-ea"/>
              </a:rPr>
              <a:t>], (</a:t>
            </a:r>
            <a:r>
              <a:rPr lang="ko-KR" altLang="en-US" sz="2000" dirty="0" smtClean="0">
                <a:solidFill>
                  <a:schemeClr val="tx2"/>
                </a:solidFill>
                <a:latin typeface="+mn-ea"/>
              </a:rPr>
              <a:t>고정된</a:t>
            </a:r>
            <a:r>
              <a:rPr lang="en-US" altLang="ko-KR" sz="2000" dirty="0" smtClean="0">
                <a:solidFill>
                  <a:schemeClr val="tx2"/>
                </a:solidFill>
                <a:latin typeface="+mn-ea"/>
              </a:rPr>
              <a:t>) </a:t>
            </a:r>
            <a:r>
              <a:rPr lang="ko-KR" altLang="en-US" sz="2000" dirty="0" smtClean="0">
                <a:solidFill>
                  <a:schemeClr val="tx2"/>
                </a:solidFill>
                <a:latin typeface="+mn-ea"/>
              </a:rPr>
              <a:t>사고방식</a:t>
            </a:r>
            <a:r>
              <a:rPr lang="en-US" altLang="ko-KR" sz="2000" dirty="0" smtClean="0">
                <a:solidFill>
                  <a:schemeClr val="tx2"/>
                </a:solidFill>
                <a:latin typeface="+mn-ea"/>
              </a:rPr>
              <a:t>; </a:t>
            </a:r>
            <a:r>
              <a:rPr lang="ko-KR" altLang="en-US" sz="2000" dirty="0" smtClean="0">
                <a:solidFill>
                  <a:schemeClr val="tx2"/>
                </a:solidFill>
                <a:latin typeface="+mn-ea"/>
              </a:rPr>
              <a:t>태도</a:t>
            </a:r>
            <a:r>
              <a:rPr lang="en-US" altLang="ko-KR" sz="2000" dirty="0" smtClean="0">
                <a:solidFill>
                  <a:schemeClr val="tx2"/>
                </a:solidFill>
                <a:latin typeface="+mn-ea"/>
              </a:rPr>
              <a:t>, </a:t>
            </a:r>
            <a:r>
              <a:rPr lang="ko-KR" altLang="en-US" sz="2000" dirty="0" smtClean="0">
                <a:solidFill>
                  <a:schemeClr val="tx2"/>
                </a:solidFill>
                <a:latin typeface="+mn-ea"/>
              </a:rPr>
              <a:t>기호</a:t>
            </a:r>
            <a:r>
              <a:rPr lang="en-US" altLang="ko-KR" sz="2000" dirty="0" smtClean="0">
                <a:solidFill>
                  <a:schemeClr val="tx2"/>
                </a:solidFill>
                <a:latin typeface="+mn-ea"/>
              </a:rPr>
              <a:t>, </a:t>
            </a:r>
            <a:r>
              <a:rPr lang="ko-KR" altLang="en-US" sz="2000" dirty="0" smtClean="0">
                <a:solidFill>
                  <a:schemeClr val="tx2"/>
                </a:solidFill>
                <a:latin typeface="+mn-ea"/>
              </a:rPr>
              <a:t>버릇</a:t>
            </a:r>
            <a:endParaRPr lang="ko-KR" altLang="en-US" sz="2000" dirty="0">
              <a:solidFill>
                <a:schemeClr val="tx2"/>
              </a:solidFill>
              <a:latin typeface="+mn-ea"/>
            </a:endParaRPr>
          </a:p>
        </p:txBody>
      </p:sp>
      <p:sp>
        <p:nvSpPr>
          <p:cNvPr id="6" name="TextBox 5"/>
          <p:cNvSpPr txBox="1"/>
          <p:nvPr/>
        </p:nvSpPr>
        <p:spPr>
          <a:xfrm>
            <a:off x="899592" y="4365104"/>
            <a:ext cx="7560840" cy="923330"/>
          </a:xfrm>
          <a:prstGeom prst="rect">
            <a:avLst/>
          </a:prstGeom>
          <a:noFill/>
        </p:spPr>
        <p:txBody>
          <a:bodyPr wrap="square" rtlCol="0">
            <a:spAutoFit/>
          </a:bodyPr>
          <a:lstStyle/>
          <a:p>
            <a:r>
              <a:rPr lang="ko-KR" altLang="en-US" sz="5400" b="1" dirty="0" smtClean="0">
                <a:solidFill>
                  <a:schemeClr val="tx2"/>
                </a:solidFill>
                <a:latin typeface="+mn-ea"/>
              </a:rPr>
              <a:t>더 나은 사람이 되기로</a:t>
            </a:r>
            <a:r>
              <a:rPr lang="en-US" altLang="ko-KR" sz="5400" b="1" dirty="0" smtClean="0">
                <a:solidFill>
                  <a:schemeClr val="tx2"/>
                </a:solidFill>
                <a:latin typeface="+mn-ea"/>
              </a:rPr>
              <a:t>...</a:t>
            </a:r>
            <a:endParaRPr lang="ko-KR" altLang="en-US" sz="5400" b="1" dirty="0" smtClean="0">
              <a:solidFill>
                <a:schemeClr val="tx2"/>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0"/>
            <a:ext cx="9144000" cy="504056"/>
          </a:xfrm>
          <a:prstGeom prst="rect">
            <a:avLst/>
          </a:prstGeom>
        </p:spPr>
        <p:txBody>
          <a:bodyPr vert="horz" lIns="91440" tIns="45720" rIns="91440" bIns="45720" rtlCol="0" anchor="ctr">
            <a:noAutofit/>
          </a:bodyPr>
          <a:lstStyle/>
          <a:p>
            <a:pPr algn="ctr"/>
            <a:r>
              <a:rPr lang="ko-KR" altLang="en-US" sz="2400" b="1" dirty="0" smtClean="0">
                <a:solidFill>
                  <a:schemeClr val="tx2"/>
                </a:solidFill>
                <a:latin typeface="+mj-lt"/>
                <a:ea typeface="+mj-ea"/>
                <a:cs typeface="+mj-cs"/>
              </a:rPr>
              <a:t>그리고 매일 조금씩 실천합시다</a:t>
            </a:r>
            <a:r>
              <a:rPr lang="en-US" altLang="ko-KR" sz="2400" b="1" dirty="0" smtClean="0">
                <a:solidFill>
                  <a:schemeClr val="tx2"/>
                </a:solidFill>
                <a:latin typeface="+mj-lt"/>
                <a:ea typeface="+mj-ea"/>
                <a:cs typeface="+mj-cs"/>
              </a:rPr>
              <a:t>. </a:t>
            </a:r>
            <a:r>
              <a:rPr lang="ko-KR" altLang="en-US" sz="2400" b="1" dirty="0" smtClean="0">
                <a:solidFill>
                  <a:schemeClr val="tx2"/>
                </a:solidFill>
                <a:latin typeface="+mj-lt"/>
                <a:ea typeface="+mj-ea"/>
                <a:cs typeface="+mj-cs"/>
              </a:rPr>
              <a:t>꾸준히</a:t>
            </a:r>
            <a:r>
              <a:rPr lang="en-US" altLang="ko-KR" sz="2400" b="1" dirty="0" smtClean="0">
                <a:solidFill>
                  <a:schemeClr val="tx2"/>
                </a:solidFill>
                <a:latin typeface="+mj-lt"/>
                <a:ea typeface="+mj-ea"/>
                <a:cs typeface="+mj-cs"/>
              </a:rPr>
              <a:t>...</a:t>
            </a:r>
            <a:endParaRPr lang="en-US" altLang="ko-KR" sz="2400" b="1" dirty="0">
              <a:solidFill>
                <a:schemeClr val="tx2"/>
              </a:solidFill>
              <a:latin typeface="+mj-lt"/>
              <a:ea typeface="+mj-ea"/>
              <a:cs typeface="+mj-cs"/>
            </a:endParaRPr>
          </a:p>
        </p:txBody>
      </p:sp>
      <p:pic>
        <p:nvPicPr>
          <p:cNvPr id="1478659" name="Picture 3" descr="남극 횡단 도중 셀카찍는 오브래디 [출처=오브래디 인스타그램]"/>
          <p:cNvPicPr>
            <a:picLocks noChangeAspect="1" noChangeArrowheads="1"/>
          </p:cNvPicPr>
          <p:nvPr/>
        </p:nvPicPr>
        <p:blipFill>
          <a:blip r:embed="rId3" cstate="print"/>
          <a:srcRect/>
          <a:stretch>
            <a:fillRect/>
          </a:stretch>
        </p:blipFill>
        <p:spPr bwMode="auto">
          <a:xfrm>
            <a:off x="323528" y="908720"/>
            <a:ext cx="4762500" cy="3581400"/>
          </a:xfrm>
          <a:prstGeom prst="rect">
            <a:avLst/>
          </a:prstGeom>
          <a:noFill/>
        </p:spPr>
      </p:pic>
      <p:sp>
        <p:nvSpPr>
          <p:cNvPr id="6" name="직사각형 5"/>
          <p:cNvSpPr/>
          <p:nvPr/>
        </p:nvSpPr>
        <p:spPr>
          <a:xfrm>
            <a:off x="323528" y="4725144"/>
            <a:ext cx="8568952" cy="1908215"/>
          </a:xfrm>
          <a:prstGeom prst="rect">
            <a:avLst/>
          </a:prstGeom>
        </p:spPr>
        <p:txBody>
          <a:bodyPr wrap="square">
            <a:spAutoFit/>
          </a:bodyPr>
          <a:lstStyle/>
          <a:p>
            <a:r>
              <a:rPr lang="x-none" altLang="ko-KR" smtClean="0">
                <a:solidFill>
                  <a:schemeClr val="tx2"/>
                </a:solidFill>
              </a:rPr>
              <a:t>운동선수 출신의 콜린 오브래디라는 33세의 이 미국인 남성은 세계에서 가장 추운 대륙인 남극의 론 빙붕(氷棚)에서 지난 11월 3일 출발, 혼자 53일간에 걸친 사투 끝에 1천482km에 달하는 극한의 장정을 마쳤다.</a:t>
            </a:r>
            <a:endParaRPr lang="en-US" altLang="ko-KR" dirty="0" smtClean="0">
              <a:solidFill>
                <a:schemeClr val="tx2"/>
              </a:solidFill>
            </a:endParaRPr>
          </a:p>
          <a:p>
            <a:endParaRPr lang="x-none" altLang="ko-KR" smtClean="0">
              <a:solidFill>
                <a:schemeClr val="tx2"/>
              </a:solidFill>
            </a:endParaRPr>
          </a:p>
          <a:p>
            <a:r>
              <a:rPr lang="x-none" altLang="ko-KR" smtClean="0">
                <a:solidFill>
                  <a:schemeClr val="tx2"/>
                </a:solidFill>
              </a:rPr>
              <a:t>그는 텐트 등 각종 짐을 실은 170kg 무게의 썰매를 하루 12∼13시간씩 끌면서 휘몰아치는 파도처럼 생긴 거대한 눈의 융기부들을 넘고 눈보라 속을 헤쳐나갔다. </a:t>
            </a:r>
            <a:endParaRPr lang="en-US" altLang="ko-KR" dirty="0" smtClean="0">
              <a:solidFill>
                <a:schemeClr val="tx2"/>
              </a:solidFill>
            </a:endParaRPr>
          </a:p>
          <a:p>
            <a:pPr algn="ctr"/>
            <a:r>
              <a:rPr lang="en-US" altLang="ko-KR" sz="1000" dirty="0" smtClean="0">
                <a:solidFill>
                  <a:schemeClr val="tx2"/>
                </a:solidFill>
                <a:latin typeface="+mn-ea"/>
              </a:rPr>
              <a:t>[</a:t>
            </a:r>
            <a:r>
              <a:rPr lang="ko-KR" altLang="en-US" sz="1000" dirty="0" smtClean="0">
                <a:solidFill>
                  <a:schemeClr val="tx2"/>
                </a:solidFill>
                <a:latin typeface="+mn-ea"/>
              </a:rPr>
              <a:t>연합뉴스</a:t>
            </a:r>
            <a:r>
              <a:rPr lang="en-US" altLang="ko-KR" sz="1000" dirty="0" smtClean="0">
                <a:solidFill>
                  <a:schemeClr val="tx2"/>
                </a:solidFill>
                <a:latin typeface="+mn-ea"/>
              </a:rPr>
              <a:t>, </a:t>
            </a:r>
            <a:r>
              <a:rPr lang="x-none" altLang="ko-KR" sz="1000" smtClean="0">
                <a:latin typeface="+mn-ea"/>
                <a:hlinkClick r:id="rId4"/>
              </a:rPr>
              <a:t>https://news.v.daum.net/v/20181227100546008</a:t>
            </a:r>
            <a:r>
              <a:rPr lang="en-US" altLang="ko-KR" sz="1000" dirty="0" smtClean="0">
                <a:latin typeface="+mn-ea"/>
              </a:rPr>
              <a:t>]</a:t>
            </a:r>
            <a:endParaRPr lang="x-none" altLang="ko-KR" sz="1000">
              <a:solidFill>
                <a:schemeClr val="tx2"/>
              </a:solidFill>
              <a:latin typeface="+mn-ea"/>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1691680" y="795975"/>
            <a:ext cx="5976664" cy="1800200"/>
          </a:xfrm>
          <a:prstGeom prst="rect">
            <a:avLst/>
          </a:prstGeom>
        </p:spPr>
        <p:txBody>
          <a:bodyPr vert="horz" lIns="91440" tIns="45720" rIns="91440" bIns="45720" rtlCol="0" anchor="ctr">
            <a:noAutofit/>
          </a:bodyPr>
          <a:lstStyle/>
          <a:p>
            <a:pPr lvl="0" algn="ctr">
              <a:spcBef>
                <a:spcPct val="0"/>
              </a:spcBef>
              <a:defRPr/>
            </a:pPr>
            <a:r>
              <a:rPr lang="en-US" altLang="ko-KR" sz="2800" b="1" dirty="0" smtClean="0">
                <a:solidFill>
                  <a:schemeClr val="tx2"/>
                </a:solidFill>
                <a:latin typeface="+mj-lt"/>
                <a:ea typeface="+mj-ea"/>
                <a:cs typeface="+mj-cs"/>
              </a:rPr>
              <a:t>If you want to change your life,</a:t>
            </a:r>
          </a:p>
          <a:p>
            <a:pPr lvl="0" algn="ctr">
              <a:spcBef>
                <a:spcPct val="0"/>
              </a:spcBef>
              <a:defRPr/>
            </a:pPr>
            <a:r>
              <a:rPr lang="en-US" altLang="ko-KR" sz="2800" b="1" dirty="0" smtClean="0">
                <a:solidFill>
                  <a:schemeClr val="tx2"/>
                </a:solidFill>
                <a:latin typeface="+mj-lt"/>
                <a:ea typeface="+mj-ea"/>
                <a:cs typeface="+mj-cs"/>
              </a:rPr>
              <a:t>Take action. And take action now.</a:t>
            </a:r>
          </a:p>
          <a:p>
            <a:pPr lvl="0" algn="ctr">
              <a:spcBef>
                <a:spcPct val="0"/>
              </a:spcBef>
              <a:defRPr/>
            </a:pPr>
            <a:r>
              <a:rPr lang="en-US" altLang="ko-KR" sz="2800" b="1" dirty="0" smtClean="0">
                <a:solidFill>
                  <a:schemeClr val="tx2"/>
                </a:solidFill>
                <a:latin typeface="+mj-lt"/>
                <a:ea typeface="+mj-ea"/>
                <a:cs typeface="+mj-cs"/>
              </a:rPr>
              <a:t>-Brian Tracy, Success Expert</a:t>
            </a:r>
            <a:endParaRPr lang="ko-KR" altLang="en-US" sz="2800" b="1" dirty="0">
              <a:solidFill>
                <a:schemeClr val="tx2"/>
              </a:solidFill>
              <a:latin typeface="+mj-lt"/>
              <a:ea typeface="+mj-ea"/>
              <a:cs typeface="+mj-cs"/>
            </a:endParaRPr>
          </a:p>
        </p:txBody>
      </p:sp>
      <p:pic>
        <p:nvPicPr>
          <p:cNvPr id="1478657" name="Picture 1"/>
          <p:cNvPicPr>
            <a:picLocks noChangeAspect="1" noChangeArrowheads="1"/>
          </p:cNvPicPr>
          <p:nvPr/>
        </p:nvPicPr>
        <p:blipFill>
          <a:blip r:embed="rId3" cstate="print"/>
          <a:srcRect/>
          <a:stretch>
            <a:fillRect/>
          </a:stretch>
        </p:blipFill>
        <p:spPr bwMode="auto">
          <a:xfrm>
            <a:off x="2123728" y="2668183"/>
            <a:ext cx="4968552" cy="3497121"/>
          </a:xfrm>
          <a:prstGeom prst="rect">
            <a:avLst/>
          </a:prstGeom>
          <a:noFill/>
          <a:ln w="9525">
            <a:noFill/>
            <a:miter lim="800000"/>
            <a:headEnd/>
            <a:tailEnd/>
          </a:ln>
        </p:spPr>
      </p:pic>
      <p:sp>
        <p:nvSpPr>
          <p:cNvPr id="4" name="제목 1"/>
          <p:cNvSpPr txBox="1">
            <a:spLocks/>
          </p:cNvSpPr>
          <p:nvPr/>
        </p:nvSpPr>
        <p:spPr>
          <a:xfrm>
            <a:off x="0" y="0"/>
            <a:ext cx="9144000" cy="504056"/>
          </a:xfrm>
          <a:prstGeom prst="rect">
            <a:avLst/>
          </a:prstGeom>
        </p:spPr>
        <p:txBody>
          <a:bodyPr vert="horz" lIns="91440" tIns="45720" rIns="91440" bIns="45720" rtlCol="0" anchor="ctr">
            <a:noAutofit/>
          </a:bodyPr>
          <a:lstStyle/>
          <a:p>
            <a:pPr algn="ctr"/>
            <a:r>
              <a:rPr lang="ko-KR" altLang="en-US" sz="2400" b="1" dirty="0" smtClean="0">
                <a:solidFill>
                  <a:schemeClr val="tx2"/>
                </a:solidFill>
                <a:latin typeface="+mj-lt"/>
                <a:ea typeface="+mj-ea"/>
                <a:cs typeface="+mj-cs"/>
              </a:rPr>
              <a:t>목표를 향해서 실천하면 인생을 바꿀 수 있습니다</a:t>
            </a:r>
            <a:r>
              <a:rPr lang="en-US" altLang="ko-KR" sz="2400" b="1" dirty="0" smtClean="0">
                <a:solidFill>
                  <a:schemeClr val="tx2"/>
                </a:solidFill>
                <a:latin typeface="+mj-lt"/>
                <a:ea typeface="+mj-ea"/>
                <a:cs typeface="+mj-cs"/>
              </a:rPr>
              <a:t>.</a:t>
            </a:r>
            <a:endParaRPr lang="en-US" altLang="ko-KR" sz="2400" b="1" dirty="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294967295"/>
          </p:nvPr>
        </p:nvSpPr>
        <p:spPr>
          <a:xfrm>
            <a:off x="6553200" y="6356350"/>
            <a:ext cx="2133600" cy="365125"/>
          </a:xfrm>
          <a:prstGeom prst="rect">
            <a:avLst/>
          </a:prstGeom>
        </p:spPr>
        <p:txBody>
          <a:bodyPr/>
          <a:lstStyle/>
          <a:p>
            <a:fld id="{7BAA97E4-101B-4650-BC5C-F62178C9DE34}" type="slidenum">
              <a:rPr lang="ko-KR" altLang="en-US" smtClean="0"/>
              <a:pPr/>
              <a:t>108</a:t>
            </a:fld>
            <a:endParaRPr lang="ko-KR" altLang="en-US"/>
          </a:p>
        </p:txBody>
      </p:sp>
      <p:pic>
        <p:nvPicPr>
          <p:cNvPr id="175108" name="Picture 4"/>
          <p:cNvPicPr>
            <a:picLocks noChangeAspect="1" noChangeArrowheads="1"/>
          </p:cNvPicPr>
          <p:nvPr/>
        </p:nvPicPr>
        <p:blipFill>
          <a:blip r:embed="rId3" cstate="print"/>
          <a:srcRect/>
          <a:stretch>
            <a:fillRect/>
          </a:stretch>
        </p:blipFill>
        <p:spPr bwMode="auto">
          <a:xfrm>
            <a:off x="4716016" y="1764105"/>
            <a:ext cx="4392488" cy="3630976"/>
          </a:xfrm>
          <a:prstGeom prst="rect">
            <a:avLst/>
          </a:prstGeom>
          <a:noFill/>
          <a:ln w="9525">
            <a:noFill/>
            <a:miter lim="800000"/>
            <a:headEnd/>
            <a:tailEnd/>
          </a:ln>
        </p:spPr>
      </p:pic>
      <p:sp>
        <p:nvSpPr>
          <p:cNvPr id="8" name="Text Box 1"/>
          <p:cNvSpPr txBox="1">
            <a:spLocks noChangeArrowheads="1"/>
          </p:cNvSpPr>
          <p:nvPr/>
        </p:nvSpPr>
        <p:spPr bwMode="auto">
          <a:xfrm>
            <a:off x="0" y="-27384"/>
            <a:ext cx="9144000" cy="720080"/>
          </a:xfrm>
          <a:prstGeom prst="rect">
            <a:avLst/>
          </a:prstGeom>
          <a:noFill/>
          <a:ln w="9525">
            <a:noFill/>
            <a:round/>
            <a:headEnd/>
            <a:tailEnd/>
          </a:ln>
        </p:spPr>
        <p:txBody>
          <a:bodyPr lIns="0" tIns="29880" rIns="0" bIns="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pPr>
            <a:r>
              <a:rPr lang="en-US" altLang="ko-KR" sz="2400" b="1" dirty="0" smtClean="0">
                <a:solidFill>
                  <a:schemeClr val="tx2"/>
                </a:solidFill>
              </a:rPr>
              <a:t>KT AI Academy &amp; MATCH-Up Program</a:t>
            </a:r>
          </a:p>
        </p:txBody>
      </p:sp>
      <p:sp>
        <p:nvSpPr>
          <p:cNvPr id="10" name="직사각형 9"/>
          <p:cNvSpPr/>
          <p:nvPr/>
        </p:nvSpPr>
        <p:spPr>
          <a:xfrm>
            <a:off x="4716016" y="5406315"/>
            <a:ext cx="4248472" cy="830997"/>
          </a:xfrm>
          <a:prstGeom prst="rect">
            <a:avLst/>
          </a:prstGeom>
        </p:spPr>
        <p:txBody>
          <a:bodyPr wrap="square">
            <a:spAutoFit/>
          </a:bodyPr>
          <a:lstStyle/>
          <a:p>
            <a:r>
              <a:rPr lang="en-US" altLang="ko-KR" sz="1600" dirty="0" smtClean="0">
                <a:solidFill>
                  <a:schemeClr val="tx2"/>
                </a:solidFill>
                <a:latin typeface="+mn-ea"/>
              </a:rPr>
              <a:t>KT, AI </a:t>
            </a:r>
            <a:r>
              <a:rPr lang="ko-KR" altLang="en-US" sz="1600" dirty="0" smtClean="0">
                <a:solidFill>
                  <a:schemeClr val="tx2"/>
                </a:solidFill>
                <a:latin typeface="+mn-ea"/>
              </a:rPr>
              <a:t>및 </a:t>
            </a:r>
            <a:r>
              <a:rPr lang="en-US" altLang="ko-KR" sz="1600" dirty="0" smtClean="0">
                <a:solidFill>
                  <a:schemeClr val="tx2"/>
                </a:solidFill>
                <a:latin typeface="+mn-ea"/>
              </a:rPr>
              <a:t>5G </a:t>
            </a:r>
            <a:r>
              <a:rPr lang="ko-KR" altLang="en-US" sz="1600" dirty="0" smtClean="0">
                <a:solidFill>
                  <a:schemeClr val="tx2"/>
                </a:solidFill>
                <a:latin typeface="+mn-ea"/>
              </a:rPr>
              <a:t>전문인력 육성 나서</a:t>
            </a:r>
            <a:r>
              <a:rPr lang="en-US" altLang="ko-KR" sz="1600" dirty="0" smtClean="0">
                <a:solidFill>
                  <a:schemeClr val="tx2"/>
                </a:solidFill>
                <a:latin typeface="+mn-ea"/>
              </a:rPr>
              <a:t/>
            </a:r>
            <a:br>
              <a:rPr lang="en-US" altLang="ko-KR" sz="1600" dirty="0" smtClean="0">
                <a:solidFill>
                  <a:schemeClr val="tx2"/>
                </a:solidFill>
                <a:latin typeface="+mn-ea"/>
              </a:rPr>
            </a:br>
            <a:r>
              <a:rPr lang="en-US" altLang="ko-KR" sz="1600" dirty="0" smtClean="0">
                <a:solidFill>
                  <a:schemeClr val="tx2"/>
                </a:solidFill>
                <a:latin typeface="+mn-ea"/>
              </a:rPr>
              <a:t>'AI </a:t>
            </a:r>
            <a:r>
              <a:rPr lang="ko-KR" altLang="en-US" sz="1600" dirty="0" smtClean="0">
                <a:solidFill>
                  <a:schemeClr val="tx2"/>
                </a:solidFill>
                <a:latin typeface="+mn-ea"/>
              </a:rPr>
              <a:t>아카데미</a:t>
            </a:r>
            <a:r>
              <a:rPr lang="en-US" altLang="ko-KR" sz="1600" dirty="0" smtClean="0">
                <a:solidFill>
                  <a:schemeClr val="tx2"/>
                </a:solidFill>
                <a:latin typeface="+mn-ea"/>
              </a:rPr>
              <a:t>‘ 4</a:t>
            </a:r>
            <a:r>
              <a:rPr lang="ko-KR" altLang="en-US" sz="1600" dirty="0" err="1" smtClean="0">
                <a:solidFill>
                  <a:schemeClr val="tx2"/>
                </a:solidFill>
                <a:latin typeface="+mn-ea"/>
              </a:rPr>
              <a:t>차산업</a:t>
            </a:r>
            <a:r>
              <a:rPr lang="ko-KR" altLang="en-US" sz="1600" dirty="0" smtClean="0">
                <a:solidFill>
                  <a:schemeClr val="tx2"/>
                </a:solidFill>
                <a:latin typeface="+mn-ea"/>
              </a:rPr>
              <a:t> 아카데미로 확대 운영</a:t>
            </a:r>
            <a:r>
              <a:rPr lang="en-US" altLang="ko-KR" sz="1600" dirty="0" smtClean="0">
                <a:solidFill>
                  <a:schemeClr val="tx2"/>
                </a:solidFill>
                <a:latin typeface="+mn-ea"/>
              </a:rPr>
              <a:t>, 2019.03.04, </a:t>
            </a:r>
            <a:r>
              <a:rPr lang="ko-KR" altLang="en-US" sz="1600" dirty="0" smtClean="0">
                <a:solidFill>
                  <a:schemeClr val="tx2"/>
                </a:solidFill>
                <a:latin typeface="+mn-ea"/>
              </a:rPr>
              <a:t>환경일보</a:t>
            </a:r>
            <a:endParaRPr lang="ko-KR" altLang="en-US" sz="1600" dirty="0">
              <a:solidFill>
                <a:schemeClr val="tx2"/>
              </a:solidFill>
              <a:latin typeface="+mn-ea"/>
            </a:endParaRPr>
          </a:p>
        </p:txBody>
      </p:sp>
      <p:pic>
        <p:nvPicPr>
          <p:cNvPr id="175111" name="Picture 7"/>
          <p:cNvPicPr>
            <a:picLocks noChangeAspect="1" noChangeArrowheads="1"/>
          </p:cNvPicPr>
          <p:nvPr/>
        </p:nvPicPr>
        <p:blipFill>
          <a:blip r:embed="rId4" cstate="print"/>
          <a:srcRect/>
          <a:stretch>
            <a:fillRect/>
          </a:stretch>
        </p:blipFill>
        <p:spPr bwMode="auto">
          <a:xfrm>
            <a:off x="138683" y="1687880"/>
            <a:ext cx="4505325" cy="3752850"/>
          </a:xfrm>
          <a:prstGeom prst="rect">
            <a:avLst/>
          </a:prstGeom>
          <a:noFill/>
          <a:ln w="9525">
            <a:noFill/>
            <a:miter lim="800000"/>
            <a:headEnd/>
            <a:tailEnd/>
          </a:ln>
        </p:spPr>
      </p:pic>
      <p:sp>
        <p:nvSpPr>
          <p:cNvPr id="13" name="직사각형 12"/>
          <p:cNvSpPr/>
          <p:nvPr/>
        </p:nvSpPr>
        <p:spPr>
          <a:xfrm>
            <a:off x="107504" y="5436513"/>
            <a:ext cx="4176464" cy="584775"/>
          </a:xfrm>
          <a:prstGeom prst="rect">
            <a:avLst/>
          </a:prstGeom>
        </p:spPr>
        <p:txBody>
          <a:bodyPr wrap="square">
            <a:spAutoFit/>
          </a:bodyPr>
          <a:lstStyle/>
          <a:p>
            <a:r>
              <a:rPr lang="ko-KR" altLang="en-US" sz="1600" dirty="0" smtClean="0">
                <a:solidFill>
                  <a:schemeClr val="tx2"/>
                </a:solidFill>
                <a:latin typeface="+mn-ea"/>
              </a:rPr>
              <a:t>학교서 못 키우는 </a:t>
            </a:r>
            <a:r>
              <a:rPr lang="en-US" altLang="ko-KR" sz="1600" dirty="0" smtClean="0">
                <a:solidFill>
                  <a:schemeClr val="tx2"/>
                </a:solidFill>
                <a:latin typeface="+mn-ea"/>
              </a:rPr>
              <a:t>AI </a:t>
            </a:r>
            <a:r>
              <a:rPr lang="ko-KR" altLang="en-US" sz="1600" dirty="0" smtClean="0">
                <a:solidFill>
                  <a:schemeClr val="tx2"/>
                </a:solidFill>
                <a:latin typeface="+mn-ea"/>
              </a:rPr>
              <a:t>인재</a:t>
            </a:r>
            <a:r>
              <a:rPr lang="en-US" altLang="ko-KR" sz="1600" dirty="0" smtClean="0">
                <a:solidFill>
                  <a:schemeClr val="tx2"/>
                </a:solidFill>
                <a:latin typeface="+mn-ea"/>
              </a:rPr>
              <a:t>, IT </a:t>
            </a:r>
            <a:r>
              <a:rPr lang="ko-KR" altLang="en-US" sz="1600" dirty="0" smtClean="0">
                <a:solidFill>
                  <a:schemeClr val="tx2"/>
                </a:solidFill>
                <a:latin typeface="+mn-ea"/>
              </a:rPr>
              <a:t>기업이 기른다</a:t>
            </a:r>
            <a:r>
              <a:rPr lang="en-US" altLang="ko-KR" sz="1600" dirty="0" smtClean="0">
                <a:solidFill>
                  <a:schemeClr val="tx2"/>
                </a:solidFill>
                <a:latin typeface="+mn-ea"/>
              </a:rPr>
              <a:t>,</a:t>
            </a:r>
            <a:br>
              <a:rPr lang="en-US" altLang="ko-KR" sz="1600" dirty="0" smtClean="0">
                <a:solidFill>
                  <a:schemeClr val="tx2"/>
                </a:solidFill>
                <a:latin typeface="+mn-ea"/>
              </a:rPr>
            </a:br>
            <a:r>
              <a:rPr lang="en-US" altLang="ko-KR" sz="1600" dirty="0" smtClean="0">
                <a:solidFill>
                  <a:schemeClr val="tx2"/>
                </a:solidFill>
                <a:latin typeface="+mn-ea"/>
              </a:rPr>
              <a:t>2018.06.27,</a:t>
            </a:r>
            <a:r>
              <a:rPr lang="ko-KR" altLang="en-US" sz="1600" dirty="0" smtClean="0">
                <a:solidFill>
                  <a:schemeClr val="tx2"/>
                </a:solidFill>
                <a:latin typeface="+mn-ea"/>
              </a:rPr>
              <a:t>중앙일보</a:t>
            </a:r>
            <a:endParaRPr lang="ko-KR" altLang="en-US" sz="1600" dirty="0">
              <a:solidFill>
                <a:schemeClr val="tx2"/>
              </a:solidFill>
              <a:latin typeface="+mn-ea"/>
            </a:endParaRPr>
          </a:p>
        </p:txBody>
      </p:sp>
      <p:pic>
        <p:nvPicPr>
          <p:cNvPr id="2" name="Picture 2"/>
          <p:cNvPicPr>
            <a:picLocks noChangeAspect="1" noChangeArrowheads="1"/>
          </p:cNvPicPr>
          <p:nvPr/>
        </p:nvPicPr>
        <p:blipFill>
          <a:blip r:embed="rId5" cstate="print"/>
          <a:srcRect/>
          <a:stretch>
            <a:fillRect/>
          </a:stretch>
        </p:blipFill>
        <p:spPr bwMode="auto">
          <a:xfrm>
            <a:off x="1763688" y="955576"/>
            <a:ext cx="5210175"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a:xfrm>
            <a:off x="0" y="-27384"/>
            <a:ext cx="9144000" cy="504056"/>
          </a:xfrm>
        </p:spPr>
        <p:txBody>
          <a:bodyPr>
            <a:noAutofit/>
          </a:bodyPr>
          <a:lstStyle/>
          <a:p>
            <a:pPr algn="ctr"/>
            <a:r>
              <a:rPr lang="en-US" altLang="ko-KR" sz="2400" dirty="0" smtClean="0"/>
              <a:t>Machine Learning</a:t>
            </a:r>
            <a:endParaRPr lang="ko-KR" altLang="en-US" sz="2400" dirty="0"/>
          </a:p>
        </p:txBody>
      </p:sp>
      <p:sp>
        <p:nvSpPr>
          <p:cNvPr id="19" name="텍스트 개체 틀 2"/>
          <p:cNvSpPr txBox="1">
            <a:spLocks/>
          </p:cNvSpPr>
          <p:nvPr/>
        </p:nvSpPr>
        <p:spPr>
          <a:xfrm>
            <a:off x="0" y="620689"/>
            <a:ext cx="9144000" cy="2232247"/>
          </a:xfrm>
          <a:prstGeom prst="rect">
            <a:avLst/>
          </a:prstGeom>
        </p:spPr>
        <p:txBody>
          <a:bodyPr/>
          <a:lstStyle/>
          <a:p>
            <a:pPr marL="342900" lvl="0" indent="-342900">
              <a:spcBef>
                <a:spcPct val="20000"/>
              </a:spcBef>
            </a:pPr>
            <a:r>
              <a:rPr lang="en-US" altLang="ko-KR" sz="2000" dirty="0" smtClean="0"/>
              <a:t>Formal definition </a:t>
            </a:r>
          </a:p>
          <a:p>
            <a:pPr marL="342900" lvl="0" indent="-342900">
              <a:spcBef>
                <a:spcPct val="20000"/>
              </a:spcBef>
            </a:pPr>
            <a:r>
              <a:rPr lang="en-US" altLang="ko-KR" dirty="0" smtClean="0"/>
              <a:t>Tom M. Mitchell</a:t>
            </a:r>
          </a:p>
          <a:p>
            <a:pPr lvl="0">
              <a:spcBef>
                <a:spcPct val="20000"/>
              </a:spcBef>
            </a:pPr>
            <a:r>
              <a:rPr lang="en-US" altLang="ko-KR" dirty="0" smtClean="0"/>
              <a:t>• </a:t>
            </a:r>
            <a:r>
              <a:rPr lang="en-US" altLang="ko-KR" dirty="0" smtClean="0">
                <a:solidFill>
                  <a:srgbClr val="FF0000"/>
                </a:solidFill>
              </a:rPr>
              <a:t>A computer program </a:t>
            </a:r>
            <a:r>
              <a:rPr lang="en-US" altLang="ko-KR" dirty="0" smtClean="0"/>
              <a:t>is said </a:t>
            </a:r>
            <a:r>
              <a:rPr lang="en-US" altLang="ko-KR" dirty="0" smtClean="0">
                <a:solidFill>
                  <a:srgbClr val="FF0000"/>
                </a:solidFill>
              </a:rPr>
              <a:t>to learn </a:t>
            </a:r>
            <a:r>
              <a:rPr lang="en-US" altLang="ko-KR" dirty="0" smtClean="0"/>
              <a:t>from experience </a:t>
            </a:r>
            <a:r>
              <a:rPr lang="en-US" altLang="ko-KR" i="1" dirty="0" smtClean="0"/>
              <a:t>E </a:t>
            </a:r>
            <a:r>
              <a:rPr lang="en-US" altLang="ko-KR" dirty="0" smtClean="0"/>
              <a:t>with respect to some class of tasks </a:t>
            </a:r>
            <a:r>
              <a:rPr lang="en-US" altLang="ko-KR" i="1" dirty="0" smtClean="0"/>
              <a:t>T </a:t>
            </a:r>
            <a:r>
              <a:rPr lang="en-US" altLang="ko-KR" dirty="0" smtClean="0"/>
              <a:t>and performance measure </a:t>
            </a:r>
            <a:r>
              <a:rPr lang="en-US" altLang="ko-KR" i="1" dirty="0" smtClean="0"/>
              <a:t>P</a:t>
            </a:r>
            <a:r>
              <a:rPr lang="en-US" altLang="ko-KR" dirty="0" smtClean="0"/>
              <a:t> </a:t>
            </a:r>
            <a:r>
              <a:rPr lang="en-US" altLang="ko-KR" dirty="0" smtClean="0">
                <a:solidFill>
                  <a:srgbClr val="FF0000"/>
                </a:solidFill>
              </a:rPr>
              <a:t>if its performance </a:t>
            </a:r>
            <a:r>
              <a:rPr lang="en-US" altLang="ko-KR" dirty="0" smtClean="0"/>
              <a:t>at tasks in </a:t>
            </a:r>
            <a:r>
              <a:rPr lang="en-US" altLang="ko-KR" i="1" dirty="0" smtClean="0"/>
              <a:t>T</a:t>
            </a:r>
            <a:r>
              <a:rPr lang="en-US" altLang="ko-KR" dirty="0" smtClean="0"/>
              <a:t>, as measured by </a:t>
            </a:r>
            <a:r>
              <a:rPr lang="en-US" altLang="ko-KR" i="1" dirty="0" smtClean="0"/>
              <a:t>P</a:t>
            </a:r>
            <a:r>
              <a:rPr lang="en-US" altLang="ko-KR" dirty="0" smtClean="0"/>
              <a:t>, </a:t>
            </a:r>
            <a:r>
              <a:rPr lang="en-US" altLang="ko-KR" dirty="0" smtClean="0">
                <a:solidFill>
                  <a:srgbClr val="FF0000"/>
                </a:solidFill>
              </a:rPr>
              <a:t>improves with experience </a:t>
            </a:r>
            <a:r>
              <a:rPr lang="en-US" altLang="ko-KR" i="1" dirty="0" smtClean="0">
                <a:solidFill>
                  <a:srgbClr val="FF0000"/>
                </a:solidFill>
              </a:rPr>
              <a:t>E</a:t>
            </a:r>
            <a:r>
              <a:rPr lang="en-US" altLang="ko-KR" dirty="0" smtClean="0">
                <a:solidFill>
                  <a:srgbClr val="FF0000"/>
                </a:solidFill>
              </a:rPr>
              <a:t>.</a:t>
            </a:r>
          </a:p>
          <a:p>
            <a:pPr lvl="0">
              <a:spcBef>
                <a:spcPct val="20000"/>
              </a:spcBef>
            </a:pPr>
            <a:endParaRPr lang="en-US" altLang="ko-KR" b="1" dirty="0" smtClean="0">
              <a:solidFill>
                <a:srgbClr val="FF0000"/>
              </a:solidFill>
            </a:endParaRPr>
          </a:p>
          <a:p>
            <a:pPr lvl="0">
              <a:spcBef>
                <a:spcPct val="20000"/>
              </a:spcBef>
            </a:pPr>
            <a:r>
              <a:rPr lang="en-US" altLang="ko-KR" dirty="0" smtClean="0"/>
              <a:t>What is learning?</a:t>
            </a:r>
          </a:p>
        </p:txBody>
      </p:sp>
      <p:sp>
        <p:nvSpPr>
          <p:cNvPr id="9" name="직사각형 8"/>
          <p:cNvSpPr/>
          <p:nvPr/>
        </p:nvSpPr>
        <p:spPr>
          <a:xfrm>
            <a:off x="3344161" y="3717032"/>
            <a:ext cx="2304256"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f(X)</a:t>
            </a:r>
            <a:endParaRPr lang="ko-KR" altLang="en-US" sz="2000" dirty="0">
              <a:solidFill>
                <a:schemeClr val="tx1"/>
              </a:solidFill>
            </a:endParaRPr>
          </a:p>
        </p:txBody>
      </p:sp>
      <p:sp>
        <p:nvSpPr>
          <p:cNvPr id="10" name="TextBox 9"/>
          <p:cNvSpPr txBox="1"/>
          <p:nvPr/>
        </p:nvSpPr>
        <p:spPr>
          <a:xfrm>
            <a:off x="2248785" y="4077072"/>
            <a:ext cx="338554" cy="400110"/>
          </a:xfrm>
          <a:prstGeom prst="rect">
            <a:avLst/>
          </a:prstGeom>
          <a:noFill/>
        </p:spPr>
        <p:txBody>
          <a:bodyPr wrap="none" rtlCol="0">
            <a:spAutoFit/>
          </a:bodyPr>
          <a:lstStyle/>
          <a:p>
            <a:r>
              <a:rPr lang="en-US" altLang="ko-KR" sz="2000" dirty="0" smtClean="0"/>
              <a:t>X</a:t>
            </a:r>
            <a:endParaRPr lang="ko-KR" altLang="en-US" sz="2000" dirty="0"/>
          </a:p>
        </p:txBody>
      </p:sp>
      <p:sp>
        <p:nvSpPr>
          <p:cNvPr id="11" name="TextBox 10"/>
          <p:cNvSpPr txBox="1"/>
          <p:nvPr/>
        </p:nvSpPr>
        <p:spPr>
          <a:xfrm>
            <a:off x="6368497" y="4077072"/>
            <a:ext cx="328936" cy="400110"/>
          </a:xfrm>
          <a:prstGeom prst="rect">
            <a:avLst/>
          </a:prstGeom>
          <a:noFill/>
        </p:spPr>
        <p:txBody>
          <a:bodyPr wrap="none" rtlCol="0">
            <a:spAutoFit/>
          </a:bodyPr>
          <a:lstStyle/>
          <a:p>
            <a:r>
              <a:rPr lang="en-US" altLang="ko-KR" sz="2000" dirty="0" smtClean="0"/>
              <a:t>Y</a:t>
            </a:r>
            <a:endParaRPr lang="ko-KR" altLang="en-US" sz="2000" dirty="0"/>
          </a:p>
        </p:txBody>
      </p:sp>
      <p:sp>
        <p:nvSpPr>
          <p:cNvPr id="12" name="TextBox 11"/>
          <p:cNvSpPr txBox="1"/>
          <p:nvPr/>
        </p:nvSpPr>
        <p:spPr>
          <a:xfrm>
            <a:off x="2048017" y="3284984"/>
            <a:ext cx="793807" cy="400110"/>
          </a:xfrm>
          <a:prstGeom prst="rect">
            <a:avLst/>
          </a:prstGeom>
          <a:noFill/>
        </p:spPr>
        <p:txBody>
          <a:bodyPr wrap="none" rtlCol="0">
            <a:spAutoFit/>
          </a:bodyPr>
          <a:lstStyle/>
          <a:p>
            <a:r>
              <a:rPr lang="en-US" altLang="ko-KR" sz="2000" dirty="0" smtClean="0"/>
              <a:t>Input</a:t>
            </a:r>
            <a:endParaRPr lang="ko-KR" altLang="en-US" sz="2000" dirty="0"/>
          </a:p>
        </p:txBody>
      </p:sp>
      <p:sp>
        <p:nvSpPr>
          <p:cNvPr id="13" name="TextBox 12"/>
          <p:cNvSpPr txBox="1"/>
          <p:nvPr/>
        </p:nvSpPr>
        <p:spPr>
          <a:xfrm>
            <a:off x="5864441" y="3284984"/>
            <a:ext cx="1011815" cy="400110"/>
          </a:xfrm>
          <a:prstGeom prst="rect">
            <a:avLst/>
          </a:prstGeom>
          <a:noFill/>
        </p:spPr>
        <p:txBody>
          <a:bodyPr wrap="none" rtlCol="0">
            <a:spAutoFit/>
          </a:bodyPr>
          <a:lstStyle/>
          <a:p>
            <a:r>
              <a:rPr lang="en-US" altLang="ko-KR" sz="2000" dirty="0" smtClean="0"/>
              <a:t>Output</a:t>
            </a:r>
            <a:endParaRPr lang="ko-KR" altLang="en-US" sz="2000" dirty="0"/>
          </a:p>
        </p:txBody>
      </p:sp>
      <p:sp>
        <p:nvSpPr>
          <p:cNvPr id="14" name="TextBox 13"/>
          <p:cNvSpPr txBox="1"/>
          <p:nvPr/>
        </p:nvSpPr>
        <p:spPr>
          <a:xfrm>
            <a:off x="3632193" y="2996952"/>
            <a:ext cx="1597169" cy="400110"/>
          </a:xfrm>
          <a:prstGeom prst="rect">
            <a:avLst/>
          </a:prstGeom>
          <a:noFill/>
        </p:spPr>
        <p:txBody>
          <a:bodyPr wrap="none" rtlCol="0">
            <a:spAutoFit/>
          </a:bodyPr>
          <a:lstStyle/>
          <a:p>
            <a:r>
              <a:rPr lang="en-US" altLang="ko-KR" sz="2000" dirty="0" smtClean="0"/>
              <a:t>Relationship</a:t>
            </a:r>
            <a:endParaRPr lang="ko-KR" altLang="en-US" sz="2000" dirty="0"/>
          </a:p>
        </p:txBody>
      </p:sp>
      <p:sp>
        <p:nvSpPr>
          <p:cNvPr id="15" name="오른쪽 화살표 14"/>
          <p:cNvSpPr/>
          <p:nvPr/>
        </p:nvSpPr>
        <p:spPr>
          <a:xfrm>
            <a:off x="2696089" y="4149080"/>
            <a:ext cx="576064" cy="288032"/>
          </a:xfrm>
          <a:prstGeom prst="rightArrow">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오른쪽 화살표 15"/>
          <p:cNvSpPr/>
          <p:nvPr/>
        </p:nvSpPr>
        <p:spPr>
          <a:xfrm>
            <a:off x="5720425" y="4149080"/>
            <a:ext cx="576064" cy="288032"/>
          </a:xfrm>
          <a:prstGeom prst="rightArrow">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a:xfrm>
            <a:off x="0" y="-27384"/>
            <a:ext cx="9144000" cy="504056"/>
          </a:xfrm>
        </p:spPr>
        <p:txBody>
          <a:bodyPr>
            <a:noAutofit/>
          </a:bodyPr>
          <a:lstStyle/>
          <a:p>
            <a:pPr algn="ctr"/>
            <a:r>
              <a:rPr lang="en-US" altLang="ko-KR" sz="2400" dirty="0" smtClean="0"/>
              <a:t>Machine Learning Approaches</a:t>
            </a:r>
            <a:endParaRPr lang="ko-KR" alt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latin typeface="맑은 고딕" pitchFamily="50" charset="-127"/>
                <a:ea typeface="맑은 고딕" pitchFamily="50" charset="-127"/>
              </a:rPr>
              <a:t> Artificial Neural Networks =a Nonlinear Function </a:t>
            </a:r>
            <a:r>
              <a:rPr lang="en-US" altLang="ko-KR" sz="2400" dirty="0" err="1" smtClean="0">
                <a:latin typeface="맑은 고딕" pitchFamily="50" charset="-127"/>
                <a:ea typeface="맑은 고딕" pitchFamily="50" charset="-127"/>
              </a:rPr>
              <a:t>Approximator</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22" name="직사각형 15"/>
          <p:cNvSpPr>
            <a:spLocks noChangeArrowheads="1"/>
          </p:cNvSpPr>
          <p:nvPr/>
        </p:nvSpPr>
        <p:spPr bwMode="auto">
          <a:xfrm>
            <a:off x="899592" y="836712"/>
            <a:ext cx="7200800" cy="400110"/>
          </a:xfrm>
          <a:prstGeom prst="rect">
            <a:avLst/>
          </a:prstGeom>
          <a:noFill/>
          <a:ln w="9525">
            <a:noFill/>
            <a:miter lim="800000"/>
            <a:headEnd/>
            <a:tailEnd/>
          </a:ln>
        </p:spPr>
        <p:txBody>
          <a:bodyPr wrap="square">
            <a:spAutoFit/>
          </a:bodyPr>
          <a:lstStyle/>
          <a:p>
            <a:pPr algn="ctr"/>
            <a:r>
              <a:rPr lang="en-US" altLang="ko-KR" sz="2000" dirty="0" smtClean="0">
                <a:latin typeface="맑은 고딕" pitchFamily="50" charset="-127"/>
                <a:ea typeface="맑은 고딕" pitchFamily="50" charset="-127"/>
              </a:rPr>
              <a:t>The weights of ANN are learned by training the network.</a:t>
            </a:r>
          </a:p>
        </p:txBody>
      </p:sp>
      <p:grpSp>
        <p:nvGrpSpPr>
          <p:cNvPr id="2" name="그룹 28"/>
          <p:cNvGrpSpPr/>
          <p:nvPr/>
        </p:nvGrpSpPr>
        <p:grpSpPr>
          <a:xfrm>
            <a:off x="1259632" y="1660450"/>
            <a:ext cx="6555693" cy="3712766"/>
            <a:chOff x="4822101" y="1916832"/>
            <a:chExt cx="3757042" cy="2127771"/>
          </a:xfrm>
        </p:grpSpPr>
        <p:pic>
          <p:nvPicPr>
            <p:cNvPr id="21" name="Picture 7"/>
            <p:cNvPicPr>
              <a:picLocks noChangeAspect="1" noChangeArrowheads="1"/>
            </p:cNvPicPr>
            <p:nvPr/>
          </p:nvPicPr>
          <p:blipFill>
            <a:blip r:embed="rId2" cstate="print"/>
            <a:srcRect/>
            <a:stretch>
              <a:fillRect/>
            </a:stretch>
          </p:blipFill>
          <p:spPr bwMode="auto">
            <a:xfrm>
              <a:off x="4822101" y="1916832"/>
              <a:ext cx="3430662" cy="2127771"/>
            </a:xfrm>
            <a:prstGeom prst="rect">
              <a:avLst/>
            </a:prstGeom>
            <a:noFill/>
            <a:ln w="9525">
              <a:noFill/>
              <a:miter lim="800000"/>
              <a:headEnd/>
              <a:tailEnd/>
            </a:ln>
          </p:spPr>
        </p:pic>
        <p:sp>
          <p:nvSpPr>
            <p:cNvPr id="23" name="부제목 2"/>
            <p:cNvSpPr txBox="1">
              <a:spLocks/>
            </p:cNvSpPr>
            <p:nvPr/>
          </p:nvSpPr>
          <p:spPr bwMode="auto">
            <a:xfrm>
              <a:off x="8219103" y="2617283"/>
              <a:ext cx="360040" cy="358775"/>
            </a:xfrm>
            <a:prstGeom prst="rect">
              <a:avLst/>
            </a:prstGeom>
            <a:noFill/>
            <a:ln w="9525">
              <a:noFill/>
              <a:miter lim="800000"/>
              <a:headEnd/>
              <a:tailEnd/>
            </a:ln>
          </p:spPr>
          <p:txBody>
            <a:bodyPr/>
            <a:lstStyle/>
            <a:p>
              <a:pPr marL="227013" indent="-227013" eaLnBrk="0" hangingPunct="0">
                <a:lnSpc>
                  <a:spcPct val="150000"/>
                </a:lnSpc>
                <a:spcBef>
                  <a:spcPct val="20000"/>
                </a:spcBef>
              </a:pPr>
              <a:r>
                <a:rPr kumimoji="0" lang="en-US" altLang="ko-KR" dirty="0" smtClean="0">
                  <a:latin typeface="+mn-ea"/>
                </a:rPr>
                <a:t>E</a:t>
              </a:r>
              <a:endParaRPr kumimoji="0" lang="en-US" altLang="ko-KR" dirty="0">
                <a:latin typeface="+mn-ea"/>
              </a:endParaRPr>
            </a:p>
          </p:txBody>
        </p:sp>
        <p:sp>
          <p:nvSpPr>
            <p:cNvPr id="24" name="TextBox 23"/>
            <p:cNvSpPr txBox="1"/>
            <p:nvPr/>
          </p:nvSpPr>
          <p:spPr>
            <a:xfrm>
              <a:off x="7039213" y="3001564"/>
              <a:ext cx="208723" cy="226435"/>
            </a:xfrm>
            <a:prstGeom prst="rect">
              <a:avLst/>
            </a:prstGeom>
            <a:noFill/>
          </p:spPr>
          <p:txBody>
            <a:bodyPr wrap="none" rtlCol="0">
              <a:spAutoFit/>
            </a:bodyPr>
            <a:lstStyle/>
            <a:p>
              <a:pPr>
                <a:lnSpc>
                  <a:spcPts val="1100"/>
                </a:lnSpc>
              </a:pPr>
              <a:r>
                <a:rPr lang="en-US" altLang="ko-KR" sz="2000" dirty="0" smtClean="0"/>
                <a:t>^</a:t>
              </a:r>
              <a:br>
                <a:rPr lang="en-US" altLang="ko-KR" sz="2000" dirty="0" smtClean="0"/>
              </a:br>
              <a:r>
                <a:rPr lang="en-US" altLang="ko-KR" sz="2000" dirty="0" smtClean="0"/>
                <a:t>Y</a:t>
              </a:r>
              <a:endParaRPr lang="ko-KR" altLang="en-US" sz="2000" dirty="0"/>
            </a:p>
          </p:txBody>
        </p:sp>
        <p:sp>
          <p:nvSpPr>
            <p:cNvPr id="25" name="TextBox 24"/>
            <p:cNvSpPr txBox="1"/>
            <p:nvPr/>
          </p:nvSpPr>
          <p:spPr>
            <a:xfrm>
              <a:off x="7854020" y="1922658"/>
              <a:ext cx="188512" cy="229301"/>
            </a:xfrm>
            <a:prstGeom prst="rect">
              <a:avLst/>
            </a:prstGeom>
            <a:noFill/>
          </p:spPr>
          <p:txBody>
            <a:bodyPr wrap="none" rtlCol="0">
              <a:spAutoFit/>
            </a:bodyPr>
            <a:lstStyle/>
            <a:p>
              <a:r>
                <a:rPr lang="en-US" altLang="ko-KR" sz="2000" dirty="0" smtClean="0"/>
                <a:t>Y</a:t>
              </a:r>
              <a:endParaRPr lang="ko-KR" altLang="en-US" sz="2000" dirty="0"/>
            </a:p>
          </p:txBody>
        </p:sp>
        <p:sp>
          <p:nvSpPr>
            <p:cNvPr id="26" name="TextBox 25"/>
            <p:cNvSpPr txBox="1"/>
            <p:nvPr/>
          </p:nvSpPr>
          <p:spPr>
            <a:xfrm>
              <a:off x="5110133" y="2924944"/>
              <a:ext cx="194024" cy="229301"/>
            </a:xfrm>
            <a:prstGeom prst="rect">
              <a:avLst/>
            </a:prstGeom>
            <a:noFill/>
          </p:spPr>
          <p:txBody>
            <a:bodyPr wrap="none" rtlCol="0">
              <a:spAutoFit/>
            </a:bodyPr>
            <a:lstStyle/>
            <a:p>
              <a:r>
                <a:rPr lang="en-US" altLang="ko-KR" sz="2000" dirty="0" smtClean="0"/>
                <a:t>X</a:t>
              </a:r>
              <a:endParaRPr lang="ko-KR" altLang="en-US" sz="2000" dirty="0"/>
            </a:p>
          </p:txBody>
        </p:sp>
        <p:sp>
          <p:nvSpPr>
            <p:cNvPr id="27" name="TextBox 26"/>
            <p:cNvSpPr txBox="1"/>
            <p:nvPr/>
          </p:nvSpPr>
          <p:spPr>
            <a:xfrm>
              <a:off x="5870246" y="2193505"/>
              <a:ext cx="568843" cy="227611"/>
            </a:xfrm>
            <a:prstGeom prst="rect">
              <a:avLst/>
            </a:prstGeom>
            <a:noFill/>
          </p:spPr>
          <p:txBody>
            <a:bodyPr wrap="none" rtlCol="0">
              <a:spAutoFit/>
            </a:bodyPr>
            <a:lstStyle/>
            <a:p>
              <a:pPr>
                <a:lnSpc>
                  <a:spcPts val="1100"/>
                </a:lnSpc>
              </a:pPr>
              <a:r>
                <a:rPr lang="en-US" altLang="ko-KR" sz="2000" dirty="0" smtClean="0"/>
                <a:t>       ^</a:t>
              </a:r>
              <a:br>
                <a:rPr lang="en-US" altLang="ko-KR" sz="2000" dirty="0" smtClean="0"/>
              </a:br>
              <a:r>
                <a:rPr lang="en-US" altLang="ko-KR" sz="2000" dirty="0" smtClean="0"/>
                <a:t>f: X</a:t>
              </a:r>
              <a:r>
                <a:rPr lang="en-US" altLang="ko-KR" sz="2000" dirty="0" smtClean="0">
                  <a:sym typeface="Wingdings" pitchFamily="2" charset="2"/>
                </a:rPr>
                <a:t></a:t>
              </a:r>
              <a:r>
                <a:rPr lang="en-US" altLang="ko-KR" sz="2000" dirty="0" smtClean="0"/>
                <a:t>Y</a:t>
              </a:r>
              <a:endParaRPr lang="ko-KR" altLang="en-US" sz="2000" dirty="0"/>
            </a:p>
          </p:txBody>
        </p:sp>
      </p:grpSp>
      <p:sp>
        <p:nvSpPr>
          <p:cNvPr id="16" name="직사각형 15"/>
          <p:cNvSpPr>
            <a:spLocks noChangeArrowheads="1"/>
          </p:cNvSpPr>
          <p:nvPr/>
        </p:nvSpPr>
        <p:spPr bwMode="auto">
          <a:xfrm>
            <a:off x="2843808" y="5939988"/>
            <a:ext cx="3456384" cy="400110"/>
          </a:xfrm>
          <a:prstGeom prst="rect">
            <a:avLst/>
          </a:prstGeom>
          <a:noFill/>
          <a:ln w="9525">
            <a:noFill/>
            <a:miter lim="800000"/>
            <a:headEnd/>
            <a:tailEnd/>
          </a:ln>
        </p:spPr>
        <p:txBody>
          <a:bodyPr wrap="square">
            <a:spAutoFit/>
          </a:bodyPr>
          <a:lstStyle/>
          <a:p>
            <a:pPr algn="ctr"/>
            <a:r>
              <a:rPr lang="en-US" altLang="ko-KR" sz="2000" dirty="0" smtClean="0">
                <a:latin typeface="맑은 고딕" pitchFamily="50" charset="-127"/>
                <a:ea typeface="맑은 고딕" pitchFamily="50" charset="-127"/>
              </a:rPr>
              <a:t>The network is a black box.</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lang="en-US" altLang="ko-KR" sz="2400" dirty="0" smtClean="0">
                <a:latin typeface="+mj-lt"/>
                <a:ea typeface="+mj-ea"/>
                <a:cs typeface="+mj-cs"/>
              </a:rPr>
              <a:t>Visualization of the Classification Results</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직사각형 7"/>
          <p:cNvSpPr/>
          <p:nvPr/>
        </p:nvSpPr>
        <p:spPr>
          <a:xfrm>
            <a:off x="3419872" y="6525344"/>
            <a:ext cx="2828916" cy="307777"/>
          </a:xfrm>
          <a:prstGeom prst="rect">
            <a:avLst/>
          </a:prstGeom>
        </p:spPr>
        <p:txBody>
          <a:bodyPr wrap="none">
            <a:spAutoFit/>
          </a:bodyPr>
          <a:lstStyle/>
          <a:p>
            <a:r>
              <a:rPr lang="en-US" altLang="ko-KR" sz="1400" dirty="0" smtClean="0">
                <a:hlinkClick r:id="rId2"/>
              </a:rPr>
              <a:t>http://playground.tensorflow.org</a:t>
            </a:r>
            <a:endParaRPr lang="ko-KR" altLang="en-US" sz="1400" dirty="0"/>
          </a:p>
        </p:txBody>
      </p:sp>
      <p:pic>
        <p:nvPicPr>
          <p:cNvPr id="558082" name="Picture 2">
            <a:hlinkClick r:id="rId2"/>
          </p:cNvPr>
          <p:cNvPicPr>
            <a:picLocks noChangeAspect="1" noChangeArrowheads="1"/>
          </p:cNvPicPr>
          <p:nvPr/>
        </p:nvPicPr>
        <p:blipFill>
          <a:blip r:embed="rId3" cstate="print"/>
          <a:srcRect/>
          <a:stretch>
            <a:fillRect/>
          </a:stretch>
        </p:blipFill>
        <p:spPr bwMode="auto">
          <a:xfrm>
            <a:off x="0" y="1340768"/>
            <a:ext cx="9144000" cy="4615595"/>
          </a:xfrm>
          <a:prstGeom prst="rect">
            <a:avLst/>
          </a:prstGeom>
          <a:noFill/>
          <a:ln w="9525">
            <a:noFill/>
            <a:miter lim="800000"/>
            <a:headEnd/>
            <a:tailEnd/>
          </a:ln>
        </p:spPr>
      </p:pic>
      <p:sp>
        <p:nvSpPr>
          <p:cNvPr id="9" name="직사각형 8"/>
          <p:cNvSpPr/>
          <p:nvPr/>
        </p:nvSpPr>
        <p:spPr>
          <a:xfrm>
            <a:off x="323528" y="1268760"/>
            <a:ext cx="57606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7020272" y="2852936"/>
            <a:ext cx="2123728"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p:nvPr/>
        </p:nvPicPr>
        <p:blipFill>
          <a:blip r:embed="rId3" cstate="print"/>
          <a:stretch/>
        </p:blipFill>
        <p:spPr>
          <a:xfrm>
            <a:off x="0" y="548680"/>
            <a:ext cx="9143433" cy="5474879"/>
          </a:xfrm>
          <a:prstGeom prst="rect">
            <a:avLst/>
          </a:prstGeom>
          <a:ln>
            <a:noFill/>
          </a:ln>
        </p:spPr>
      </p:pic>
      <p:sp>
        <p:nvSpPr>
          <p:cNvPr id="7" name="제목 1"/>
          <p:cNvSpPr>
            <a:spLocks noGrp="1"/>
          </p:cNvSpPr>
          <p:nvPr>
            <p:ph type="title"/>
          </p:nvPr>
        </p:nvSpPr>
        <p:spPr>
          <a:xfrm>
            <a:off x="0" y="-27384"/>
            <a:ext cx="9144000" cy="504056"/>
          </a:xfrm>
        </p:spPr>
        <p:txBody>
          <a:bodyPr>
            <a:noAutofit/>
          </a:bodyPr>
          <a:lstStyle/>
          <a:p>
            <a:pPr lvl="0" algn="ctr">
              <a:defRPr/>
            </a:pPr>
            <a:r>
              <a:rPr lang="en-US" altLang="ko-KR" sz="2400" dirty="0" smtClean="0"/>
              <a:t>Artificial Intelligence </a:t>
            </a:r>
            <a:r>
              <a:rPr lang="ko-KR" altLang="en-US" sz="2400" dirty="0" smtClean="0"/>
              <a:t>⊇</a:t>
            </a:r>
            <a:r>
              <a:rPr lang="en-US" altLang="ko-KR" sz="2400" dirty="0" smtClean="0"/>
              <a:t> Machine Learning </a:t>
            </a:r>
            <a:r>
              <a:rPr lang="ko-KR" altLang="en-US" sz="2400" dirty="0" smtClean="0"/>
              <a:t>⊇</a:t>
            </a:r>
            <a:r>
              <a:rPr lang="en-US" altLang="ko-KR" sz="2400" dirty="0" smtClean="0"/>
              <a:t> Deep Learning</a:t>
            </a:r>
            <a:endParaRPr lang="ko-KR" altLang="en-US" sz="2400" dirty="0"/>
          </a:p>
        </p:txBody>
      </p:sp>
      <p:sp>
        <p:nvSpPr>
          <p:cNvPr id="6" name="TextShape 1"/>
          <p:cNvSpPr txBox="1"/>
          <p:nvPr/>
        </p:nvSpPr>
        <p:spPr>
          <a:xfrm>
            <a:off x="1475656" y="5735527"/>
            <a:ext cx="6192688" cy="288032"/>
          </a:xfrm>
          <a:prstGeom prst="rect">
            <a:avLst/>
          </a:prstGeom>
          <a:noFill/>
          <a:ln>
            <a:noFill/>
          </a:ln>
        </p:spPr>
        <p:txBody>
          <a:bodyPr lIns="81639" tIns="40820" rIns="81639" bIns="40820"/>
          <a:lstStyle/>
          <a:p>
            <a:r>
              <a:rPr lang="en-US" sz="1000" spc="-1" dirty="0" smtClean="0">
                <a:solidFill>
                  <a:srgbClr val="000000"/>
                </a:solidFill>
                <a:uFill>
                  <a:solidFill>
                    <a:srgbClr val="FFFFFF"/>
                  </a:solidFill>
                </a:uFill>
                <a:latin typeface="Arial"/>
                <a:hlinkClick r:id="rId4"/>
              </a:rPr>
              <a:t>[What’s </a:t>
            </a:r>
            <a:r>
              <a:rPr lang="en-US" sz="1000" spc="-1" dirty="0">
                <a:solidFill>
                  <a:srgbClr val="000000"/>
                </a:solidFill>
                <a:uFill>
                  <a:solidFill>
                    <a:srgbClr val="FFFFFF"/>
                  </a:solidFill>
                </a:uFill>
                <a:latin typeface="Arial"/>
                <a:hlinkClick r:id="rId4"/>
              </a:rPr>
              <a:t>the Difference Between Artificial Intelligence, Machine Learning, and Deep Learning</a:t>
            </a:r>
            <a:r>
              <a:rPr lang="en-US" sz="1000" spc="-1" dirty="0" smtClean="0">
                <a:solidFill>
                  <a:srgbClr val="000000"/>
                </a:solidFill>
                <a:uFill>
                  <a:solidFill>
                    <a:srgbClr val="FFFFFF"/>
                  </a:solidFill>
                </a:uFill>
                <a:latin typeface="Arial"/>
                <a:hlinkClick r:id="rId4"/>
              </a:rPr>
              <a:t>?</a:t>
            </a:r>
            <a:r>
              <a:rPr lang="en-US" sz="1000" spc="-1" dirty="0" smtClean="0">
                <a:solidFill>
                  <a:srgbClr val="000000"/>
                </a:solidFill>
                <a:uFill>
                  <a:solidFill>
                    <a:srgbClr val="FFFFFF"/>
                  </a:solidFill>
                </a:uFill>
                <a:latin typeface="Arial"/>
              </a:rPr>
              <a:t>, NVIDIA]</a:t>
            </a:r>
            <a:endParaRPr lang="en-US" sz="1000" spc="-1" dirty="0">
              <a:solidFill>
                <a:srgbClr val="000000"/>
              </a:solidFill>
              <a:uFill>
                <a:solidFill>
                  <a:srgbClr val="FFFFFF"/>
                </a:solidFill>
              </a:uFill>
              <a:latin typeface="Arial"/>
            </a:endParaRPr>
          </a:p>
          <a:p>
            <a:endParaRPr lang="en-US" sz="1000" spc="-1" dirty="0">
              <a:solidFill>
                <a:srgbClr val="000000"/>
              </a:solidFill>
              <a:uFill>
                <a:solidFill>
                  <a:srgbClr val="FFFFFF"/>
                </a:solidFill>
              </a:uFill>
              <a:latin typeface="Arial"/>
            </a:endParaRPr>
          </a:p>
        </p:txBody>
      </p:sp>
      <p:grpSp>
        <p:nvGrpSpPr>
          <p:cNvPr id="12" name="그룹 11"/>
          <p:cNvGrpSpPr/>
          <p:nvPr/>
        </p:nvGrpSpPr>
        <p:grpSpPr>
          <a:xfrm>
            <a:off x="395536" y="4364504"/>
            <a:ext cx="8396528" cy="389714"/>
            <a:chOff x="395536" y="4364504"/>
            <a:chExt cx="8396528" cy="389714"/>
          </a:xfrm>
        </p:grpSpPr>
        <p:sp>
          <p:nvSpPr>
            <p:cNvPr id="8" name="CustomShape 3"/>
            <p:cNvSpPr/>
            <p:nvPr/>
          </p:nvSpPr>
          <p:spPr>
            <a:xfrm>
              <a:off x="395536" y="4364504"/>
              <a:ext cx="8396528" cy="389714"/>
            </a:xfrm>
            <a:prstGeom prst="rect">
              <a:avLst/>
            </a:prstGeom>
            <a:solidFill>
              <a:srgbClr val="007E39"/>
            </a:solidFill>
            <a:ln>
              <a:solidFill>
                <a:srgbClr val="007E39"/>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400" spc="-1" dirty="0">
                  <a:solidFill>
                    <a:schemeClr val="bg1"/>
                  </a:solidFill>
                  <a:uFill>
                    <a:solidFill>
                      <a:srgbClr val="FFFFFF"/>
                    </a:solidFill>
                  </a:uFill>
                  <a:latin typeface="Arial"/>
                </a:rPr>
                <a:t>ARTIFICIAL NEURAL </a:t>
              </a:r>
              <a:r>
                <a:rPr lang="en-US" sz="1400" spc="-1" dirty="0" smtClean="0">
                  <a:solidFill>
                    <a:schemeClr val="bg1"/>
                  </a:solidFill>
                  <a:uFill>
                    <a:solidFill>
                      <a:srgbClr val="FFFFFF"/>
                    </a:solidFill>
                  </a:uFill>
                  <a:latin typeface="Arial"/>
                </a:rPr>
                <a:t>NETWORKS           </a:t>
              </a:r>
              <a:endParaRPr lang="en-US" sz="1400" spc="-1" dirty="0">
                <a:solidFill>
                  <a:schemeClr val="bg1"/>
                </a:solidFill>
                <a:uFill>
                  <a:solidFill>
                    <a:srgbClr val="FFFFFF"/>
                  </a:solidFill>
                </a:uFill>
                <a:latin typeface="Arial"/>
              </a:endParaRPr>
            </a:p>
          </p:txBody>
        </p:sp>
        <p:cxnSp>
          <p:nvCxnSpPr>
            <p:cNvPr id="9" name="직선 화살표 연결선 8"/>
            <p:cNvCxnSpPr>
              <a:stCxn id="8" idx="1"/>
            </p:cNvCxnSpPr>
            <p:nvPr/>
          </p:nvCxnSpPr>
          <p:spPr>
            <a:xfrm flipV="1">
              <a:off x="395536" y="4554736"/>
              <a:ext cx="2342584" cy="4625"/>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796136" y="4585754"/>
              <a:ext cx="867131" cy="11315"/>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제목 1"/>
          <p:cNvSpPr txBox="1">
            <a:spLocks/>
          </p:cNvSpPr>
          <p:nvPr/>
        </p:nvSpPr>
        <p:spPr>
          <a:xfrm>
            <a:off x="107504" y="6093296"/>
            <a:ext cx="9144000" cy="504056"/>
          </a:xfrm>
          <a:prstGeom prst="rect">
            <a:avLst/>
          </a:prstGeom>
        </p:spPr>
        <p:txBody>
          <a:bodyPr vert="horz" lIns="0" tIns="0" rIns="0" bIns="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schemeClr val="tx1"/>
                </a:solidFill>
                <a:effectLst/>
                <a:uLnTx/>
                <a:uFillTx/>
                <a:latin typeface="+mj-lt"/>
                <a:ea typeface="+mj-ea"/>
                <a:cs typeface="+mj-cs"/>
              </a:rPr>
              <a:t>Artificial neural networks are the key to the current AI boom.</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000"/>
                                        <p:tgtEl>
                                          <p:spTgt spid="1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800" noProof="0" dirty="0" smtClean="0">
                <a:latin typeface="+mj-lt"/>
                <a:ea typeface="+mj-ea"/>
                <a:cs typeface="+mj-cs"/>
              </a:rPr>
              <a:t>Representative Areas of Studies in Deep Learning Jobs</a:t>
            </a: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2" name="그룹 48"/>
          <p:cNvGrpSpPr/>
          <p:nvPr/>
        </p:nvGrpSpPr>
        <p:grpSpPr>
          <a:xfrm>
            <a:off x="755576" y="627509"/>
            <a:ext cx="7992888" cy="2657475"/>
            <a:chOff x="755576" y="627509"/>
            <a:chExt cx="7992888" cy="2657475"/>
          </a:xfrm>
        </p:grpSpPr>
        <p:grpSp>
          <p:nvGrpSpPr>
            <p:cNvPr id="3" name="그룹 47"/>
            <p:cNvGrpSpPr/>
            <p:nvPr/>
          </p:nvGrpSpPr>
          <p:grpSpPr>
            <a:xfrm>
              <a:off x="798971" y="627509"/>
              <a:ext cx="7949493" cy="2657475"/>
              <a:chOff x="798971" y="627509"/>
              <a:chExt cx="7949493" cy="2657475"/>
            </a:xfrm>
          </p:grpSpPr>
          <p:pic>
            <p:nvPicPr>
              <p:cNvPr id="4" name="그림 3" descr="c.png"/>
              <p:cNvPicPr>
                <a:picLocks noChangeAspect="1"/>
              </p:cNvPicPr>
              <p:nvPr/>
            </p:nvPicPr>
            <p:blipFill>
              <a:blip r:embed="rId3" cstate="print"/>
              <a:stretch>
                <a:fillRect/>
              </a:stretch>
            </p:blipFill>
            <p:spPr>
              <a:xfrm>
                <a:off x="798971" y="627509"/>
                <a:ext cx="7236296" cy="2657475"/>
              </a:xfrm>
              <a:prstGeom prst="rect">
                <a:avLst/>
              </a:prstGeom>
            </p:spPr>
          </p:pic>
          <p:sp>
            <p:nvSpPr>
              <p:cNvPr id="31" name="TextBox 30"/>
              <p:cNvSpPr txBox="1"/>
              <p:nvPr/>
            </p:nvSpPr>
            <p:spPr>
              <a:xfrm>
                <a:off x="8244408" y="692696"/>
                <a:ext cx="504056" cy="292388"/>
              </a:xfrm>
              <a:prstGeom prst="rect">
                <a:avLst/>
              </a:prstGeom>
              <a:noFill/>
            </p:spPr>
            <p:txBody>
              <a:bodyPr wrap="square" rtlCol="0">
                <a:spAutoFit/>
              </a:bodyPr>
              <a:lstStyle/>
              <a:p>
                <a:r>
                  <a:rPr lang="en-US" altLang="ko-KR" sz="1300" dirty="0" smtClean="0">
                    <a:solidFill>
                      <a:srgbClr val="0000FF"/>
                    </a:solidFill>
                    <a:latin typeface="HY견고딕" pitchFamily="18" charset="-127"/>
                    <a:ea typeface="HY견고딕" pitchFamily="18" charset="-127"/>
                  </a:rPr>
                  <a:t>Etc</a:t>
                </a:r>
                <a:endParaRPr lang="ko-KR" altLang="en-US" sz="1300" dirty="0">
                  <a:solidFill>
                    <a:srgbClr val="0000FF"/>
                  </a:solidFill>
                  <a:latin typeface="HY견고딕" pitchFamily="18" charset="-127"/>
                  <a:ea typeface="HY견고딕" pitchFamily="18" charset="-127"/>
                </a:endParaRPr>
              </a:p>
            </p:txBody>
          </p:sp>
          <p:sp>
            <p:nvSpPr>
              <p:cNvPr id="36" name="직사각형 35"/>
              <p:cNvSpPr/>
              <p:nvPr/>
            </p:nvSpPr>
            <p:spPr>
              <a:xfrm>
                <a:off x="5724129" y="1214606"/>
                <a:ext cx="2304256" cy="276999"/>
              </a:xfrm>
              <a:prstGeom prst="rect">
                <a:avLst/>
              </a:prstGeom>
            </p:spPr>
            <p:txBody>
              <a:bodyPr wrap="square">
                <a:spAutoFit/>
              </a:bodyPr>
              <a:lstStyle/>
              <a:p>
                <a:r>
                  <a:rPr lang="en-US" altLang="ko-KR" sz="1200" dirty="0" smtClean="0"/>
                  <a:t>Imagine there's no heaven. [...]</a:t>
                </a:r>
                <a:endParaRPr lang="ko-KR" altLang="en-US" sz="1200" dirty="0"/>
              </a:p>
            </p:txBody>
          </p:sp>
        </p:grpSp>
        <p:pic>
          <p:nvPicPr>
            <p:cNvPr id="39" name="Picture 6"/>
            <p:cNvPicPr>
              <a:picLocks noChangeAspect="1" noChangeArrowheads="1"/>
            </p:cNvPicPr>
            <p:nvPr/>
          </p:nvPicPr>
          <p:blipFill>
            <a:blip r:embed="rId4" cstate="print"/>
            <a:srcRect/>
            <a:stretch>
              <a:fillRect/>
            </a:stretch>
          </p:blipFill>
          <p:spPr bwMode="auto">
            <a:xfrm>
              <a:off x="755576" y="915541"/>
              <a:ext cx="2205037" cy="1656184"/>
            </a:xfrm>
            <a:prstGeom prst="rect">
              <a:avLst/>
            </a:prstGeom>
            <a:noFill/>
            <a:ln w="9525">
              <a:noFill/>
              <a:miter lim="800000"/>
              <a:headEnd/>
              <a:tailEnd/>
            </a:ln>
          </p:spPr>
        </p:pic>
      </p:grpSp>
      <p:sp>
        <p:nvSpPr>
          <p:cNvPr id="45" name="TextBox 44"/>
          <p:cNvSpPr txBox="1"/>
          <p:nvPr/>
        </p:nvSpPr>
        <p:spPr>
          <a:xfrm>
            <a:off x="39641" y="1340768"/>
            <a:ext cx="617477" cy="830997"/>
          </a:xfrm>
          <a:prstGeom prst="rect">
            <a:avLst/>
          </a:prstGeom>
          <a:noFill/>
        </p:spPr>
        <p:txBody>
          <a:bodyPr wrap="none" rtlCol="0">
            <a:spAutoFit/>
          </a:bodyPr>
          <a:lstStyle/>
          <a:p>
            <a:pPr algn="ctr"/>
            <a:r>
              <a:rPr lang="en-US" altLang="ko-KR" sz="1600" dirty="0" smtClean="0"/>
              <a:t>Type</a:t>
            </a:r>
          </a:p>
          <a:p>
            <a:pPr algn="ctr"/>
            <a:r>
              <a:rPr lang="en-US" altLang="ko-KR" sz="1600" dirty="0" smtClean="0"/>
              <a:t>of</a:t>
            </a:r>
          </a:p>
          <a:p>
            <a:pPr algn="ctr"/>
            <a:r>
              <a:rPr lang="en-US" altLang="ko-KR" sz="1600" dirty="0" smtClean="0"/>
              <a:t>Data</a:t>
            </a:r>
          </a:p>
        </p:txBody>
      </p:sp>
      <p:grpSp>
        <p:nvGrpSpPr>
          <p:cNvPr id="9" name="그룹 46"/>
          <p:cNvGrpSpPr/>
          <p:nvPr/>
        </p:nvGrpSpPr>
        <p:grpSpPr>
          <a:xfrm>
            <a:off x="35496" y="2924944"/>
            <a:ext cx="9009689" cy="3929662"/>
            <a:chOff x="35496" y="2924944"/>
            <a:chExt cx="9009689" cy="3929662"/>
          </a:xfrm>
        </p:grpSpPr>
        <p:sp>
          <p:nvSpPr>
            <p:cNvPr id="5" name="TextBox 4"/>
            <p:cNvSpPr txBox="1"/>
            <p:nvPr/>
          </p:nvSpPr>
          <p:spPr>
            <a:xfrm>
              <a:off x="1194506" y="5008515"/>
              <a:ext cx="857927" cy="338554"/>
            </a:xfrm>
            <a:prstGeom prst="rect">
              <a:avLst/>
            </a:prstGeom>
            <a:noFill/>
          </p:spPr>
          <p:txBody>
            <a:bodyPr wrap="none" rtlCol="0">
              <a:spAutoFit/>
            </a:bodyPr>
            <a:lstStyle/>
            <a:p>
              <a:r>
                <a:rPr lang="en-US" altLang="ko-KR" sz="1600" dirty="0" smtClean="0"/>
                <a:t>Speech</a:t>
              </a:r>
              <a:endParaRPr lang="ko-KR" altLang="en-US" sz="1600" dirty="0"/>
            </a:p>
          </p:txBody>
        </p:sp>
        <p:sp>
          <p:nvSpPr>
            <p:cNvPr id="6" name="TextBox 5"/>
            <p:cNvSpPr txBox="1"/>
            <p:nvPr/>
          </p:nvSpPr>
          <p:spPr>
            <a:xfrm>
              <a:off x="3699588" y="4873791"/>
              <a:ext cx="1112677" cy="584775"/>
            </a:xfrm>
            <a:prstGeom prst="rect">
              <a:avLst/>
            </a:prstGeom>
            <a:noFill/>
          </p:spPr>
          <p:txBody>
            <a:bodyPr wrap="none" rtlCol="0">
              <a:spAutoFit/>
            </a:bodyPr>
            <a:lstStyle/>
            <a:p>
              <a:pPr algn="ctr"/>
              <a:r>
                <a:rPr lang="en-US" altLang="ko-KR" sz="1600" dirty="0" smtClean="0"/>
                <a:t>Computer</a:t>
              </a:r>
              <a:br>
                <a:rPr lang="en-US" altLang="ko-KR" sz="1600" dirty="0" smtClean="0"/>
              </a:br>
              <a:r>
                <a:rPr lang="en-US" altLang="ko-KR" sz="1600" dirty="0" smtClean="0"/>
                <a:t>Vision</a:t>
              </a:r>
              <a:endParaRPr lang="ko-KR" altLang="en-US" sz="1600" dirty="0"/>
            </a:p>
          </p:txBody>
        </p:sp>
        <p:sp>
          <p:nvSpPr>
            <p:cNvPr id="7" name="TextBox 6"/>
            <p:cNvSpPr txBox="1"/>
            <p:nvPr/>
          </p:nvSpPr>
          <p:spPr>
            <a:xfrm>
              <a:off x="6294986" y="4657767"/>
              <a:ext cx="1172437" cy="830997"/>
            </a:xfrm>
            <a:prstGeom prst="rect">
              <a:avLst/>
            </a:prstGeom>
            <a:noFill/>
          </p:spPr>
          <p:txBody>
            <a:bodyPr wrap="none" rtlCol="0">
              <a:spAutoFit/>
            </a:bodyPr>
            <a:lstStyle/>
            <a:p>
              <a:pPr algn="ctr"/>
              <a:r>
                <a:rPr lang="en-US" altLang="ko-KR" sz="1600" dirty="0" smtClean="0"/>
                <a:t>Natural</a:t>
              </a:r>
              <a:br>
                <a:rPr lang="en-US" altLang="ko-KR" sz="1600" dirty="0" smtClean="0"/>
              </a:br>
              <a:r>
                <a:rPr lang="en-US" altLang="ko-KR" sz="1600" dirty="0" smtClean="0"/>
                <a:t>Language</a:t>
              </a:r>
              <a:br>
                <a:rPr lang="en-US" altLang="ko-KR" sz="1600" dirty="0" smtClean="0"/>
              </a:br>
              <a:r>
                <a:rPr lang="en-US" altLang="ko-KR" sz="1600" dirty="0" smtClean="0"/>
                <a:t>Processing</a:t>
              </a:r>
              <a:endParaRPr lang="ko-KR" altLang="en-US" sz="1600" dirty="0"/>
            </a:p>
          </p:txBody>
        </p:sp>
        <p:sp>
          <p:nvSpPr>
            <p:cNvPr id="8" name="TextBox 7"/>
            <p:cNvSpPr txBox="1"/>
            <p:nvPr/>
          </p:nvSpPr>
          <p:spPr>
            <a:xfrm>
              <a:off x="4597225" y="5517232"/>
              <a:ext cx="1548436" cy="338554"/>
            </a:xfrm>
            <a:prstGeom prst="rect">
              <a:avLst/>
            </a:prstGeom>
            <a:noFill/>
          </p:spPr>
          <p:txBody>
            <a:bodyPr wrap="none" rtlCol="0">
              <a:spAutoFit/>
            </a:bodyPr>
            <a:lstStyle/>
            <a:p>
              <a:pPr algn="ctr"/>
              <a:r>
                <a:rPr lang="en-US" altLang="ko-KR" sz="1600" dirty="0" smtClean="0"/>
                <a:t>Deep Learning</a:t>
              </a:r>
              <a:endParaRPr lang="ko-KR" altLang="en-US" sz="1600" dirty="0"/>
            </a:p>
          </p:txBody>
        </p:sp>
        <p:cxnSp>
          <p:nvCxnSpPr>
            <p:cNvPr id="10" name="Shape 9"/>
            <p:cNvCxnSpPr>
              <a:stCxn id="8" idx="3"/>
              <a:endCxn id="7" idx="2"/>
            </p:cNvCxnSpPr>
            <p:nvPr/>
          </p:nvCxnSpPr>
          <p:spPr>
            <a:xfrm flipV="1">
              <a:off x="6145661" y="5488764"/>
              <a:ext cx="735544" cy="197745"/>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hape 11"/>
            <p:cNvCxnSpPr>
              <a:stCxn id="8" idx="1"/>
              <a:endCxn id="5" idx="2"/>
            </p:cNvCxnSpPr>
            <p:nvPr/>
          </p:nvCxnSpPr>
          <p:spPr>
            <a:xfrm rot="10800000">
              <a:off x="1623471" y="5347069"/>
              <a:ext cx="2973755" cy="339440"/>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47577" y="6021288"/>
              <a:ext cx="1848198" cy="338554"/>
            </a:xfrm>
            <a:prstGeom prst="rect">
              <a:avLst/>
            </a:prstGeom>
            <a:noFill/>
          </p:spPr>
          <p:txBody>
            <a:bodyPr wrap="none" rtlCol="0">
              <a:spAutoFit/>
            </a:bodyPr>
            <a:lstStyle/>
            <a:p>
              <a:pPr algn="ctr"/>
              <a:r>
                <a:rPr lang="en-US" altLang="ko-KR" sz="1600" dirty="0" smtClean="0"/>
                <a:t>Machine Learning</a:t>
              </a:r>
              <a:endParaRPr lang="ko-KR" altLang="en-US" sz="1600" dirty="0"/>
            </a:p>
          </p:txBody>
        </p:sp>
        <p:cxnSp>
          <p:nvCxnSpPr>
            <p:cNvPr id="18" name="직선 연결선 17"/>
            <p:cNvCxnSpPr>
              <a:stCxn id="8" idx="2"/>
              <a:endCxn id="16" idx="0"/>
            </p:cNvCxnSpPr>
            <p:nvPr/>
          </p:nvCxnSpPr>
          <p:spPr>
            <a:xfrm>
              <a:off x="5371443" y="5855786"/>
              <a:ext cx="233" cy="1655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33314" y="6516052"/>
              <a:ext cx="2085699" cy="338554"/>
            </a:xfrm>
            <a:prstGeom prst="rect">
              <a:avLst/>
            </a:prstGeom>
            <a:noFill/>
          </p:spPr>
          <p:txBody>
            <a:bodyPr wrap="none" rtlCol="0">
              <a:spAutoFit/>
            </a:bodyPr>
            <a:lstStyle/>
            <a:p>
              <a:pPr algn="ctr"/>
              <a:r>
                <a:rPr lang="en-US" altLang="ko-KR" sz="1600" dirty="0" smtClean="0"/>
                <a:t>Artificial Intelligence</a:t>
              </a:r>
              <a:endParaRPr lang="ko-KR" altLang="en-US" sz="1600" dirty="0"/>
            </a:p>
          </p:txBody>
        </p:sp>
        <p:cxnSp>
          <p:nvCxnSpPr>
            <p:cNvPr id="23" name="직선 연결선 22"/>
            <p:cNvCxnSpPr>
              <a:stCxn id="21" idx="0"/>
              <a:endCxn id="16" idx="2"/>
            </p:cNvCxnSpPr>
            <p:nvPr/>
          </p:nvCxnSpPr>
          <p:spPr>
            <a:xfrm flipH="1" flipV="1">
              <a:off x="5371676" y="6359842"/>
              <a:ext cx="4488" cy="15621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810553" y="4942909"/>
              <a:ext cx="1234632" cy="584775"/>
            </a:xfrm>
            <a:prstGeom prst="rect">
              <a:avLst/>
            </a:prstGeom>
            <a:noFill/>
          </p:spPr>
          <p:txBody>
            <a:bodyPr wrap="none" rtlCol="0">
              <a:spAutoFit/>
            </a:bodyPr>
            <a:lstStyle/>
            <a:p>
              <a:pPr algn="ctr"/>
              <a:r>
                <a:rPr lang="en-US" altLang="ko-KR" sz="1600" dirty="0" smtClean="0"/>
                <a:t>Estimation/</a:t>
              </a:r>
            </a:p>
            <a:p>
              <a:pPr algn="ctr"/>
              <a:r>
                <a:rPr lang="en-US" altLang="ko-KR" sz="1600" dirty="0" smtClean="0"/>
                <a:t>Prediction</a:t>
              </a:r>
              <a:endParaRPr lang="ko-KR" altLang="en-US" sz="1600" dirty="0"/>
            </a:p>
          </p:txBody>
        </p:sp>
        <p:cxnSp>
          <p:nvCxnSpPr>
            <p:cNvPr id="30" name="Shape 29"/>
            <p:cNvCxnSpPr>
              <a:stCxn id="8" idx="3"/>
              <a:endCxn id="28" idx="2"/>
            </p:cNvCxnSpPr>
            <p:nvPr/>
          </p:nvCxnSpPr>
          <p:spPr>
            <a:xfrm flipV="1">
              <a:off x="6145661" y="5527684"/>
              <a:ext cx="2282208" cy="158825"/>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hape 33"/>
            <p:cNvCxnSpPr>
              <a:stCxn id="6" idx="2"/>
              <a:endCxn id="8" idx="1"/>
            </p:cNvCxnSpPr>
            <p:nvPr/>
          </p:nvCxnSpPr>
          <p:spPr>
            <a:xfrm rot="16200000" flipH="1">
              <a:off x="4312605" y="5401888"/>
              <a:ext cx="227943" cy="341298"/>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15268" y="3801814"/>
              <a:ext cx="1491114" cy="830997"/>
            </a:xfrm>
            <a:prstGeom prst="rect">
              <a:avLst/>
            </a:prstGeom>
            <a:noFill/>
          </p:spPr>
          <p:txBody>
            <a:bodyPr wrap="none" rtlCol="0">
              <a:spAutoFit/>
            </a:bodyPr>
            <a:lstStyle/>
            <a:p>
              <a:pPr algn="ctr"/>
              <a:r>
                <a:rPr lang="en-US" altLang="ko-KR" sz="1600" dirty="0" smtClean="0"/>
                <a:t>Speech/Audio</a:t>
              </a:r>
            </a:p>
            <a:p>
              <a:pPr algn="ctr"/>
              <a:r>
                <a:rPr lang="en-US" altLang="ko-KR" sz="1600" dirty="0" smtClean="0"/>
                <a:t>Signal</a:t>
              </a:r>
            </a:p>
            <a:p>
              <a:pPr algn="ctr"/>
              <a:r>
                <a:rPr lang="en-US" altLang="ko-KR" sz="1600" dirty="0" smtClean="0"/>
                <a:t>Processing</a:t>
              </a:r>
              <a:endParaRPr lang="ko-KR" altLang="en-US" sz="1600" dirty="0"/>
            </a:p>
          </p:txBody>
        </p:sp>
        <p:sp>
          <p:nvSpPr>
            <p:cNvPr id="22" name="TextBox 21"/>
            <p:cNvSpPr txBox="1"/>
            <p:nvPr/>
          </p:nvSpPr>
          <p:spPr>
            <a:xfrm>
              <a:off x="3561581" y="3801814"/>
              <a:ext cx="1383712" cy="830997"/>
            </a:xfrm>
            <a:prstGeom prst="rect">
              <a:avLst/>
            </a:prstGeom>
            <a:noFill/>
          </p:spPr>
          <p:txBody>
            <a:bodyPr wrap="none" rtlCol="0">
              <a:spAutoFit/>
            </a:bodyPr>
            <a:lstStyle/>
            <a:p>
              <a:pPr algn="ctr"/>
              <a:r>
                <a:rPr lang="en-US" altLang="ko-KR" sz="1600" dirty="0" smtClean="0"/>
                <a:t>Image/Video</a:t>
              </a:r>
            </a:p>
            <a:p>
              <a:pPr algn="ctr"/>
              <a:r>
                <a:rPr lang="en-US" altLang="ko-KR" sz="1600" dirty="0" smtClean="0"/>
                <a:t>Signal</a:t>
              </a:r>
            </a:p>
            <a:p>
              <a:pPr algn="ctr"/>
              <a:r>
                <a:rPr lang="en-US" altLang="ko-KR" sz="1600" dirty="0" smtClean="0"/>
                <a:t>Processing</a:t>
              </a:r>
              <a:endParaRPr lang="ko-KR" altLang="en-US" sz="1600" dirty="0"/>
            </a:p>
          </p:txBody>
        </p:sp>
        <p:cxnSp>
          <p:nvCxnSpPr>
            <p:cNvPr id="25" name="직선 연결선 24"/>
            <p:cNvCxnSpPr>
              <a:endCxn id="5" idx="0"/>
            </p:cNvCxnSpPr>
            <p:nvPr/>
          </p:nvCxnSpPr>
          <p:spPr>
            <a:xfrm flipH="1">
              <a:off x="1623470" y="4602403"/>
              <a:ext cx="37355" cy="406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a:endCxn id="6" idx="0"/>
            </p:cNvCxnSpPr>
            <p:nvPr/>
          </p:nvCxnSpPr>
          <p:spPr>
            <a:xfrm>
              <a:off x="4253438" y="4510269"/>
              <a:ext cx="2489" cy="3635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403539" y="2924944"/>
              <a:ext cx="1172437" cy="830997"/>
            </a:xfrm>
            <a:prstGeom prst="rect">
              <a:avLst/>
            </a:prstGeom>
            <a:noFill/>
          </p:spPr>
          <p:txBody>
            <a:bodyPr wrap="none" rtlCol="0">
              <a:spAutoFit/>
            </a:bodyPr>
            <a:lstStyle/>
            <a:p>
              <a:pPr algn="ctr"/>
              <a:r>
                <a:rPr lang="en-US" altLang="ko-KR" sz="1600" dirty="0" smtClean="0"/>
                <a:t>Digital</a:t>
              </a:r>
              <a:br>
                <a:rPr lang="en-US" altLang="ko-KR" sz="1600" dirty="0" smtClean="0"/>
              </a:br>
              <a:r>
                <a:rPr lang="en-US" altLang="ko-KR" sz="1600" dirty="0" smtClean="0"/>
                <a:t>Signal</a:t>
              </a:r>
            </a:p>
            <a:p>
              <a:pPr algn="ctr"/>
              <a:r>
                <a:rPr lang="en-US" altLang="ko-KR" sz="1600" dirty="0" smtClean="0"/>
                <a:t>Processing</a:t>
              </a:r>
              <a:endParaRPr lang="ko-KR" altLang="en-US" sz="1600" dirty="0"/>
            </a:p>
          </p:txBody>
        </p:sp>
        <p:cxnSp>
          <p:nvCxnSpPr>
            <p:cNvPr id="42" name="Shape 41"/>
            <p:cNvCxnSpPr>
              <a:stCxn id="40" idx="3"/>
              <a:endCxn id="22" idx="0"/>
            </p:cNvCxnSpPr>
            <p:nvPr/>
          </p:nvCxnSpPr>
          <p:spPr>
            <a:xfrm>
              <a:off x="3575976" y="3340443"/>
              <a:ext cx="677461" cy="461371"/>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hape 43"/>
            <p:cNvCxnSpPr>
              <a:endCxn id="20" idx="0"/>
            </p:cNvCxnSpPr>
            <p:nvPr/>
          </p:nvCxnSpPr>
          <p:spPr>
            <a:xfrm rot="10800000" flipV="1">
              <a:off x="1660826" y="3429000"/>
              <a:ext cx="678931" cy="372814"/>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5496" y="3924345"/>
              <a:ext cx="703334" cy="830997"/>
            </a:xfrm>
            <a:prstGeom prst="rect">
              <a:avLst/>
            </a:prstGeom>
            <a:noFill/>
          </p:spPr>
          <p:txBody>
            <a:bodyPr wrap="none" rtlCol="0">
              <a:spAutoFit/>
            </a:bodyPr>
            <a:lstStyle/>
            <a:p>
              <a:pPr algn="ctr"/>
              <a:r>
                <a:rPr lang="en-US" altLang="ko-KR" sz="1600" dirty="0" smtClean="0"/>
                <a:t>Field</a:t>
              </a:r>
            </a:p>
            <a:p>
              <a:pPr algn="ctr"/>
              <a:r>
                <a:rPr lang="en-US" altLang="ko-KR" sz="1600" dirty="0" smtClean="0"/>
                <a:t>of</a:t>
              </a:r>
            </a:p>
            <a:p>
              <a:pPr algn="ctr"/>
              <a:r>
                <a:rPr lang="en-US" altLang="ko-KR" sz="1600" dirty="0" smtClean="0"/>
                <a:t>Study</a:t>
              </a:r>
              <a:endParaRPr lang="ko-KR" altLang="en-US"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noChangeArrowheads="1"/>
          </p:cNvPicPr>
          <p:nvPr/>
        </p:nvPicPr>
        <p:blipFill>
          <a:blip r:embed="rId2" cstate="print"/>
          <a:srcRect/>
          <a:stretch>
            <a:fillRect/>
          </a:stretch>
        </p:blipFill>
        <p:spPr bwMode="auto">
          <a:xfrm>
            <a:off x="431408" y="548680"/>
            <a:ext cx="8101032" cy="5779113"/>
          </a:xfrm>
          <a:prstGeom prst="rect">
            <a:avLst/>
          </a:prstGeom>
          <a:noFill/>
          <a:ln w="9525">
            <a:noFill/>
            <a:miter lim="800000"/>
            <a:headEnd/>
            <a:tailEnd/>
          </a:ln>
          <a:effectLst/>
        </p:spPr>
      </p:pic>
      <p:sp>
        <p:nvSpPr>
          <p:cNvPr id="7" name="직사각형 6"/>
          <p:cNvSpPr/>
          <p:nvPr/>
        </p:nvSpPr>
        <p:spPr>
          <a:xfrm>
            <a:off x="2314043" y="6466313"/>
            <a:ext cx="4572000" cy="276999"/>
          </a:xfrm>
          <a:prstGeom prst="rect">
            <a:avLst/>
          </a:prstGeom>
        </p:spPr>
        <p:txBody>
          <a:bodyPr>
            <a:spAutoFit/>
          </a:bodyPr>
          <a:lstStyle/>
          <a:p>
            <a:r>
              <a:rPr lang="en-US" altLang="ko-KR" sz="1200" dirty="0" smtClean="0"/>
              <a:t>[</a:t>
            </a:r>
            <a:r>
              <a:rPr lang="en-US" altLang="ko-KR" sz="1200" dirty="0" smtClean="0">
                <a:hlinkClick r:id="rId3"/>
              </a:rPr>
              <a:t>Deep Learning for Speech Recognition (Adam Coates, </a:t>
            </a:r>
            <a:r>
              <a:rPr lang="en-US" altLang="ko-KR" sz="1200" dirty="0" err="1" smtClean="0">
                <a:hlinkClick r:id="rId3"/>
              </a:rPr>
              <a:t>Baidu</a:t>
            </a:r>
            <a:r>
              <a:rPr lang="en-US" altLang="ko-KR" sz="1200" dirty="0" smtClean="0">
                <a:hlinkClick r:id="rId3"/>
              </a:rPr>
              <a:t>)</a:t>
            </a:r>
            <a:r>
              <a:rPr lang="en-US" altLang="ko-KR" sz="1200" dirty="0" smtClean="0"/>
              <a:t>]</a:t>
            </a:r>
            <a:endParaRPr lang="ko-KR" altLang="en-US" sz="1200" dirty="0"/>
          </a:p>
        </p:txBody>
      </p:sp>
      <p:sp>
        <p:nvSpPr>
          <p:cNvPr id="4"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800" b="0" i="0" u="none" strike="noStrike" kern="1200" cap="none" spc="0" normalizeH="0" baseline="0" noProof="0" dirty="0" smtClean="0">
                <a:ln>
                  <a:noFill/>
                </a:ln>
                <a:solidFill>
                  <a:schemeClr val="tx1"/>
                </a:solidFill>
                <a:effectLst/>
                <a:uLnTx/>
                <a:uFillTx/>
                <a:latin typeface="+mj-lt"/>
                <a:ea typeface="+mj-ea"/>
                <a:cs typeface="+mj-cs"/>
              </a:rPr>
              <a:t>Speech</a:t>
            </a: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그림 112"/>
          <p:cNvPicPr/>
          <p:nvPr/>
        </p:nvPicPr>
        <p:blipFill>
          <a:blip r:embed="rId2" cstate="print"/>
          <a:stretch/>
        </p:blipFill>
        <p:spPr>
          <a:xfrm>
            <a:off x="5515" y="1484784"/>
            <a:ext cx="9138485" cy="3801558"/>
          </a:xfrm>
          <a:prstGeom prst="rect">
            <a:avLst/>
          </a:prstGeom>
          <a:ln>
            <a:noFill/>
          </a:ln>
        </p:spPr>
      </p:pic>
      <p:sp>
        <p:nvSpPr>
          <p:cNvPr id="115" name="TextShape 2"/>
          <p:cNvSpPr txBox="1"/>
          <p:nvPr/>
        </p:nvSpPr>
        <p:spPr>
          <a:xfrm>
            <a:off x="2627784" y="6609142"/>
            <a:ext cx="4506163" cy="248858"/>
          </a:xfrm>
          <a:prstGeom prst="rect">
            <a:avLst/>
          </a:prstGeom>
          <a:noFill/>
          <a:ln>
            <a:noFill/>
          </a:ln>
        </p:spPr>
        <p:txBody>
          <a:bodyPr lIns="81639" tIns="40820" rIns="81639" bIns="40820"/>
          <a:lstStyle/>
          <a:p>
            <a:r>
              <a:rPr lang="en-US" sz="1200" spc="-1" dirty="0">
                <a:solidFill>
                  <a:srgbClr val="000000"/>
                </a:solidFill>
                <a:uFill>
                  <a:solidFill>
                    <a:srgbClr val="FFFFFF"/>
                  </a:solidFill>
                </a:uFill>
                <a:latin typeface="Arial"/>
                <a:hlinkClick r:id="rId3"/>
              </a:rPr>
              <a:t>Intro to Deep Learning for Computer Vision</a:t>
            </a:r>
            <a:r>
              <a:rPr lang="en-US" sz="1200" spc="-1" dirty="0">
                <a:solidFill>
                  <a:srgbClr val="000000"/>
                </a:solidFill>
                <a:uFill>
                  <a:solidFill>
                    <a:srgbClr val="FFFFFF"/>
                  </a:solidFill>
                </a:uFill>
                <a:latin typeface="Arial"/>
              </a:rPr>
              <a:t>, </a:t>
            </a:r>
            <a:r>
              <a:rPr lang="en-US" sz="1200" spc="-1" dirty="0" err="1">
                <a:solidFill>
                  <a:srgbClr val="000000"/>
                </a:solidFill>
                <a:uFill>
                  <a:solidFill>
                    <a:srgbClr val="FFFFFF"/>
                  </a:solidFill>
                </a:uFill>
                <a:latin typeface="Arial"/>
              </a:rPr>
              <a:t>Chaosmail</a:t>
            </a:r>
            <a:r>
              <a:rPr lang="en-US" sz="1200" spc="-1" dirty="0">
                <a:solidFill>
                  <a:srgbClr val="000000"/>
                </a:solidFill>
                <a:uFill>
                  <a:solidFill>
                    <a:srgbClr val="FFFFFF"/>
                  </a:solidFill>
                </a:uFill>
                <a:latin typeface="Arial"/>
              </a:rPr>
              <a:t> Blog</a:t>
            </a:r>
            <a:endParaRPr lang="en-US" sz="3600" spc="-1" dirty="0">
              <a:solidFill>
                <a:srgbClr val="000000"/>
              </a:solidFill>
              <a:uFill>
                <a:solidFill>
                  <a:srgbClr val="FFFFFF"/>
                </a:solidFill>
              </a:uFill>
              <a:latin typeface="Arial"/>
            </a:endParaRPr>
          </a:p>
        </p:txBody>
      </p:sp>
      <p:sp>
        <p:nvSpPr>
          <p:cNvPr id="7"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800" b="0" i="0" u="none" strike="noStrike" kern="1200" cap="none" spc="0" normalizeH="0" baseline="0" noProof="0" dirty="0" smtClean="0">
                <a:ln>
                  <a:noFill/>
                </a:ln>
                <a:solidFill>
                  <a:schemeClr val="tx1"/>
                </a:solidFill>
                <a:effectLst/>
                <a:uLnTx/>
                <a:uFillTx/>
                <a:latin typeface="+mj-lt"/>
                <a:ea typeface="+mj-ea"/>
                <a:cs typeface="+mj-cs"/>
              </a:rPr>
              <a:t>Computer Vision</a:t>
            </a: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406"/>
          <p:cNvGrpSpPr/>
          <p:nvPr/>
        </p:nvGrpSpPr>
        <p:grpSpPr>
          <a:xfrm>
            <a:off x="6156176" y="964250"/>
            <a:ext cx="2953100" cy="3544870"/>
            <a:chOff x="6156176" y="964250"/>
            <a:chExt cx="2953100" cy="3544870"/>
          </a:xfrm>
        </p:grpSpPr>
        <p:sp>
          <p:nvSpPr>
            <p:cNvPr id="292" name="직사각형 291"/>
            <p:cNvSpPr/>
            <p:nvPr/>
          </p:nvSpPr>
          <p:spPr>
            <a:xfrm>
              <a:off x="6156176" y="964250"/>
              <a:ext cx="2953100" cy="2160240"/>
            </a:xfrm>
            <a:prstGeom prst="rect">
              <a:avLst/>
            </a:prstGeom>
            <a:solidFill>
              <a:schemeClr val="accent6">
                <a:lumMod val="20000"/>
                <a:lumOff val="80000"/>
              </a:schemeClr>
            </a:solidFill>
            <a:ln w="95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6" name="직선 연결선 405"/>
            <p:cNvCxnSpPr/>
            <p:nvPr/>
          </p:nvCxnSpPr>
          <p:spPr>
            <a:xfrm flipH="1">
              <a:off x="7524328" y="3140968"/>
              <a:ext cx="504056" cy="136815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 name="그룹 404"/>
          <p:cNvGrpSpPr/>
          <p:nvPr/>
        </p:nvGrpSpPr>
        <p:grpSpPr>
          <a:xfrm>
            <a:off x="3059832" y="980728"/>
            <a:ext cx="3024336" cy="3411307"/>
            <a:chOff x="3059832" y="964250"/>
            <a:chExt cx="3024336" cy="3411307"/>
          </a:xfrm>
        </p:grpSpPr>
        <p:sp>
          <p:nvSpPr>
            <p:cNvPr id="287" name="직사각형 286"/>
            <p:cNvSpPr/>
            <p:nvPr/>
          </p:nvSpPr>
          <p:spPr>
            <a:xfrm>
              <a:off x="3059832" y="964250"/>
              <a:ext cx="3024336" cy="2160240"/>
            </a:xfrm>
            <a:prstGeom prst="rect">
              <a:avLst/>
            </a:prstGeom>
            <a:solidFill>
              <a:schemeClr val="accent5">
                <a:lumMod val="40000"/>
                <a:lumOff val="60000"/>
              </a:schemeClr>
            </a:solidFill>
            <a:ln w="95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3" name="직선 연결선 352"/>
            <p:cNvCxnSpPr>
              <a:endCxn id="378" idx="2"/>
            </p:cNvCxnSpPr>
            <p:nvPr/>
          </p:nvCxnSpPr>
          <p:spPr>
            <a:xfrm flipH="1">
              <a:off x="3667690" y="3111924"/>
              <a:ext cx="997581" cy="126363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6" name="직사각형 55"/>
          <p:cNvSpPr/>
          <p:nvPr/>
        </p:nvSpPr>
        <p:spPr>
          <a:xfrm>
            <a:off x="2339752" y="3213556"/>
            <a:ext cx="5225159" cy="215444"/>
          </a:xfrm>
          <a:prstGeom prst="rect">
            <a:avLst/>
          </a:prstGeom>
        </p:spPr>
        <p:txBody>
          <a:bodyPr wrap="square">
            <a:spAutoFit/>
          </a:bodyPr>
          <a:lstStyle/>
          <a:p>
            <a:r>
              <a:rPr lang="en-US" altLang="ko-KR" sz="800" dirty="0" smtClean="0">
                <a:latin typeface="+mn-ea"/>
              </a:rPr>
              <a:t>Images from </a:t>
            </a:r>
            <a:r>
              <a:rPr lang="en-US" altLang="ko-KR" sz="800" dirty="0" smtClean="0">
                <a:latin typeface="+mn-ea"/>
                <a:hlinkClick r:id="rId2"/>
              </a:rPr>
              <a:t>Server Systems</a:t>
            </a:r>
            <a:r>
              <a:rPr lang="en-US" altLang="ko-KR" sz="800" dirty="0" smtClean="0">
                <a:latin typeface="+mn-ea"/>
              </a:rPr>
              <a:t>, </a:t>
            </a:r>
            <a:r>
              <a:rPr lang="en-US" altLang="ko-KR" sz="800" dirty="0" smtClean="0">
                <a:latin typeface="+mn-ea"/>
                <a:hlinkClick r:id="rId3"/>
              </a:rPr>
              <a:t>HPE </a:t>
            </a:r>
            <a:r>
              <a:rPr lang="en-US" altLang="ko-KR" sz="800" dirty="0">
                <a:latin typeface="+mn-ea"/>
                <a:hlinkClick r:id="rId3"/>
              </a:rPr>
              <a:t>Integrity </a:t>
            </a:r>
            <a:r>
              <a:rPr lang="en-US" altLang="ko-KR" sz="800" dirty="0" smtClean="0">
                <a:latin typeface="+mn-ea"/>
                <a:hlinkClick r:id="rId3"/>
              </a:rPr>
              <a:t>Servers</a:t>
            </a:r>
            <a:r>
              <a:rPr lang="en-US" altLang="ko-KR" sz="800" dirty="0" smtClean="0">
                <a:latin typeface="+mn-ea"/>
              </a:rPr>
              <a:t>, </a:t>
            </a:r>
            <a:r>
              <a:rPr lang="en-US" altLang="ko-KR" sz="800" dirty="0" smtClean="0">
                <a:latin typeface="+mn-ea"/>
                <a:hlinkClick r:id="rId4"/>
              </a:rPr>
              <a:t>Storage And Servers</a:t>
            </a:r>
            <a:r>
              <a:rPr lang="en-US" altLang="ko-KR" sz="800" dirty="0" smtClean="0">
                <a:latin typeface="+mn-ea"/>
              </a:rPr>
              <a:t>, </a:t>
            </a:r>
            <a:r>
              <a:rPr lang="en-US" altLang="ko-KR" sz="800" dirty="0" smtClean="0">
                <a:latin typeface="+mn-ea"/>
                <a:hlinkClick r:id="rId5"/>
              </a:rPr>
              <a:t>Iconizer.net</a:t>
            </a:r>
            <a:endParaRPr lang="ko-KR" altLang="en-US" sz="800">
              <a:latin typeface="+mn-ea"/>
            </a:endParaRPr>
          </a:p>
        </p:txBody>
      </p:sp>
      <p:sp>
        <p:nvSpPr>
          <p:cNvPr id="57" name="TextBox 56"/>
          <p:cNvSpPr txBox="1"/>
          <p:nvPr/>
        </p:nvSpPr>
        <p:spPr bwMode="auto">
          <a:xfrm>
            <a:off x="99367" y="835731"/>
            <a:ext cx="85998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a:solidFill>
                  <a:schemeClr val="tx1"/>
                </a:solidFill>
                <a:latin typeface="+mn-ea"/>
              </a:rPr>
              <a:t>(wake word)</a:t>
            </a:r>
          </a:p>
        </p:txBody>
      </p:sp>
      <p:sp>
        <p:nvSpPr>
          <p:cNvPr id="58" name="TextBox 57"/>
          <p:cNvSpPr txBox="1"/>
          <p:nvPr/>
        </p:nvSpPr>
        <p:spPr bwMode="auto">
          <a:xfrm>
            <a:off x="0" y="1150077"/>
            <a:ext cx="135533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a:solidFill>
                  <a:srgbClr val="FF0000"/>
                </a:solidFill>
                <a:latin typeface="+mn-ea"/>
              </a:rPr>
              <a:t>“What’s the weather?</a:t>
            </a:r>
          </a:p>
        </p:txBody>
      </p:sp>
      <p:sp>
        <p:nvSpPr>
          <p:cNvPr id="59" name="TextBox 58"/>
          <p:cNvSpPr txBox="1"/>
          <p:nvPr/>
        </p:nvSpPr>
        <p:spPr bwMode="auto">
          <a:xfrm>
            <a:off x="3841981" y="1294093"/>
            <a:ext cx="152210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a:solidFill>
                  <a:srgbClr val="FF0000"/>
                </a:solidFill>
                <a:latin typeface="+mn-ea"/>
              </a:rPr>
              <a:t>“What’s the weather?</a:t>
            </a:r>
          </a:p>
        </p:txBody>
      </p:sp>
      <p:sp>
        <p:nvSpPr>
          <p:cNvPr id="60" name="TextBox 59"/>
          <p:cNvSpPr txBox="1"/>
          <p:nvPr/>
        </p:nvSpPr>
        <p:spPr bwMode="auto">
          <a:xfrm>
            <a:off x="6047324" y="2332402"/>
            <a:ext cx="1765036" cy="861774"/>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solidFill>
                  <a:schemeClr val="tx1"/>
                </a:solidFill>
                <a:latin typeface="+mn-ea"/>
              </a:rPr>
              <a:t>“Domain=Assistant”</a:t>
            </a:r>
          </a:p>
          <a:p>
            <a:r>
              <a:rPr lang="en-US" altLang="ko-KR" dirty="0" smtClean="0">
                <a:solidFill>
                  <a:schemeClr val="tx1"/>
                </a:solidFill>
                <a:latin typeface="+mn-ea"/>
              </a:rPr>
              <a:t>“</a:t>
            </a:r>
            <a:r>
              <a:rPr lang="en-US" altLang="ko-KR" dirty="0" err="1" smtClean="0">
                <a:solidFill>
                  <a:schemeClr val="tx1"/>
                </a:solidFill>
                <a:latin typeface="+mn-ea"/>
              </a:rPr>
              <a:t>Act_Type</a:t>
            </a:r>
            <a:r>
              <a:rPr lang="en-US" altLang="ko-KR" dirty="0" smtClean="0">
                <a:solidFill>
                  <a:schemeClr val="tx1"/>
                </a:solidFill>
                <a:latin typeface="+mn-ea"/>
              </a:rPr>
              <a:t>=</a:t>
            </a:r>
            <a:r>
              <a:rPr lang="en-US" altLang="ko-KR" dirty="0" err="1" smtClean="0">
                <a:solidFill>
                  <a:srgbClr val="FF0000"/>
                </a:solidFill>
                <a:latin typeface="+mn-ea"/>
              </a:rPr>
              <a:t>GetWeatherInfo</a:t>
            </a:r>
            <a:r>
              <a:rPr lang="en-US" altLang="ko-KR" dirty="0" smtClean="0">
                <a:solidFill>
                  <a:schemeClr val="tx1"/>
                </a:solidFill>
                <a:latin typeface="+mn-ea"/>
              </a:rPr>
              <a:t>”</a:t>
            </a:r>
          </a:p>
          <a:p>
            <a:r>
              <a:rPr lang="en-US" altLang="ko-KR" dirty="0">
                <a:solidFill>
                  <a:schemeClr val="tx1"/>
                </a:solidFill>
                <a:latin typeface="+mn-ea"/>
              </a:rPr>
              <a:t>“API2CALL=</a:t>
            </a:r>
            <a:r>
              <a:rPr lang="en-US" altLang="ko-KR" dirty="0" err="1">
                <a:solidFill>
                  <a:srgbClr val="FF0000"/>
                </a:solidFill>
                <a:latin typeface="+mn-ea"/>
              </a:rPr>
              <a:t>Weather_Server</a:t>
            </a:r>
            <a:r>
              <a:rPr lang="en-US" altLang="ko-KR" dirty="0">
                <a:solidFill>
                  <a:schemeClr val="tx1"/>
                </a:solidFill>
                <a:latin typeface="+mn-ea"/>
              </a:rPr>
              <a:t>”</a:t>
            </a:r>
          </a:p>
          <a:p>
            <a:r>
              <a:rPr lang="en-US" altLang="ko-KR" dirty="0" smtClean="0">
                <a:solidFill>
                  <a:schemeClr val="tx1"/>
                </a:solidFill>
                <a:latin typeface="+mn-ea"/>
              </a:rPr>
              <a:t>“Location=Seoul”</a:t>
            </a:r>
          </a:p>
          <a:p>
            <a:r>
              <a:rPr lang="en-US" altLang="ko-KR" dirty="0" smtClean="0">
                <a:solidFill>
                  <a:schemeClr val="tx1"/>
                </a:solidFill>
                <a:latin typeface="+mn-ea"/>
              </a:rPr>
              <a:t>“Time=Now”</a:t>
            </a:r>
          </a:p>
        </p:txBody>
      </p:sp>
      <p:grpSp>
        <p:nvGrpSpPr>
          <p:cNvPr id="4" name="그룹 60"/>
          <p:cNvGrpSpPr/>
          <p:nvPr/>
        </p:nvGrpSpPr>
        <p:grpSpPr>
          <a:xfrm>
            <a:off x="2165970" y="1187965"/>
            <a:ext cx="825668" cy="253348"/>
            <a:chOff x="2381994" y="4190032"/>
            <a:chExt cx="825668" cy="253348"/>
          </a:xfrm>
        </p:grpSpPr>
        <p:cxnSp>
          <p:nvCxnSpPr>
            <p:cNvPr id="65" name="직선 화살표 연결선 64"/>
            <p:cNvCxnSpPr/>
            <p:nvPr/>
          </p:nvCxnSpPr>
          <p:spPr>
            <a:xfrm flipV="1">
              <a:off x="2491396" y="4437112"/>
              <a:ext cx="716266" cy="6268"/>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bwMode="auto">
            <a:xfrm>
              <a:off x="2381994" y="4190032"/>
              <a:ext cx="68520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Request</a:t>
              </a:r>
              <a:endParaRPr lang="en-US" altLang="ko-KR" dirty="0">
                <a:latin typeface="+mn-ea"/>
              </a:endParaRPr>
            </a:p>
          </p:txBody>
        </p:sp>
      </p:grpSp>
      <p:cxnSp>
        <p:nvCxnSpPr>
          <p:cNvPr id="68" name="직선 화살표 연결선 67"/>
          <p:cNvCxnSpPr>
            <a:endCxn id="151" idx="1"/>
          </p:cNvCxnSpPr>
          <p:nvPr/>
        </p:nvCxnSpPr>
        <p:spPr>
          <a:xfrm>
            <a:off x="521556" y="1546616"/>
            <a:ext cx="724463" cy="32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그룹 70"/>
          <p:cNvGrpSpPr/>
          <p:nvPr/>
        </p:nvGrpSpPr>
        <p:grpSpPr>
          <a:xfrm flipH="1">
            <a:off x="282888" y="1379748"/>
            <a:ext cx="486060" cy="363029"/>
            <a:chOff x="3745210" y="5147182"/>
            <a:chExt cx="980156" cy="550445"/>
          </a:xfrm>
        </p:grpSpPr>
        <p:cxnSp>
          <p:nvCxnSpPr>
            <p:cNvPr id="74" name="직선 연결선 73"/>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 91"/>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94" name="직선 화살표 연결선 93"/>
          <p:cNvCxnSpPr>
            <a:stCxn id="104" idx="1"/>
            <a:endCxn id="122" idx="3"/>
          </p:cNvCxnSpPr>
          <p:nvPr/>
        </p:nvCxnSpPr>
        <p:spPr>
          <a:xfrm flipH="1">
            <a:off x="1763688" y="2335007"/>
            <a:ext cx="1613355" cy="7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p:cNvCxnSpPr>
            <a:stCxn id="122" idx="1"/>
          </p:cNvCxnSpPr>
          <p:nvPr/>
        </p:nvCxnSpPr>
        <p:spPr>
          <a:xfrm flipH="1">
            <a:off x="689939" y="2342551"/>
            <a:ext cx="556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p:cNvSpPr/>
          <p:nvPr/>
        </p:nvSpPr>
        <p:spPr>
          <a:xfrm>
            <a:off x="3377043" y="1396671"/>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ASR</a:t>
            </a:r>
            <a:endParaRPr lang="ko-KR" altLang="en-US" sz="1000" dirty="0">
              <a:solidFill>
                <a:schemeClr val="tx1"/>
              </a:solidFill>
              <a:latin typeface="+mn-ea"/>
            </a:endParaRPr>
          </a:p>
        </p:txBody>
      </p:sp>
      <p:sp>
        <p:nvSpPr>
          <p:cNvPr id="98" name="직사각형 97"/>
          <p:cNvSpPr/>
          <p:nvPr/>
        </p:nvSpPr>
        <p:spPr>
          <a:xfrm>
            <a:off x="5420278" y="1394944"/>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NLU</a:t>
            </a:r>
            <a:endParaRPr lang="ko-KR" altLang="en-US" sz="1000">
              <a:solidFill>
                <a:schemeClr val="tx1"/>
              </a:solidFill>
              <a:latin typeface="+mn-ea"/>
            </a:endParaRPr>
          </a:p>
        </p:txBody>
      </p:sp>
      <p:sp>
        <p:nvSpPr>
          <p:cNvPr id="99" name="직사각형 98"/>
          <p:cNvSpPr/>
          <p:nvPr/>
        </p:nvSpPr>
        <p:spPr>
          <a:xfrm>
            <a:off x="7020272" y="1756338"/>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DM</a:t>
            </a:r>
            <a:endParaRPr lang="ko-KR" altLang="en-US" sz="1000" dirty="0">
              <a:solidFill>
                <a:schemeClr val="tx1"/>
              </a:solidFill>
              <a:latin typeface="+mn-ea"/>
            </a:endParaRPr>
          </a:p>
        </p:txBody>
      </p:sp>
      <p:cxnSp>
        <p:nvCxnSpPr>
          <p:cNvPr id="100" name="직선 화살표 연결선 99"/>
          <p:cNvCxnSpPr>
            <a:stCxn id="151" idx="3"/>
            <a:endCxn id="97" idx="1"/>
          </p:cNvCxnSpPr>
          <p:nvPr/>
        </p:nvCxnSpPr>
        <p:spPr>
          <a:xfrm flipV="1">
            <a:off x="1763688" y="1542726"/>
            <a:ext cx="1613355" cy="7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p:cNvCxnSpPr>
            <a:stCxn id="97" idx="3"/>
            <a:endCxn id="98" idx="1"/>
          </p:cNvCxnSpPr>
          <p:nvPr/>
        </p:nvCxnSpPr>
        <p:spPr>
          <a:xfrm flipV="1">
            <a:off x="3894712" y="1540999"/>
            <a:ext cx="1525566" cy="17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5416618" y="2180391"/>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NLG</a:t>
            </a:r>
            <a:endParaRPr lang="ko-KR" altLang="en-US" sz="1000">
              <a:solidFill>
                <a:schemeClr val="tx1"/>
              </a:solidFill>
              <a:latin typeface="+mn-ea"/>
            </a:endParaRPr>
          </a:p>
        </p:txBody>
      </p:sp>
      <p:cxnSp>
        <p:nvCxnSpPr>
          <p:cNvPr id="103" name="꺾인 연결선 26"/>
          <p:cNvCxnSpPr>
            <a:stCxn id="99" idx="2"/>
            <a:endCxn id="102" idx="3"/>
          </p:cNvCxnSpPr>
          <p:nvPr/>
        </p:nvCxnSpPr>
        <p:spPr>
          <a:xfrm rot="5400000">
            <a:off x="6467698" y="1515036"/>
            <a:ext cx="277999" cy="13448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직사각형 103"/>
          <p:cNvSpPr/>
          <p:nvPr/>
        </p:nvSpPr>
        <p:spPr>
          <a:xfrm>
            <a:off x="3377043" y="2188952"/>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SS</a:t>
            </a:r>
            <a:endParaRPr lang="ko-KR" altLang="en-US" sz="1000">
              <a:solidFill>
                <a:schemeClr val="tx1"/>
              </a:solidFill>
              <a:latin typeface="+mn-ea"/>
            </a:endParaRPr>
          </a:p>
        </p:txBody>
      </p:sp>
      <p:cxnSp>
        <p:nvCxnSpPr>
          <p:cNvPr id="105" name="직선 화살표 연결선 104"/>
          <p:cNvCxnSpPr>
            <a:stCxn id="102" idx="1"/>
            <a:endCxn id="104" idx="3"/>
          </p:cNvCxnSpPr>
          <p:nvPr/>
        </p:nvCxnSpPr>
        <p:spPr>
          <a:xfrm flipH="1">
            <a:off x="3894712" y="2326446"/>
            <a:ext cx="1521906" cy="8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bwMode="auto">
          <a:xfrm>
            <a:off x="5208416" y="1120397"/>
            <a:ext cx="946157" cy="246221"/>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Text-To-SSR</a:t>
            </a:r>
            <a:endParaRPr lang="en-US" altLang="ko-KR" dirty="0">
              <a:latin typeface="+mn-ea"/>
            </a:endParaRPr>
          </a:p>
        </p:txBody>
      </p:sp>
      <p:sp>
        <p:nvSpPr>
          <p:cNvPr id="107" name="TextBox 106"/>
          <p:cNvSpPr txBox="1"/>
          <p:nvPr/>
        </p:nvSpPr>
        <p:spPr bwMode="auto">
          <a:xfrm>
            <a:off x="6012160" y="1294093"/>
            <a:ext cx="1493450" cy="246221"/>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solidFill>
                  <a:schemeClr val="tx1"/>
                </a:solidFill>
                <a:latin typeface="+mn-ea"/>
              </a:rPr>
              <a:t>“Intent=</a:t>
            </a:r>
            <a:r>
              <a:rPr lang="en-US" altLang="ko-KR" dirty="0" err="1" smtClean="0">
                <a:solidFill>
                  <a:srgbClr val="FF0000"/>
                </a:solidFill>
                <a:latin typeface="+mn-ea"/>
              </a:rPr>
              <a:t>WeatherQuery</a:t>
            </a:r>
            <a:r>
              <a:rPr lang="en-US" altLang="ko-KR" dirty="0" smtClean="0">
                <a:solidFill>
                  <a:schemeClr val="tx1"/>
                </a:solidFill>
                <a:latin typeface="+mn-ea"/>
              </a:rPr>
              <a:t>”</a:t>
            </a:r>
          </a:p>
        </p:txBody>
      </p:sp>
      <p:grpSp>
        <p:nvGrpSpPr>
          <p:cNvPr id="6" name="그룹 107"/>
          <p:cNvGrpSpPr/>
          <p:nvPr/>
        </p:nvGrpSpPr>
        <p:grpSpPr>
          <a:xfrm>
            <a:off x="251520" y="2180391"/>
            <a:ext cx="486060" cy="363029"/>
            <a:chOff x="3745210" y="5147187"/>
            <a:chExt cx="980156" cy="550445"/>
          </a:xfrm>
        </p:grpSpPr>
        <p:cxnSp>
          <p:nvCxnSpPr>
            <p:cNvPr id="109" name="직선 연결선 108"/>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직선 연결선 109"/>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 114"/>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17"/>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18"/>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20"/>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2" name="직사각형 121"/>
          <p:cNvSpPr/>
          <p:nvPr/>
        </p:nvSpPr>
        <p:spPr>
          <a:xfrm>
            <a:off x="1246019" y="2196496"/>
            <a:ext cx="517669" cy="29210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DAC</a:t>
            </a:r>
            <a:endParaRPr lang="ko-KR" altLang="en-US" sz="1000">
              <a:solidFill>
                <a:schemeClr val="tx1"/>
              </a:solidFill>
              <a:latin typeface="+mn-ea"/>
            </a:endParaRPr>
          </a:p>
        </p:txBody>
      </p:sp>
      <p:sp>
        <p:nvSpPr>
          <p:cNvPr id="151" name="직사각형 150"/>
          <p:cNvSpPr/>
          <p:nvPr/>
        </p:nvSpPr>
        <p:spPr>
          <a:xfrm>
            <a:off x="1246019" y="1403841"/>
            <a:ext cx="517669" cy="29210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ADC</a:t>
            </a:r>
            <a:endParaRPr lang="ko-KR" altLang="en-US" sz="1000">
              <a:solidFill>
                <a:schemeClr val="tx1"/>
              </a:solidFill>
              <a:latin typeface="+mn-ea"/>
            </a:endParaRPr>
          </a:p>
        </p:txBody>
      </p:sp>
      <p:grpSp>
        <p:nvGrpSpPr>
          <p:cNvPr id="7" name="그룹 151"/>
          <p:cNvGrpSpPr/>
          <p:nvPr/>
        </p:nvGrpSpPr>
        <p:grpSpPr>
          <a:xfrm>
            <a:off x="1718342" y="1236761"/>
            <a:ext cx="539499" cy="262447"/>
            <a:chOff x="3670145" y="4617528"/>
            <a:chExt cx="539499" cy="262447"/>
          </a:xfrm>
        </p:grpSpPr>
        <p:grpSp>
          <p:nvGrpSpPr>
            <p:cNvPr id="8" name="그룹 231"/>
            <p:cNvGrpSpPr/>
            <p:nvPr/>
          </p:nvGrpSpPr>
          <p:grpSpPr>
            <a:xfrm flipH="1">
              <a:off x="3826155" y="4727035"/>
              <a:ext cx="204772" cy="152940"/>
              <a:chOff x="3745210" y="5147182"/>
              <a:chExt cx="980156" cy="550445"/>
            </a:xfrm>
          </p:grpSpPr>
          <p:cxnSp>
            <p:nvCxnSpPr>
              <p:cNvPr id="155" name="직선 연결선 154"/>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직선 연결선 155"/>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직선 연결선 156"/>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직선 연결선 157"/>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직선 연결선 159"/>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직선 연결선 160"/>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직선 연결선 161"/>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직선 연결선 166"/>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4" name="TextBox 153"/>
            <p:cNvSpPr txBox="1"/>
            <p:nvPr/>
          </p:nvSpPr>
          <p:spPr bwMode="auto">
            <a:xfrm>
              <a:off x="3670145" y="4617528"/>
              <a:ext cx="5394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      ”</a:t>
              </a:r>
              <a:endParaRPr lang="en-US" altLang="ko-KR" dirty="0">
                <a:latin typeface="+mn-ea"/>
              </a:endParaRPr>
            </a:p>
          </p:txBody>
        </p:sp>
      </p:grpSp>
      <p:sp>
        <p:nvSpPr>
          <p:cNvPr id="168" name="TextBox 167"/>
          <p:cNvSpPr txBox="1"/>
          <p:nvPr/>
        </p:nvSpPr>
        <p:spPr bwMode="auto">
          <a:xfrm>
            <a:off x="1115616" y="984665"/>
            <a:ext cx="84195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Analog-to-</a:t>
            </a:r>
          </a:p>
          <a:p>
            <a:r>
              <a:rPr lang="en-US" altLang="ko-KR" dirty="0" smtClean="0">
                <a:latin typeface="+mn-ea"/>
              </a:rPr>
              <a:t>Digital</a:t>
            </a:r>
            <a:endParaRPr lang="en-US" altLang="ko-KR" dirty="0">
              <a:latin typeface="+mn-ea"/>
            </a:endParaRPr>
          </a:p>
        </p:txBody>
      </p:sp>
      <p:grpSp>
        <p:nvGrpSpPr>
          <p:cNvPr id="9" name="그룹 177"/>
          <p:cNvGrpSpPr/>
          <p:nvPr/>
        </p:nvGrpSpPr>
        <p:grpSpPr>
          <a:xfrm>
            <a:off x="2915816" y="1205859"/>
            <a:ext cx="539499" cy="262447"/>
            <a:chOff x="3670145" y="4617528"/>
            <a:chExt cx="539499" cy="262447"/>
          </a:xfrm>
        </p:grpSpPr>
        <p:grpSp>
          <p:nvGrpSpPr>
            <p:cNvPr id="10" name="그룹 274"/>
            <p:cNvGrpSpPr/>
            <p:nvPr/>
          </p:nvGrpSpPr>
          <p:grpSpPr>
            <a:xfrm flipH="1">
              <a:off x="3826155" y="4727035"/>
              <a:ext cx="204772" cy="152940"/>
              <a:chOff x="3745210" y="5147182"/>
              <a:chExt cx="980156" cy="550445"/>
            </a:xfrm>
          </p:grpSpPr>
          <p:cxnSp>
            <p:nvCxnSpPr>
              <p:cNvPr id="181" name="직선 연결선 180"/>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직선 연결선 181"/>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직선 연결선 182"/>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4" name="직선 연결선 183"/>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 186"/>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직선 연결선 187"/>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직선 연결선 188"/>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직선 연결선 189"/>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직선 연결선 190"/>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직선 연결선 191"/>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직선 연결선 192"/>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0" name="TextBox 179"/>
            <p:cNvSpPr txBox="1"/>
            <p:nvPr/>
          </p:nvSpPr>
          <p:spPr bwMode="auto">
            <a:xfrm>
              <a:off x="3670145" y="4617528"/>
              <a:ext cx="5394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      ”</a:t>
              </a:r>
              <a:endParaRPr lang="en-US" altLang="ko-KR" dirty="0">
                <a:latin typeface="+mn-ea"/>
              </a:endParaRPr>
            </a:p>
          </p:txBody>
        </p:sp>
      </p:grpSp>
      <p:sp>
        <p:nvSpPr>
          <p:cNvPr id="194" name="TextBox 193"/>
          <p:cNvSpPr txBox="1"/>
          <p:nvPr/>
        </p:nvSpPr>
        <p:spPr bwMode="auto">
          <a:xfrm>
            <a:off x="3203848" y="1145968"/>
            <a:ext cx="1109299" cy="246221"/>
          </a:xfrm>
          <a:prstGeom prst="rect">
            <a:avLst/>
          </a:prstGeom>
          <a:solidFill>
            <a:schemeClr val="bg1"/>
          </a:solidFill>
          <a:ln>
            <a:noFill/>
          </a:ln>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Speech-To-Text</a:t>
            </a:r>
            <a:endParaRPr lang="en-US" altLang="ko-KR" dirty="0">
              <a:latin typeface="+mn-ea"/>
            </a:endParaRPr>
          </a:p>
        </p:txBody>
      </p:sp>
      <p:cxnSp>
        <p:nvCxnSpPr>
          <p:cNvPr id="195" name="꺾인 연결선 5"/>
          <p:cNvCxnSpPr>
            <a:stCxn id="98" idx="3"/>
            <a:endCxn id="99" idx="0"/>
          </p:cNvCxnSpPr>
          <p:nvPr/>
        </p:nvCxnSpPr>
        <p:spPr>
          <a:xfrm>
            <a:off x="5937947" y="1540999"/>
            <a:ext cx="1341160" cy="2153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직사각형 195"/>
          <p:cNvSpPr/>
          <p:nvPr/>
        </p:nvSpPr>
        <p:spPr>
          <a:xfrm>
            <a:off x="7812360" y="1749289"/>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DR</a:t>
            </a:r>
            <a:endParaRPr lang="ko-KR" altLang="en-US" sz="1000">
              <a:solidFill>
                <a:schemeClr val="tx1"/>
              </a:solidFill>
              <a:latin typeface="+mn-ea"/>
            </a:endParaRPr>
          </a:p>
        </p:txBody>
      </p:sp>
      <p:cxnSp>
        <p:nvCxnSpPr>
          <p:cNvPr id="197" name="직선 화살표 연결선 196"/>
          <p:cNvCxnSpPr>
            <a:stCxn id="99" idx="3"/>
            <a:endCxn id="196" idx="1"/>
          </p:cNvCxnSpPr>
          <p:nvPr/>
        </p:nvCxnSpPr>
        <p:spPr>
          <a:xfrm flipV="1">
            <a:off x="7537941" y="1895344"/>
            <a:ext cx="274419" cy="7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그룹 197"/>
          <p:cNvGrpSpPr/>
          <p:nvPr/>
        </p:nvGrpSpPr>
        <p:grpSpPr>
          <a:xfrm>
            <a:off x="2180190" y="2293561"/>
            <a:ext cx="852656" cy="270557"/>
            <a:chOff x="2392400" y="4190032"/>
            <a:chExt cx="852656" cy="270557"/>
          </a:xfrm>
        </p:grpSpPr>
        <p:cxnSp>
          <p:nvCxnSpPr>
            <p:cNvPr id="199" name="직선 화살표 연결선 198"/>
            <p:cNvCxnSpPr/>
            <p:nvPr/>
          </p:nvCxnSpPr>
          <p:spPr>
            <a:xfrm flipV="1">
              <a:off x="2392400" y="4437113"/>
              <a:ext cx="807634" cy="23476"/>
            </a:xfrm>
            <a:prstGeom prst="straightConnector1">
              <a:avLst/>
            </a:prstGeom>
            <a:ln w="571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bwMode="auto">
            <a:xfrm>
              <a:off x="2487582" y="4190032"/>
              <a:ext cx="75747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Response</a:t>
              </a:r>
              <a:endParaRPr lang="en-US" altLang="ko-KR" dirty="0">
                <a:latin typeface="+mn-ea"/>
              </a:endParaRPr>
            </a:p>
          </p:txBody>
        </p:sp>
      </p:grpSp>
      <p:sp>
        <p:nvSpPr>
          <p:cNvPr id="201" name="TextBox 200"/>
          <p:cNvSpPr txBox="1"/>
          <p:nvPr/>
        </p:nvSpPr>
        <p:spPr bwMode="auto">
          <a:xfrm>
            <a:off x="1115616" y="2508356"/>
            <a:ext cx="79015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Playback Audio File</a:t>
            </a:r>
            <a:endParaRPr lang="en-US" altLang="ko-KR" dirty="0">
              <a:latin typeface="+mn-ea"/>
            </a:endParaRPr>
          </a:p>
        </p:txBody>
      </p:sp>
      <p:sp>
        <p:nvSpPr>
          <p:cNvPr id="202" name="TextBox 201"/>
          <p:cNvSpPr txBox="1"/>
          <p:nvPr/>
        </p:nvSpPr>
        <p:spPr bwMode="auto">
          <a:xfrm>
            <a:off x="3059832" y="2518229"/>
            <a:ext cx="1305494" cy="246221"/>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Text-To-Speech</a:t>
            </a:r>
            <a:endParaRPr lang="en-US" altLang="ko-KR" dirty="0">
              <a:latin typeface="+mn-ea"/>
            </a:endParaRPr>
          </a:p>
        </p:txBody>
      </p:sp>
      <p:sp>
        <p:nvSpPr>
          <p:cNvPr id="203" name="TextBox 202"/>
          <p:cNvSpPr txBox="1"/>
          <p:nvPr/>
        </p:nvSpPr>
        <p:spPr bwMode="auto">
          <a:xfrm>
            <a:off x="5210019" y="2476418"/>
            <a:ext cx="946157" cy="246221"/>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SSR-To-Text</a:t>
            </a:r>
            <a:endParaRPr lang="en-US" altLang="ko-KR" dirty="0">
              <a:latin typeface="+mn-ea"/>
            </a:endParaRPr>
          </a:p>
        </p:txBody>
      </p:sp>
      <p:grpSp>
        <p:nvGrpSpPr>
          <p:cNvPr id="12" name="그룹 203"/>
          <p:cNvGrpSpPr/>
          <p:nvPr/>
        </p:nvGrpSpPr>
        <p:grpSpPr>
          <a:xfrm>
            <a:off x="2915816" y="2377320"/>
            <a:ext cx="539499" cy="246221"/>
            <a:chOff x="3670145" y="5425919"/>
            <a:chExt cx="539499" cy="246221"/>
          </a:xfrm>
        </p:grpSpPr>
        <p:grpSp>
          <p:nvGrpSpPr>
            <p:cNvPr id="13" name="그룹 343"/>
            <p:cNvGrpSpPr/>
            <p:nvPr/>
          </p:nvGrpSpPr>
          <p:grpSpPr>
            <a:xfrm>
              <a:off x="3840338" y="5508762"/>
              <a:ext cx="198108" cy="147963"/>
              <a:chOff x="3745210" y="5147187"/>
              <a:chExt cx="980156" cy="550445"/>
            </a:xfrm>
          </p:grpSpPr>
          <p:cxnSp>
            <p:nvCxnSpPr>
              <p:cNvPr id="207" name="직선 연결선 206"/>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직선 연결선 207"/>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직선 연결선 208"/>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직선 연결선 209"/>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직선 연결선 210"/>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직선 연결선 211"/>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직선 연결선 212"/>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직선 연결선 213"/>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7" name="직선 연결선 216"/>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8" name="직선 연결선 217"/>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직선 연결선 218"/>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6" name="TextBox 205"/>
            <p:cNvSpPr txBox="1"/>
            <p:nvPr/>
          </p:nvSpPr>
          <p:spPr bwMode="auto">
            <a:xfrm>
              <a:off x="3670145" y="5425919"/>
              <a:ext cx="5394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      ”</a:t>
              </a:r>
              <a:endParaRPr lang="en-US" altLang="ko-KR" dirty="0">
                <a:latin typeface="+mn-ea"/>
              </a:endParaRPr>
            </a:p>
          </p:txBody>
        </p:sp>
      </p:grpSp>
      <p:grpSp>
        <p:nvGrpSpPr>
          <p:cNvPr id="14" name="그룹 219"/>
          <p:cNvGrpSpPr/>
          <p:nvPr/>
        </p:nvGrpSpPr>
        <p:grpSpPr>
          <a:xfrm>
            <a:off x="1721244" y="2392610"/>
            <a:ext cx="539499" cy="246221"/>
            <a:chOff x="3670145" y="5425919"/>
            <a:chExt cx="539499" cy="246221"/>
          </a:xfrm>
        </p:grpSpPr>
        <p:grpSp>
          <p:nvGrpSpPr>
            <p:cNvPr id="15" name="그룹 359"/>
            <p:cNvGrpSpPr/>
            <p:nvPr/>
          </p:nvGrpSpPr>
          <p:grpSpPr>
            <a:xfrm>
              <a:off x="3840338" y="5508762"/>
              <a:ext cx="198108" cy="147963"/>
              <a:chOff x="3745210" y="5147187"/>
              <a:chExt cx="980156" cy="550445"/>
            </a:xfrm>
          </p:grpSpPr>
          <p:cxnSp>
            <p:nvCxnSpPr>
              <p:cNvPr id="223" name="직선 연결선 222"/>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직선 연결선 229"/>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직선 연결선 230"/>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직선 연결선 231"/>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직선 연결선 233"/>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2" name="TextBox 221"/>
            <p:cNvSpPr txBox="1"/>
            <p:nvPr/>
          </p:nvSpPr>
          <p:spPr bwMode="auto">
            <a:xfrm>
              <a:off x="3670145" y="5425919"/>
              <a:ext cx="5394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      ”</a:t>
              </a:r>
              <a:endParaRPr lang="en-US" altLang="ko-KR" dirty="0">
                <a:latin typeface="+mn-ea"/>
              </a:endParaRPr>
            </a:p>
          </p:txBody>
        </p:sp>
      </p:grpSp>
      <p:sp>
        <p:nvSpPr>
          <p:cNvPr id="236" name="TextBox 235"/>
          <p:cNvSpPr txBox="1"/>
          <p:nvPr/>
        </p:nvSpPr>
        <p:spPr bwMode="auto">
          <a:xfrm>
            <a:off x="-118488" y="2570492"/>
            <a:ext cx="146758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solidFill>
                  <a:srgbClr val="FF0000"/>
                </a:solidFill>
                <a:latin typeface="+mn-ea"/>
              </a:rPr>
              <a:t>“</a:t>
            </a:r>
            <a:r>
              <a:rPr lang="en-US" altLang="ko-KR" dirty="0" err="1" smtClean="0">
                <a:solidFill>
                  <a:srgbClr val="FF0000"/>
                </a:solidFill>
                <a:latin typeface="+mn-ea"/>
              </a:rPr>
              <a:t>Currenly</a:t>
            </a:r>
            <a:r>
              <a:rPr lang="en-US" altLang="ko-KR" dirty="0" smtClean="0">
                <a:solidFill>
                  <a:srgbClr val="FF0000"/>
                </a:solidFill>
                <a:latin typeface="+mn-ea"/>
              </a:rPr>
              <a:t>, […] </a:t>
            </a:r>
            <a:br>
              <a:rPr lang="en-US" altLang="ko-KR" dirty="0" smtClean="0">
                <a:solidFill>
                  <a:srgbClr val="FF0000"/>
                </a:solidFill>
                <a:latin typeface="+mn-ea"/>
              </a:rPr>
            </a:br>
            <a:r>
              <a:rPr lang="en-US" altLang="ko-KR" dirty="0" smtClean="0">
                <a:solidFill>
                  <a:srgbClr val="FF0000"/>
                </a:solidFill>
                <a:latin typeface="+mn-ea"/>
              </a:rPr>
              <a:t>75 degrees with </a:t>
            </a:r>
            <a:br>
              <a:rPr lang="en-US" altLang="ko-KR" dirty="0" smtClean="0">
                <a:solidFill>
                  <a:srgbClr val="FF0000"/>
                </a:solidFill>
                <a:latin typeface="+mn-ea"/>
              </a:rPr>
            </a:br>
            <a:r>
              <a:rPr lang="en-US" altLang="ko-KR" dirty="0" smtClean="0">
                <a:solidFill>
                  <a:srgbClr val="FF0000"/>
                </a:solidFill>
                <a:latin typeface="+mn-ea"/>
              </a:rPr>
              <a:t>clear sky […]”</a:t>
            </a:r>
            <a:endParaRPr lang="en-US" altLang="ko-KR" dirty="0">
              <a:solidFill>
                <a:srgbClr val="FF0000"/>
              </a:solidFill>
              <a:latin typeface="+mn-ea"/>
            </a:endParaRPr>
          </a:p>
        </p:txBody>
      </p:sp>
      <p:sp>
        <p:nvSpPr>
          <p:cNvPr id="237" name="직사각형 236"/>
          <p:cNvSpPr/>
          <p:nvPr/>
        </p:nvSpPr>
        <p:spPr>
          <a:xfrm>
            <a:off x="2987824" y="882714"/>
            <a:ext cx="5472608" cy="2311462"/>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238" name="직사각형 237"/>
          <p:cNvSpPr/>
          <p:nvPr/>
        </p:nvSpPr>
        <p:spPr>
          <a:xfrm>
            <a:off x="8583207" y="1742780"/>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CS</a:t>
            </a:r>
            <a:endParaRPr lang="ko-KR" altLang="en-US" sz="1000">
              <a:solidFill>
                <a:schemeClr val="tx1"/>
              </a:solidFill>
              <a:latin typeface="+mn-ea"/>
            </a:endParaRPr>
          </a:p>
        </p:txBody>
      </p:sp>
      <p:cxnSp>
        <p:nvCxnSpPr>
          <p:cNvPr id="239" name="직선 화살표 연결선 238"/>
          <p:cNvCxnSpPr>
            <a:stCxn id="196" idx="3"/>
            <a:endCxn id="238" idx="1"/>
          </p:cNvCxnSpPr>
          <p:nvPr/>
        </p:nvCxnSpPr>
        <p:spPr>
          <a:xfrm flipV="1">
            <a:off x="8330029" y="1888835"/>
            <a:ext cx="253178" cy="6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TextBox 239"/>
          <p:cNvSpPr txBox="1"/>
          <p:nvPr/>
        </p:nvSpPr>
        <p:spPr bwMode="auto">
          <a:xfrm>
            <a:off x="3984579" y="2348086"/>
            <a:ext cx="146758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solidFill>
                  <a:srgbClr val="FF0000"/>
                </a:solidFill>
                <a:latin typeface="+mn-ea"/>
              </a:rPr>
              <a:t>“</a:t>
            </a:r>
            <a:r>
              <a:rPr lang="en-US" altLang="ko-KR" dirty="0" err="1" smtClean="0">
                <a:solidFill>
                  <a:srgbClr val="FF0000"/>
                </a:solidFill>
                <a:latin typeface="+mn-ea"/>
              </a:rPr>
              <a:t>Currenly</a:t>
            </a:r>
            <a:r>
              <a:rPr lang="en-US" altLang="ko-KR" dirty="0" smtClean="0">
                <a:solidFill>
                  <a:srgbClr val="FF0000"/>
                </a:solidFill>
                <a:latin typeface="+mn-ea"/>
              </a:rPr>
              <a:t>, […] </a:t>
            </a:r>
            <a:br>
              <a:rPr lang="en-US" altLang="ko-KR" dirty="0" smtClean="0">
                <a:solidFill>
                  <a:srgbClr val="FF0000"/>
                </a:solidFill>
                <a:latin typeface="+mn-ea"/>
              </a:rPr>
            </a:br>
            <a:r>
              <a:rPr lang="en-US" altLang="ko-KR" dirty="0" smtClean="0">
                <a:solidFill>
                  <a:srgbClr val="FF0000"/>
                </a:solidFill>
                <a:latin typeface="+mn-ea"/>
              </a:rPr>
              <a:t>75 degrees with </a:t>
            </a:r>
            <a:br>
              <a:rPr lang="en-US" altLang="ko-KR" dirty="0" smtClean="0">
                <a:solidFill>
                  <a:srgbClr val="FF0000"/>
                </a:solidFill>
                <a:latin typeface="+mn-ea"/>
              </a:rPr>
            </a:br>
            <a:r>
              <a:rPr lang="en-US" altLang="ko-KR" dirty="0" smtClean="0">
                <a:solidFill>
                  <a:srgbClr val="FF0000"/>
                </a:solidFill>
                <a:latin typeface="+mn-ea"/>
              </a:rPr>
              <a:t>clear sky […]”</a:t>
            </a:r>
            <a:endParaRPr lang="en-US" altLang="ko-KR" dirty="0">
              <a:solidFill>
                <a:srgbClr val="FF0000"/>
              </a:solidFill>
              <a:latin typeface="+mn-ea"/>
            </a:endParaRPr>
          </a:p>
        </p:txBody>
      </p:sp>
      <p:sp>
        <p:nvSpPr>
          <p:cNvPr id="296"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t>NLP Smart Speaker as a Spoken Dialog System</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354" name="직선 연결선 353"/>
          <p:cNvCxnSpPr/>
          <p:nvPr/>
        </p:nvCxnSpPr>
        <p:spPr>
          <a:xfrm>
            <a:off x="6061803" y="4264385"/>
            <a:ext cx="46298" cy="2419109"/>
          </a:xfrm>
          <a:prstGeom prst="line">
            <a:avLst/>
          </a:prstGeom>
          <a:ln w="63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 name="그룹 400"/>
          <p:cNvGrpSpPr/>
          <p:nvPr/>
        </p:nvGrpSpPr>
        <p:grpSpPr>
          <a:xfrm>
            <a:off x="2519264" y="3852337"/>
            <a:ext cx="6624736" cy="2841790"/>
            <a:chOff x="107504" y="1699854"/>
            <a:chExt cx="9001000" cy="3861128"/>
          </a:xfrm>
        </p:grpSpPr>
        <p:sp>
          <p:nvSpPr>
            <p:cNvPr id="356" name="직사각형 355"/>
            <p:cNvSpPr/>
            <p:nvPr/>
          </p:nvSpPr>
          <p:spPr>
            <a:xfrm>
              <a:off x="107504" y="2486809"/>
              <a:ext cx="3092896" cy="253365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7" name="그룹 45"/>
            <p:cNvGrpSpPr>
              <a:grpSpLocks noChangeAspect="1"/>
            </p:cNvGrpSpPr>
            <p:nvPr/>
          </p:nvGrpSpPr>
          <p:grpSpPr>
            <a:xfrm>
              <a:off x="143000" y="2450619"/>
              <a:ext cx="2964707" cy="2520000"/>
              <a:chOff x="3275856" y="548680"/>
              <a:chExt cx="7200800" cy="6120680"/>
            </a:xfrm>
          </p:grpSpPr>
          <p:pic>
            <p:nvPicPr>
              <p:cNvPr id="358" name="Picture 2"/>
              <p:cNvPicPr>
                <a:picLocks noChangeAspect="1" noChangeArrowheads="1"/>
              </p:cNvPicPr>
              <p:nvPr/>
            </p:nvPicPr>
            <p:blipFill>
              <a:blip r:embed="rId6" cstate="print"/>
              <a:srcRect/>
              <a:stretch>
                <a:fillRect/>
              </a:stretch>
            </p:blipFill>
            <p:spPr bwMode="auto">
              <a:xfrm>
                <a:off x="4860032" y="2132976"/>
                <a:ext cx="3561234" cy="3191556"/>
              </a:xfrm>
              <a:prstGeom prst="rect">
                <a:avLst/>
              </a:prstGeom>
              <a:noFill/>
              <a:ln w="9525">
                <a:noFill/>
                <a:miter lim="800000"/>
                <a:headEnd/>
                <a:tailEnd/>
              </a:ln>
            </p:spPr>
          </p:pic>
          <p:sp>
            <p:nvSpPr>
              <p:cNvPr id="359" name="직사각형 358"/>
              <p:cNvSpPr/>
              <p:nvPr/>
            </p:nvSpPr>
            <p:spPr>
              <a:xfrm>
                <a:off x="6804245" y="5445346"/>
                <a:ext cx="1408200" cy="355489"/>
              </a:xfrm>
              <a:prstGeom prst="rect">
                <a:avLst/>
              </a:prstGeom>
            </p:spPr>
            <p:txBody>
              <a:bodyPr wrap="none">
                <a:spAutoFit/>
              </a:bodyPr>
              <a:lstStyle/>
              <a:p>
                <a:r>
                  <a:rPr lang="en-US" altLang="ko-KR" sz="100" dirty="0" smtClean="0">
                    <a:hlinkClick r:id="rId7"/>
                  </a:rPr>
                  <a:t>Language Areas of the Brain, </a:t>
                </a:r>
                <a:r>
                  <a:rPr lang="en-US" altLang="ko-KR" sz="100" dirty="0" err="1" smtClean="0">
                    <a:hlinkClick r:id="rId7"/>
                  </a:rPr>
                  <a:t>NeuroLove</a:t>
                </a:r>
                <a:endParaRPr lang="ko-KR" altLang="en-US" sz="100" dirty="0"/>
              </a:p>
            </p:txBody>
          </p:sp>
          <p:sp>
            <p:nvSpPr>
              <p:cNvPr id="360" name="직사각형 359"/>
              <p:cNvSpPr/>
              <p:nvPr/>
            </p:nvSpPr>
            <p:spPr>
              <a:xfrm>
                <a:off x="8781196" y="3717153"/>
                <a:ext cx="1260080" cy="355489"/>
              </a:xfrm>
              <a:prstGeom prst="rect">
                <a:avLst/>
              </a:prstGeom>
            </p:spPr>
            <p:txBody>
              <a:bodyPr wrap="none">
                <a:spAutoFit/>
              </a:bodyPr>
              <a:lstStyle/>
              <a:p>
                <a:r>
                  <a:rPr lang="en-US" altLang="ko-KR" sz="100" dirty="0" smtClean="0">
                    <a:hlinkClick r:id="rId8"/>
                  </a:rPr>
                  <a:t>Learning to speak bird, PEANUTS</a:t>
                </a:r>
                <a:endParaRPr lang="ko-KR" altLang="en-US" sz="100" dirty="0"/>
              </a:p>
            </p:txBody>
          </p:sp>
          <p:pic>
            <p:nvPicPr>
              <p:cNvPr id="361" name="Picture 4"/>
              <p:cNvPicPr>
                <a:picLocks noChangeAspect="1" noChangeArrowheads="1"/>
              </p:cNvPicPr>
              <p:nvPr/>
            </p:nvPicPr>
            <p:blipFill>
              <a:blip r:embed="rId9" cstate="print"/>
              <a:srcRect/>
              <a:stretch>
                <a:fillRect/>
              </a:stretch>
            </p:blipFill>
            <p:spPr bwMode="auto">
              <a:xfrm>
                <a:off x="3275856" y="3285104"/>
                <a:ext cx="1089759" cy="1080000"/>
              </a:xfrm>
              <a:prstGeom prst="rect">
                <a:avLst/>
              </a:prstGeom>
              <a:noFill/>
              <a:ln w="9525">
                <a:noFill/>
                <a:miter lim="800000"/>
                <a:headEnd/>
                <a:tailEnd/>
              </a:ln>
            </p:spPr>
          </p:pic>
          <p:sp>
            <p:nvSpPr>
              <p:cNvPr id="362" name="TextBox 361"/>
              <p:cNvSpPr txBox="1"/>
              <p:nvPr/>
            </p:nvSpPr>
            <p:spPr>
              <a:xfrm>
                <a:off x="3275856" y="2997074"/>
                <a:ext cx="1224136" cy="457054"/>
              </a:xfrm>
              <a:prstGeom prst="rect">
                <a:avLst/>
              </a:prstGeom>
              <a:noFill/>
            </p:spPr>
            <p:txBody>
              <a:bodyPr wrap="square" rtlCol="0">
                <a:spAutoFit/>
              </a:bodyPr>
              <a:lstStyle/>
              <a:p>
                <a:r>
                  <a:rPr lang="en-US" altLang="ko-KR" sz="300" dirty="0" smtClean="0"/>
                  <a:t>We listen</a:t>
                </a:r>
                <a:endParaRPr lang="ko-KR" altLang="en-US" sz="300" dirty="0"/>
              </a:p>
            </p:txBody>
          </p:sp>
          <p:pic>
            <p:nvPicPr>
              <p:cNvPr id="363" name="Picture 5"/>
              <p:cNvPicPr>
                <a:picLocks noChangeAspect="1" noChangeArrowheads="1"/>
              </p:cNvPicPr>
              <p:nvPr/>
            </p:nvPicPr>
            <p:blipFill>
              <a:blip r:embed="rId10" cstate="print"/>
              <a:srcRect/>
              <a:stretch>
                <a:fillRect/>
              </a:stretch>
            </p:blipFill>
            <p:spPr bwMode="auto">
              <a:xfrm>
                <a:off x="5495172" y="5589360"/>
                <a:ext cx="1093052" cy="1080000"/>
              </a:xfrm>
              <a:prstGeom prst="rect">
                <a:avLst/>
              </a:prstGeom>
              <a:noFill/>
              <a:ln w="9525">
                <a:noFill/>
                <a:miter lim="800000"/>
                <a:headEnd/>
                <a:tailEnd/>
              </a:ln>
            </p:spPr>
          </p:pic>
          <p:sp>
            <p:nvSpPr>
              <p:cNvPr id="364" name="TextBox 363"/>
              <p:cNvSpPr txBox="1"/>
              <p:nvPr/>
            </p:nvSpPr>
            <p:spPr>
              <a:xfrm>
                <a:off x="5458813" y="5250686"/>
                <a:ext cx="1201421" cy="457054"/>
              </a:xfrm>
              <a:prstGeom prst="rect">
                <a:avLst/>
              </a:prstGeom>
              <a:noFill/>
            </p:spPr>
            <p:txBody>
              <a:bodyPr wrap="square" rtlCol="0">
                <a:spAutoFit/>
              </a:bodyPr>
              <a:lstStyle/>
              <a:p>
                <a:r>
                  <a:rPr lang="en-US" altLang="ko-KR" sz="300" dirty="0" smtClean="0"/>
                  <a:t>We speak</a:t>
                </a:r>
                <a:endParaRPr lang="ko-KR" altLang="en-US" sz="300" dirty="0"/>
              </a:p>
            </p:txBody>
          </p:sp>
          <p:pic>
            <p:nvPicPr>
              <p:cNvPr id="365" name="Picture 7"/>
              <p:cNvPicPr>
                <a:picLocks noChangeAspect="1" noChangeArrowheads="1"/>
              </p:cNvPicPr>
              <p:nvPr/>
            </p:nvPicPr>
            <p:blipFill>
              <a:blip r:embed="rId11" cstate="print"/>
              <a:srcRect/>
              <a:stretch>
                <a:fillRect/>
              </a:stretch>
            </p:blipFill>
            <p:spPr bwMode="auto">
              <a:xfrm>
                <a:off x="9205406" y="2565144"/>
                <a:ext cx="1271250" cy="1080000"/>
              </a:xfrm>
              <a:prstGeom prst="rect">
                <a:avLst/>
              </a:prstGeom>
              <a:noFill/>
              <a:ln w="9525">
                <a:noFill/>
                <a:miter lim="800000"/>
                <a:headEnd/>
                <a:tailEnd/>
              </a:ln>
            </p:spPr>
          </p:pic>
          <p:sp>
            <p:nvSpPr>
              <p:cNvPr id="366" name="TextBox 365"/>
              <p:cNvSpPr txBox="1"/>
              <p:nvPr/>
            </p:nvSpPr>
            <p:spPr>
              <a:xfrm>
                <a:off x="9321726" y="2226590"/>
                <a:ext cx="1080121" cy="609408"/>
              </a:xfrm>
              <a:prstGeom prst="rect">
                <a:avLst/>
              </a:prstGeom>
              <a:noFill/>
            </p:spPr>
            <p:txBody>
              <a:bodyPr wrap="square" rtlCol="0">
                <a:spAutoFit/>
              </a:bodyPr>
              <a:lstStyle/>
              <a:p>
                <a:r>
                  <a:rPr lang="en-US" altLang="ko-KR" sz="300" dirty="0" smtClean="0"/>
                  <a:t>We write</a:t>
                </a:r>
                <a:endParaRPr lang="ko-KR" altLang="en-US" sz="300" dirty="0"/>
              </a:p>
            </p:txBody>
          </p:sp>
          <p:pic>
            <p:nvPicPr>
              <p:cNvPr id="367" name="그림 366" descr="snoopyreading.jpg"/>
              <p:cNvPicPr>
                <a:picLocks noChangeAspect="1"/>
              </p:cNvPicPr>
              <p:nvPr/>
            </p:nvPicPr>
            <p:blipFill>
              <a:blip r:embed="rId12" cstate="print"/>
              <a:stretch>
                <a:fillRect/>
              </a:stretch>
            </p:blipFill>
            <p:spPr>
              <a:xfrm>
                <a:off x="6516216" y="836832"/>
                <a:ext cx="1440000" cy="1080000"/>
              </a:xfrm>
              <a:prstGeom prst="rect">
                <a:avLst/>
              </a:prstGeom>
            </p:spPr>
          </p:pic>
          <p:sp>
            <p:nvSpPr>
              <p:cNvPr id="368" name="TextBox 367"/>
              <p:cNvSpPr txBox="1"/>
              <p:nvPr/>
            </p:nvSpPr>
            <p:spPr>
              <a:xfrm>
                <a:off x="6538934" y="548680"/>
                <a:ext cx="1201421" cy="457054"/>
              </a:xfrm>
              <a:prstGeom prst="rect">
                <a:avLst/>
              </a:prstGeom>
              <a:noFill/>
            </p:spPr>
            <p:txBody>
              <a:bodyPr wrap="square" rtlCol="0">
                <a:spAutoFit/>
              </a:bodyPr>
              <a:lstStyle/>
              <a:p>
                <a:r>
                  <a:rPr lang="en-US" altLang="ko-KR" sz="300" dirty="0" smtClean="0"/>
                  <a:t>We read</a:t>
                </a:r>
                <a:endParaRPr lang="ko-KR" altLang="en-US" sz="300" dirty="0"/>
              </a:p>
            </p:txBody>
          </p:sp>
          <p:cxnSp>
            <p:nvCxnSpPr>
              <p:cNvPr id="369" name="직선 연결선 368"/>
              <p:cNvCxnSpPr>
                <a:stCxn id="361" idx="3"/>
                <a:endCxn id="370" idx="2"/>
              </p:cNvCxnSpPr>
              <p:nvPr/>
            </p:nvCxnSpPr>
            <p:spPr>
              <a:xfrm>
                <a:off x="4365615" y="3825104"/>
                <a:ext cx="2222609" cy="6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370" name="타원 369"/>
              <p:cNvSpPr/>
              <p:nvPr/>
            </p:nvSpPr>
            <p:spPr>
              <a:xfrm>
                <a:off x="6588224" y="3789160"/>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
              </a:p>
            </p:txBody>
          </p:sp>
          <p:cxnSp>
            <p:nvCxnSpPr>
              <p:cNvPr id="371" name="직선 연결선 370"/>
              <p:cNvCxnSpPr>
                <a:stCxn id="363" idx="0"/>
                <a:endCxn id="372" idx="4"/>
              </p:cNvCxnSpPr>
              <p:nvPr/>
            </p:nvCxnSpPr>
            <p:spPr>
              <a:xfrm flipH="1" flipV="1">
                <a:off x="6039780" y="3609326"/>
                <a:ext cx="1918" cy="198003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372" name="타원 371"/>
              <p:cNvSpPr/>
              <p:nvPr/>
            </p:nvSpPr>
            <p:spPr>
              <a:xfrm>
                <a:off x="6003776" y="3537318"/>
                <a:ext cx="72008" cy="720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
              </a:p>
            </p:txBody>
          </p:sp>
          <p:cxnSp>
            <p:nvCxnSpPr>
              <p:cNvPr id="373" name="직선 연결선 372"/>
              <p:cNvCxnSpPr>
                <a:stCxn id="367" idx="2"/>
                <a:endCxn id="374" idx="0"/>
              </p:cNvCxnSpPr>
              <p:nvPr/>
            </p:nvCxnSpPr>
            <p:spPr>
              <a:xfrm>
                <a:off x="7236216" y="1916832"/>
                <a:ext cx="14587" cy="158624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74" name="타원 373"/>
              <p:cNvSpPr/>
              <p:nvPr/>
            </p:nvSpPr>
            <p:spPr>
              <a:xfrm>
                <a:off x="7214799" y="3503079"/>
                <a:ext cx="72008" cy="720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
              </a:p>
            </p:txBody>
          </p:sp>
          <p:cxnSp>
            <p:nvCxnSpPr>
              <p:cNvPr id="375" name="직선 연결선 374"/>
              <p:cNvCxnSpPr>
                <a:stCxn id="365" idx="1"/>
                <a:endCxn id="376" idx="6"/>
              </p:cNvCxnSpPr>
              <p:nvPr/>
            </p:nvCxnSpPr>
            <p:spPr>
              <a:xfrm flipH="1">
                <a:off x="7203841" y="3105144"/>
                <a:ext cx="2001565" cy="2525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76" name="타원 375"/>
              <p:cNvSpPr/>
              <p:nvPr/>
            </p:nvSpPr>
            <p:spPr>
              <a:xfrm>
                <a:off x="7131833" y="3094393"/>
                <a:ext cx="72008" cy="7200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
              </a:p>
            </p:txBody>
          </p:sp>
        </p:grpSp>
        <p:grpSp>
          <p:nvGrpSpPr>
            <p:cNvPr id="18" name="그룹 98"/>
            <p:cNvGrpSpPr/>
            <p:nvPr/>
          </p:nvGrpSpPr>
          <p:grpSpPr>
            <a:xfrm>
              <a:off x="352787" y="1699854"/>
              <a:ext cx="8755717" cy="3861128"/>
              <a:chOff x="352787" y="943063"/>
              <a:chExt cx="8755717" cy="3861128"/>
            </a:xfrm>
          </p:grpSpPr>
          <p:sp>
            <p:nvSpPr>
              <p:cNvPr id="378" name="직사각형 377"/>
              <p:cNvSpPr/>
              <p:nvPr/>
            </p:nvSpPr>
            <p:spPr>
              <a:xfrm>
                <a:off x="352787" y="943063"/>
                <a:ext cx="2630156" cy="710897"/>
              </a:xfrm>
              <a:prstGeom prst="rect">
                <a:avLst/>
              </a:prstGeom>
            </p:spPr>
            <p:txBody>
              <a:bodyPr wrap="square">
                <a:spAutoFit/>
              </a:bodyPr>
              <a:lstStyle/>
              <a:p>
                <a:pPr algn="ctr"/>
                <a:r>
                  <a:rPr lang="en-US" altLang="ko-KR" sz="1400" dirty="0" smtClean="0"/>
                  <a:t>Front end</a:t>
                </a:r>
              </a:p>
              <a:p>
                <a:pPr algn="ctr"/>
                <a:r>
                  <a:rPr lang="en-US" altLang="ko-KR" sz="1400" dirty="0" smtClean="0"/>
                  <a:t>(Language Areas)</a:t>
                </a:r>
                <a:endParaRPr lang="ko-KR" altLang="en-US" sz="1400" dirty="0"/>
              </a:p>
            </p:txBody>
          </p:sp>
          <p:grpSp>
            <p:nvGrpSpPr>
              <p:cNvPr id="19" name="그룹 92"/>
              <p:cNvGrpSpPr/>
              <p:nvPr/>
            </p:nvGrpSpPr>
            <p:grpSpPr>
              <a:xfrm>
                <a:off x="4355976" y="1584941"/>
                <a:ext cx="4752528" cy="2784998"/>
                <a:chOff x="5622234" y="850852"/>
                <a:chExt cx="7392584" cy="4332081"/>
              </a:xfrm>
            </p:grpSpPr>
            <p:pic>
              <p:nvPicPr>
                <p:cNvPr id="383" name="Picture 2"/>
                <p:cNvPicPr>
                  <a:picLocks noChangeAspect="1" noChangeArrowheads="1"/>
                </p:cNvPicPr>
                <p:nvPr/>
              </p:nvPicPr>
              <p:blipFill>
                <a:blip r:embed="rId13" cstate="print"/>
                <a:srcRect/>
                <a:stretch>
                  <a:fillRect/>
                </a:stretch>
              </p:blipFill>
              <p:spPr bwMode="auto">
                <a:xfrm>
                  <a:off x="5622234" y="1316416"/>
                  <a:ext cx="7392584" cy="3866517"/>
                </a:xfrm>
                <a:prstGeom prst="rect">
                  <a:avLst/>
                </a:prstGeom>
                <a:solidFill>
                  <a:schemeClr val="accent6">
                    <a:lumMod val="60000"/>
                    <a:lumOff val="40000"/>
                  </a:schemeClr>
                </a:solidFill>
                <a:ln w="9525">
                  <a:noFill/>
                  <a:miter lim="800000"/>
                  <a:headEnd/>
                  <a:tailEnd/>
                </a:ln>
              </p:spPr>
            </p:pic>
            <p:cxnSp>
              <p:nvCxnSpPr>
                <p:cNvPr id="384" name="직선 연결선 383"/>
                <p:cNvCxnSpPr/>
                <p:nvPr/>
              </p:nvCxnSpPr>
              <p:spPr>
                <a:xfrm>
                  <a:off x="7664922" y="3574435"/>
                  <a:ext cx="97271" cy="2918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5" name="타원 384"/>
                <p:cNvSpPr/>
                <p:nvPr/>
              </p:nvSpPr>
              <p:spPr>
                <a:xfrm>
                  <a:off x="7762192" y="3866248"/>
                  <a:ext cx="61759" cy="617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86" name="직사각형 385"/>
                <p:cNvSpPr/>
                <p:nvPr/>
              </p:nvSpPr>
              <p:spPr>
                <a:xfrm>
                  <a:off x="11750298" y="3457160"/>
                  <a:ext cx="1017043" cy="390284"/>
                </a:xfrm>
                <a:prstGeom prst="rect">
                  <a:avLst/>
                </a:prstGeom>
              </p:spPr>
              <p:txBody>
                <a:bodyPr wrap="none">
                  <a:spAutoFit/>
                </a:bodyPr>
                <a:lstStyle/>
                <a:p>
                  <a:r>
                    <a:rPr lang="en-US" altLang="ko-KR" sz="600" b="1" dirty="0" smtClean="0"/>
                    <a:t>/VISION</a:t>
                  </a:r>
                  <a:endParaRPr lang="ko-KR" altLang="en-US" sz="500" b="1" dirty="0"/>
                </a:p>
              </p:txBody>
            </p:sp>
            <p:sp>
              <p:nvSpPr>
                <p:cNvPr id="387" name="직사각형 386"/>
                <p:cNvSpPr/>
                <p:nvPr/>
              </p:nvSpPr>
              <p:spPr>
                <a:xfrm>
                  <a:off x="8637630" y="850852"/>
                  <a:ext cx="875438" cy="3890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smtClean="0"/>
                    <a:t>TASTE</a:t>
                  </a:r>
                  <a:endParaRPr lang="ko-KR" altLang="en-US" sz="600" b="1" dirty="0"/>
                </a:p>
              </p:txBody>
            </p:sp>
            <p:cxnSp>
              <p:nvCxnSpPr>
                <p:cNvPr id="388" name="직선 연결선 387"/>
                <p:cNvCxnSpPr>
                  <a:stCxn id="387" idx="2"/>
                  <a:endCxn id="389" idx="0"/>
                </p:cNvCxnSpPr>
                <p:nvPr/>
              </p:nvCxnSpPr>
              <p:spPr>
                <a:xfrm flipH="1">
                  <a:off x="9057594" y="1239935"/>
                  <a:ext cx="17755" cy="155633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89" name="타원 388"/>
                <p:cNvSpPr/>
                <p:nvPr/>
              </p:nvSpPr>
              <p:spPr>
                <a:xfrm>
                  <a:off x="9026713" y="2796268"/>
                  <a:ext cx="61759" cy="617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90" name="직사각형 389"/>
                <p:cNvSpPr/>
                <p:nvPr/>
              </p:nvSpPr>
              <p:spPr>
                <a:xfrm>
                  <a:off x="5816775" y="850852"/>
                  <a:ext cx="1459063" cy="38908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smtClean="0"/>
                    <a:t>FRONTAL LOBE ?</a:t>
                  </a:r>
                  <a:endParaRPr lang="ko-KR" altLang="en-US" sz="600" b="1" dirty="0"/>
                </a:p>
              </p:txBody>
            </p:sp>
            <p:cxnSp>
              <p:nvCxnSpPr>
                <p:cNvPr id="392" name="직선 연결선 391"/>
                <p:cNvCxnSpPr/>
                <p:nvPr/>
              </p:nvCxnSpPr>
              <p:spPr>
                <a:xfrm>
                  <a:off x="7863485" y="2967591"/>
                  <a:ext cx="680896" cy="97271"/>
                </a:xfrm>
                <a:prstGeom prst="line">
                  <a:avLst/>
                </a:prstGeom>
                <a:ln>
                  <a:solidFill>
                    <a:srgbClr val="9F5FCF"/>
                  </a:solidFill>
                </a:ln>
              </p:spPr>
              <p:style>
                <a:lnRef idx="1">
                  <a:schemeClr val="accent1"/>
                </a:lnRef>
                <a:fillRef idx="0">
                  <a:schemeClr val="accent1"/>
                </a:fillRef>
                <a:effectRef idx="0">
                  <a:schemeClr val="accent1"/>
                </a:effectRef>
                <a:fontRef idx="minor">
                  <a:schemeClr val="tx1"/>
                </a:fontRef>
              </p:style>
            </p:cxnSp>
            <p:sp>
              <p:nvSpPr>
                <p:cNvPr id="393" name="타원 392"/>
                <p:cNvSpPr/>
                <p:nvPr/>
              </p:nvSpPr>
              <p:spPr>
                <a:xfrm>
                  <a:off x="8526119" y="3036815"/>
                  <a:ext cx="61759" cy="61759"/>
                </a:xfrm>
                <a:prstGeom prst="ellipse">
                  <a:avLst/>
                </a:prstGeom>
                <a:solidFill>
                  <a:srgbClr val="9F5FCF"/>
                </a:solidFill>
                <a:ln>
                  <a:solidFill>
                    <a:srgbClr val="9F5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94" name="직사각형 393"/>
                <p:cNvSpPr/>
                <p:nvPr/>
              </p:nvSpPr>
              <p:spPr>
                <a:xfrm>
                  <a:off x="9804880" y="850852"/>
                  <a:ext cx="1945417" cy="3890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smtClean="0"/>
                    <a:t>FACIAL RECOGNITION</a:t>
                  </a:r>
                  <a:endParaRPr lang="ko-KR" altLang="en-US" sz="600" b="1" dirty="0"/>
                </a:p>
              </p:txBody>
            </p:sp>
            <p:cxnSp>
              <p:nvCxnSpPr>
                <p:cNvPr id="395" name="직선 연결선 394"/>
                <p:cNvCxnSpPr>
                  <a:stCxn id="394" idx="2"/>
                  <a:endCxn id="396" idx="0"/>
                </p:cNvCxnSpPr>
                <p:nvPr/>
              </p:nvCxnSpPr>
              <p:spPr>
                <a:xfrm flipH="1">
                  <a:off x="9933031" y="1239935"/>
                  <a:ext cx="844558" cy="246728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96" name="타원 395"/>
                <p:cNvSpPr/>
                <p:nvPr/>
              </p:nvSpPr>
              <p:spPr>
                <a:xfrm>
                  <a:off x="9902151" y="3707218"/>
                  <a:ext cx="61759" cy="617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380" name="직사각형 379"/>
              <p:cNvSpPr/>
              <p:nvPr/>
            </p:nvSpPr>
            <p:spPr>
              <a:xfrm>
                <a:off x="4556034" y="4344199"/>
                <a:ext cx="4192431" cy="459992"/>
              </a:xfrm>
              <a:prstGeom prst="rect">
                <a:avLst/>
              </a:prstGeom>
            </p:spPr>
            <p:txBody>
              <a:bodyPr wrap="square">
                <a:spAutoFit/>
              </a:bodyPr>
              <a:lstStyle/>
              <a:p>
                <a:r>
                  <a:rPr lang="en-US" altLang="ko-KR" sz="800" dirty="0" smtClean="0">
                    <a:hlinkClick r:id="rId14"/>
                  </a:rPr>
                  <a:t>[Interesting Brain Facts for Kids - Fun Facts About Human Brain</a:t>
                </a:r>
                <a:r>
                  <a:rPr lang="en-US" altLang="ko-KR" sz="800" dirty="0" smtClean="0"/>
                  <a:t>]</a:t>
                </a:r>
                <a:endParaRPr lang="ko-KR" altLang="en-US" sz="800" dirty="0"/>
              </a:p>
            </p:txBody>
          </p:sp>
          <p:sp>
            <p:nvSpPr>
              <p:cNvPr id="381" name="직사각형 380"/>
              <p:cNvSpPr/>
              <p:nvPr/>
            </p:nvSpPr>
            <p:spPr>
              <a:xfrm>
                <a:off x="6012160" y="954899"/>
                <a:ext cx="1874072" cy="418175"/>
              </a:xfrm>
              <a:prstGeom prst="rect">
                <a:avLst/>
              </a:prstGeom>
            </p:spPr>
            <p:txBody>
              <a:bodyPr wrap="square">
                <a:spAutoFit/>
              </a:bodyPr>
              <a:lstStyle/>
              <a:p>
                <a:r>
                  <a:rPr lang="en-US" altLang="ko-KR" sz="1400" dirty="0" smtClean="0"/>
                  <a:t>Back end</a:t>
                </a:r>
                <a:endParaRPr lang="ko-KR" altLang="en-US" sz="1400" dirty="0"/>
              </a:p>
            </p:txBody>
          </p:sp>
          <p:sp>
            <p:nvSpPr>
              <p:cNvPr id="382" name="직사각형 381"/>
              <p:cNvSpPr/>
              <p:nvPr/>
            </p:nvSpPr>
            <p:spPr>
              <a:xfrm>
                <a:off x="539552" y="4370203"/>
                <a:ext cx="2829648" cy="292723"/>
              </a:xfrm>
              <a:prstGeom prst="rect">
                <a:avLst/>
              </a:prstGeom>
            </p:spPr>
            <p:txBody>
              <a:bodyPr wrap="none">
                <a:spAutoFit/>
              </a:bodyPr>
              <a:lstStyle/>
              <a:p>
                <a:r>
                  <a:rPr lang="en-US" altLang="ko-KR" sz="800" dirty="0" smtClean="0">
                    <a:hlinkClick r:id="rId7"/>
                  </a:rPr>
                  <a:t>Language Areas of the Brain, </a:t>
                </a:r>
                <a:r>
                  <a:rPr lang="en-US" altLang="ko-KR" sz="800" dirty="0" err="1" smtClean="0">
                    <a:hlinkClick r:id="rId7"/>
                  </a:rPr>
                  <a:t>NeuroLove</a:t>
                </a:r>
                <a:endParaRPr lang="ko-KR" altLang="en-US" sz="800" dirty="0"/>
              </a:p>
            </p:txBody>
          </p:sp>
        </p:grpSp>
        <p:grpSp>
          <p:nvGrpSpPr>
            <p:cNvPr id="20" name="그룹 100"/>
            <p:cNvGrpSpPr/>
            <p:nvPr/>
          </p:nvGrpSpPr>
          <p:grpSpPr>
            <a:xfrm>
              <a:off x="3200400" y="3746748"/>
              <a:ext cx="1195488" cy="1145249"/>
              <a:chOff x="3200400" y="2989957"/>
              <a:chExt cx="1195488" cy="1145249"/>
            </a:xfrm>
          </p:grpSpPr>
          <p:cxnSp>
            <p:nvCxnSpPr>
              <p:cNvPr id="398" name="직선 연결선 397"/>
              <p:cNvCxnSpPr/>
              <p:nvPr/>
            </p:nvCxnSpPr>
            <p:spPr>
              <a:xfrm>
                <a:off x="3200400" y="2989957"/>
                <a:ext cx="1155700" cy="3175"/>
              </a:xfrm>
              <a:prstGeom prst="line">
                <a:avLst/>
              </a:prstGeom>
              <a:ln w="762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9" name="직사각형 398"/>
              <p:cNvSpPr/>
              <p:nvPr/>
            </p:nvSpPr>
            <p:spPr>
              <a:xfrm>
                <a:off x="3291210" y="3247132"/>
                <a:ext cx="1104678" cy="418175"/>
              </a:xfrm>
              <a:prstGeom prst="rect">
                <a:avLst/>
              </a:prstGeom>
            </p:spPr>
            <p:txBody>
              <a:bodyPr wrap="none">
                <a:spAutoFit/>
              </a:bodyPr>
              <a:lstStyle/>
              <a:p>
                <a:r>
                  <a:rPr lang="en-US" altLang="ko-KR" sz="1400" dirty="0" smtClean="0">
                    <a:solidFill>
                      <a:srgbClr val="0070C0"/>
                    </a:solidFill>
                  </a:rPr>
                  <a:t>feelings</a:t>
                </a:r>
                <a:endParaRPr lang="ko-KR" altLang="en-US" sz="1400" dirty="0"/>
              </a:p>
            </p:txBody>
          </p:sp>
          <p:sp>
            <p:nvSpPr>
              <p:cNvPr id="400" name="직사각형 399"/>
              <p:cNvSpPr/>
              <p:nvPr/>
            </p:nvSpPr>
            <p:spPr>
              <a:xfrm>
                <a:off x="3411861" y="3717031"/>
                <a:ext cx="821540" cy="418175"/>
              </a:xfrm>
              <a:prstGeom prst="rect">
                <a:avLst/>
              </a:prstGeom>
            </p:spPr>
            <p:txBody>
              <a:bodyPr wrap="none">
                <a:spAutoFit/>
              </a:bodyPr>
              <a:lstStyle/>
              <a:p>
                <a:r>
                  <a:rPr lang="en-US" altLang="ko-KR" sz="1400" dirty="0" smtClean="0">
                    <a:solidFill>
                      <a:srgbClr val="0070C0"/>
                    </a:solidFill>
                  </a:rPr>
                  <a:t>ideas</a:t>
                </a:r>
                <a:endParaRPr lang="ko-KR" altLang="en-US" sz="1400" dirty="0"/>
              </a:p>
            </p:txBody>
          </p:sp>
        </p:gr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9512" y="1844824"/>
            <a:ext cx="8712968" cy="3416320"/>
          </a:xfrm>
          <a:prstGeom prst="rect">
            <a:avLst/>
          </a:prstGeom>
          <a:noFill/>
        </p:spPr>
        <p:txBody>
          <a:bodyPr wrap="square" rtlCol="0">
            <a:spAutoFit/>
          </a:bodyPr>
          <a:lstStyle/>
          <a:p>
            <a:pPr marL="342900" indent="-342900">
              <a:spcBef>
                <a:spcPct val="0"/>
              </a:spcBef>
              <a:defRPr/>
            </a:pPr>
            <a:r>
              <a:rPr lang="ko-KR" altLang="en-US" sz="2400" b="1" dirty="0" smtClean="0">
                <a:solidFill>
                  <a:schemeClr val="tx2"/>
                </a:solidFill>
                <a:latin typeface="+mn-ea"/>
              </a:rPr>
              <a:t>내용 요약</a:t>
            </a:r>
            <a:endParaRPr lang="en-US" altLang="ko-KR" sz="2400" b="1" dirty="0" smtClean="0">
              <a:solidFill>
                <a:schemeClr val="tx2"/>
              </a:solidFill>
              <a:latin typeface="+mn-ea"/>
            </a:endParaRPr>
          </a:p>
          <a:p>
            <a:pPr marL="342900" indent="-342900"/>
            <a:r>
              <a:rPr lang="ko-KR" altLang="en-US" sz="2400" b="1" dirty="0" smtClean="0">
                <a:solidFill>
                  <a:schemeClr val="tx2"/>
                </a:solidFill>
                <a:latin typeface="+mn-ea"/>
              </a:rPr>
              <a:t>요즘에 인기 있는 인공지능 직무는 </a:t>
            </a:r>
            <a:r>
              <a:rPr lang="ko-KR" altLang="en-US" sz="2400" b="1" dirty="0" err="1" smtClean="0">
                <a:solidFill>
                  <a:schemeClr val="tx2"/>
                </a:solidFill>
                <a:latin typeface="+mn-ea"/>
              </a:rPr>
              <a:t>머신러닝</a:t>
            </a:r>
            <a:r>
              <a:rPr lang="en-US" altLang="ko-KR" sz="2400" b="1" dirty="0" smtClean="0">
                <a:solidFill>
                  <a:schemeClr val="tx2"/>
                </a:solidFill>
                <a:latin typeface="+mn-ea"/>
              </a:rPr>
              <a:t>/</a:t>
            </a:r>
            <a:r>
              <a:rPr lang="ko-KR" altLang="en-US" sz="2400" b="1" dirty="0" smtClean="0">
                <a:solidFill>
                  <a:schemeClr val="tx2"/>
                </a:solidFill>
                <a:latin typeface="+mn-ea"/>
              </a:rPr>
              <a:t>딥러닝 </a:t>
            </a:r>
            <a:endParaRPr lang="en-US" altLang="ko-KR" sz="2400" b="1" dirty="0" smtClean="0">
              <a:solidFill>
                <a:schemeClr val="tx2"/>
              </a:solidFill>
              <a:latin typeface="+mn-ea"/>
            </a:endParaRPr>
          </a:p>
          <a:p>
            <a:pPr marL="457200" indent="-457200">
              <a:buAutoNum type="arabicPeriod"/>
            </a:pPr>
            <a:r>
              <a:rPr lang="ko-KR" altLang="en-US" sz="2400" b="1" dirty="0" smtClean="0">
                <a:solidFill>
                  <a:schemeClr val="tx2"/>
                </a:solidFill>
                <a:latin typeface="+mn-ea"/>
              </a:rPr>
              <a:t>인공지능의 소개</a:t>
            </a:r>
            <a:endParaRPr lang="en-US" altLang="ko-KR" sz="2400" b="1" dirty="0" smtClean="0">
              <a:solidFill>
                <a:schemeClr val="tx2"/>
              </a:solidFill>
              <a:latin typeface="+mn-ea"/>
            </a:endParaRPr>
          </a:p>
          <a:p>
            <a:pPr marL="457200" indent="-457200"/>
            <a:r>
              <a:rPr lang="en-US" altLang="ko-KR" sz="2400" b="1" dirty="0" smtClean="0">
                <a:solidFill>
                  <a:schemeClr val="tx2"/>
                </a:solidFill>
                <a:latin typeface="+mn-ea"/>
                <a:sym typeface="Wingdings" pitchFamily="2" charset="2"/>
              </a:rPr>
              <a:t>  1.1. </a:t>
            </a:r>
            <a:r>
              <a:rPr lang="ko-KR" altLang="en-US" sz="2400" b="1" dirty="0" smtClean="0">
                <a:solidFill>
                  <a:schemeClr val="tx2"/>
                </a:solidFill>
                <a:latin typeface="+mn-ea"/>
              </a:rPr>
              <a:t>기본 개념과 발전 방향</a:t>
            </a:r>
          </a:p>
          <a:p>
            <a:r>
              <a:rPr lang="en-US" altLang="ko-KR" sz="2400" b="1" dirty="0" smtClean="0">
                <a:solidFill>
                  <a:schemeClr val="tx2"/>
                </a:solidFill>
                <a:latin typeface="+mn-ea"/>
                <a:sym typeface="Wingdings" pitchFamily="2" charset="2"/>
              </a:rPr>
              <a:t>  1.2. </a:t>
            </a:r>
            <a:r>
              <a:rPr lang="ko-KR" altLang="en-US" sz="2400" b="1" dirty="0" smtClean="0">
                <a:solidFill>
                  <a:schemeClr val="tx2"/>
                </a:solidFill>
                <a:latin typeface="+mn-ea"/>
              </a:rPr>
              <a:t>적용사례</a:t>
            </a:r>
            <a:endParaRPr lang="en-US" altLang="ko-KR" sz="2400" b="1" dirty="0" smtClean="0">
              <a:solidFill>
                <a:schemeClr val="tx2"/>
              </a:solidFill>
              <a:latin typeface="+mn-ea"/>
            </a:endParaRPr>
          </a:p>
          <a:p>
            <a:pPr marL="342900" indent="-342900"/>
            <a:endParaRPr lang="en-US" altLang="ko-KR" sz="2400" b="1" dirty="0" smtClean="0">
              <a:solidFill>
                <a:schemeClr val="tx2"/>
              </a:solidFill>
              <a:latin typeface="+mn-ea"/>
            </a:endParaRPr>
          </a:p>
          <a:p>
            <a:pPr marL="342900" indent="-342900"/>
            <a:r>
              <a:rPr lang="en-US" altLang="ko-KR" sz="2400" b="1" dirty="0" smtClean="0">
                <a:solidFill>
                  <a:schemeClr val="tx2"/>
                </a:solidFill>
                <a:latin typeface="+mn-ea"/>
              </a:rPr>
              <a:t>2. </a:t>
            </a:r>
            <a:r>
              <a:rPr lang="ko-KR" altLang="en-US" sz="2400" b="1" dirty="0" smtClean="0">
                <a:solidFill>
                  <a:schemeClr val="tx2"/>
                </a:solidFill>
                <a:latin typeface="+mn-ea"/>
              </a:rPr>
              <a:t>인공지능 직무의 이해</a:t>
            </a:r>
            <a:endParaRPr lang="en-US" altLang="ko-KR" sz="2400" b="1" dirty="0" smtClean="0">
              <a:solidFill>
                <a:schemeClr val="tx2"/>
              </a:solidFill>
              <a:latin typeface="+mn-ea"/>
            </a:endParaRPr>
          </a:p>
          <a:p>
            <a:pPr marL="342900" indent="-342900"/>
            <a:r>
              <a:rPr lang="en-US" altLang="ko-KR" sz="2400" b="1" dirty="0" smtClean="0">
                <a:solidFill>
                  <a:schemeClr val="tx2"/>
                </a:solidFill>
                <a:latin typeface="+mn-ea"/>
                <a:sym typeface="Wingdings" pitchFamily="2" charset="2"/>
              </a:rPr>
              <a:t>  2.1. </a:t>
            </a:r>
            <a:r>
              <a:rPr lang="ko-KR" altLang="en-US" sz="2400" b="1" dirty="0" smtClean="0">
                <a:solidFill>
                  <a:schemeClr val="tx2"/>
                </a:solidFill>
                <a:latin typeface="+mn-ea"/>
              </a:rPr>
              <a:t>직무 수행에 필요한 전공</a:t>
            </a:r>
            <a:r>
              <a:rPr lang="en-US" altLang="ko-KR" sz="2400" b="1" dirty="0" smtClean="0">
                <a:solidFill>
                  <a:schemeClr val="tx2"/>
                </a:solidFill>
                <a:latin typeface="+mn-ea"/>
              </a:rPr>
              <a:t>/</a:t>
            </a:r>
            <a:r>
              <a:rPr lang="ko-KR" altLang="en-US" sz="2400" b="1" dirty="0" smtClean="0">
                <a:solidFill>
                  <a:schemeClr val="tx2"/>
                </a:solidFill>
                <a:latin typeface="+mn-ea"/>
              </a:rPr>
              <a:t>자격 등</a:t>
            </a:r>
            <a:endParaRPr lang="en-US" altLang="ko-KR" sz="2400" b="1" dirty="0" smtClean="0">
              <a:solidFill>
                <a:schemeClr val="tx2"/>
              </a:solidFill>
              <a:latin typeface="+mn-ea"/>
            </a:endParaRPr>
          </a:p>
          <a:p>
            <a:pPr marL="342900" indent="-342900"/>
            <a:r>
              <a:rPr lang="en-US" altLang="ko-KR" sz="2400" b="1" dirty="0" smtClean="0">
                <a:solidFill>
                  <a:schemeClr val="tx2"/>
                </a:solidFill>
                <a:latin typeface="+mn-ea"/>
                <a:sym typeface="Wingdings" pitchFamily="2" charset="2"/>
              </a:rPr>
              <a:t>  2.2. </a:t>
            </a:r>
            <a:r>
              <a:rPr lang="ko-KR" altLang="en-US" sz="2400" b="1" dirty="0" smtClean="0">
                <a:solidFill>
                  <a:schemeClr val="tx2"/>
                </a:solidFill>
                <a:latin typeface="+mn-ea"/>
              </a:rPr>
              <a:t>인공지능 전문가의 직무</a:t>
            </a:r>
            <a:r>
              <a:rPr lang="en-US" altLang="ko-KR" sz="2400" b="1" dirty="0" smtClean="0">
                <a:solidFill>
                  <a:schemeClr val="tx2"/>
                </a:solidFill>
                <a:latin typeface="+mn-ea"/>
              </a:rPr>
              <a:t>/</a:t>
            </a:r>
            <a:r>
              <a:rPr lang="ko-KR" altLang="en-US" sz="2400" b="1" dirty="0" smtClean="0">
                <a:solidFill>
                  <a:schemeClr val="tx2"/>
                </a:solidFill>
                <a:latin typeface="+mn-ea"/>
              </a:rPr>
              <a:t>커리어</a:t>
            </a:r>
            <a:endParaRPr lang="en-US" altLang="ko-KR" sz="2400" b="1" dirty="0" smtClean="0">
              <a:solidFill>
                <a:schemeClr val="tx2"/>
              </a:solidFill>
              <a:latin typeface="+mn-ea"/>
            </a:endParaRPr>
          </a:p>
        </p:txBody>
      </p:sp>
      <p:sp>
        <p:nvSpPr>
          <p:cNvPr id="4"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2</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부제목 2"/>
          <p:cNvSpPr txBox="1">
            <a:spLocks/>
          </p:cNvSpPr>
          <p:nvPr/>
        </p:nvSpPr>
        <p:spPr>
          <a:xfrm>
            <a:off x="251520" y="620688"/>
            <a:ext cx="8640960" cy="1008112"/>
          </a:xfrm>
          <a:prstGeom prst="rect">
            <a:avLst/>
          </a:prstGeom>
          <a:solidFill>
            <a:schemeClr val="bg1"/>
          </a:solidFill>
        </p:spPr>
        <p:txBody>
          <a:bodyPr vert="horz" lIns="91440" tIns="45720" rIns="91440" bIns="45720" rtlCol="0">
            <a:noAutofit/>
          </a:bodyPr>
          <a:lstStyle/>
          <a:p>
            <a:pPr marL="342900" lvl="0" indent="-342900" algn="ctr">
              <a:spcBef>
                <a:spcPct val="0"/>
              </a:spcBef>
              <a:defRPr/>
            </a:pPr>
            <a:r>
              <a:rPr lang="ko-KR" altLang="en-US" sz="4400" b="1" dirty="0" smtClean="0">
                <a:solidFill>
                  <a:schemeClr val="tx2"/>
                </a:solidFill>
                <a:latin typeface="+mn-ea"/>
              </a:rPr>
              <a:t>인공지능</a:t>
            </a:r>
            <a:r>
              <a:rPr lang="en-US" altLang="ko-KR" sz="4400" b="1" dirty="0" smtClean="0">
                <a:solidFill>
                  <a:schemeClr val="tx2"/>
                </a:solidFill>
                <a:latin typeface="+mn-ea"/>
              </a:rPr>
              <a:t> </a:t>
            </a:r>
            <a:r>
              <a:rPr lang="ko-KR" altLang="en-US" sz="4400" b="1" dirty="0" smtClean="0">
                <a:solidFill>
                  <a:schemeClr val="tx2"/>
                </a:solidFill>
                <a:latin typeface="+mn-ea"/>
              </a:rPr>
              <a:t>전문가 직무의 이해</a:t>
            </a:r>
            <a:endParaRPr lang="en-US" altLang="ko-KR" sz="4400" b="1" dirty="0" smtClean="0">
              <a:solidFill>
                <a:schemeClr val="tx2"/>
              </a:solidFill>
              <a:latin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2800" b="0" i="0" u="none" strike="noStrike" kern="1200" cap="none" spc="0" normalizeH="0" baseline="0" noProof="0" dirty="0" smtClean="0">
                <a:ln>
                  <a:noFill/>
                </a:ln>
                <a:solidFill>
                  <a:schemeClr val="tx1"/>
                </a:solidFill>
                <a:effectLst/>
                <a:uLnTx/>
                <a:uFillTx/>
                <a:latin typeface="+mj-lt"/>
                <a:ea typeface="+mj-ea"/>
                <a:cs typeface="+mj-cs"/>
              </a:rPr>
              <a:t>기타 사례</a:t>
            </a: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2"/>
          <p:cNvSpPr txBox="1">
            <a:spLocks/>
          </p:cNvSpPr>
          <p:nvPr/>
        </p:nvSpPr>
        <p:spPr>
          <a:xfrm>
            <a:off x="323528" y="2852936"/>
            <a:ext cx="8639944" cy="504056"/>
          </a:xfrm>
          <a:prstGeom prst="rect">
            <a:avLst/>
          </a:prstGeom>
          <a:solidFill>
            <a:schemeClr val="bg1"/>
          </a:solidFill>
        </p:spPr>
        <p:txBody>
          <a:bodyPr vert="horz" lIns="91440" tIns="45720" rIns="91440" bIns="45720" rtlCol="0">
            <a:noAutofit/>
          </a:bodyPr>
          <a:lstStyle/>
          <a:p>
            <a:pPr marL="514350" indent="-514350" algn="ctr"/>
            <a:r>
              <a:rPr lang="en-US" altLang="ko-KR" sz="3200" b="1" dirty="0" smtClean="0">
                <a:solidFill>
                  <a:schemeClr val="tx2"/>
                </a:solidFill>
                <a:latin typeface="+mn-ea"/>
              </a:rPr>
              <a:t>1.2. </a:t>
            </a:r>
            <a:r>
              <a:rPr lang="ko-KR" altLang="en-US" sz="3200" b="1" dirty="0" smtClean="0">
                <a:solidFill>
                  <a:schemeClr val="tx2"/>
                </a:solidFill>
                <a:latin typeface="+mn-ea"/>
              </a:rPr>
              <a:t>인공지능의 소개</a:t>
            </a:r>
            <a:r>
              <a:rPr lang="en-US" altLang="ko-KR" sz="3200" b="1" dirty="0" smtClean="0">
                <a:solidFill>
                  <a:schemeClr val="tx2"/>
                </a:solidFill>
                <a:latin typeface="+mn-ea"/>
              </a:rPr>
              <a:t>: </a:t>
            </a:r>
            <a:r>
              <a:rPr lang="ko-KR" altLang="en-US" sz="3200" b="1" dirty="0" smtClean="0">
                <a:solidFill>
                  <a:schemeClr val="tx2"/>
                </a:solidFill>
                <a:latin typeface="+mn-ea"/>
              </a:rPr>
              <a:t>적용 사례</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descr="brain parts functionalities without memory and basic life.png"/>
          <p:cNvPicPr>
            <a:picLocks noChangeAspect="1"/>
          </p:cNvPicPr>
          <p:nvPr/>
        </p:nvPicPr>
        <p:blipFill>
          <a:blip r:embed="rId2" cstate="print"/>
          <a:stretch>
            <a:fillRect/>
          </a:stretch>
        </p:blipFill>
        <p:spPr>
          <a:xfrm>
            <a:off x="2699792" y="2459661"/>
            <a:ext cx="4032448" cy="2481507"/>
          </a:xfrm>
          <a:prstGeom prst="rect">
            <a:avLst/>
          </a:prstGeom>
        </p:spPr>
      </p:pic>
      <p:sp>
        <p:nvSpPr>
          <p:cNvPr id="8" name="제목 1"/>
          <p:cNvSpPr>
            <a:spLocks noGrp="1"/>
          </p:cNvSpPr>
          <p:nvPr>
            <p:ph type="title"/>
          </p:nvPr>
        </p:nvSpPr>
        <p:spPr>
          <a:xfrm>
            <a:off x="0" y="-27384"/>
            <a:ext cx="9144000" cy="504056"/>
          </a:xfrm>
        </p:spPr>
        <p:txBody>
          <a:bodyPr>
            <a:noAutofit/>
          </a:bodyPr>
          <a:lstStyle/>
          <a:p>
            <a:pPr algn="ctr"/>
            <a:r>
              <a:rPr lang="en-US" altLang="ko-KR" sz="2200" dirty="0" smtClean="0"/>
              <a:t>Artificial Intelligence/Deep Learning in Production </a:t>
            </a:r>
            <a:endParaRPr lang="ko-KR" altLang="en-US" sz="2200" dirty="0"/>
          </a:p>
        </p:txBody>
      </p:sp>
      <p:sp>
        <p:nvSpPr>
          <p:cNvPr id="21" name="직사각형 20"/>
          <p:cNvSpPr/>
          <p:nvPr/>
        </p:nvSpPr>
        <p:spPr>
          <a:xfrm>
            <a:off x="3419872" y="4941168"/>
            <a:ext cx="3222104" cy="215444"/>
          </a:xfrm>
          <a:prstGeom prst="rect">
            <a:avLst/>
          </a:prstGeom>
        </p:spPr>
        <p:txBody>
          <a:bodyPr wrap="square">
            <a:spAutoFit/>
          </a:bodyPr>
          <a:lstStyle/>
          <a:p>
            <a:r>
              <a:rPr lang="en-US" altLang="ko-KR" sz="800" dirty="0" smtClean="0">
                <a:hlinkClick r:id="rId3"/>
              </a:rPr>
              <a:t>Interesting Brain Facts for Kids - Fun Facts About Human Brain</a:t>
            </a:r>
            <a:endParaRPr lang="ko-KR" altLang="en-US" sz="800" dirty="0"/>
          </a:p>
        </p:txBody>
      </p:sp>
      <p:sp>
        <p:nvSpPr>
          <p:cNvPr id="28" name="직사각형 27"/>
          <p:cNvSpPr/>
          <p:nvPr/>
        </p:nvSpPr>
        <p:spPr>
          <a:xfrm>
            <a:off x="7460599" y="4184684"/>
            <a:ext cx="981359" cy="338554"/>
          </a:xfrm>
          <a:prstGeom prst="rect">
            <a:avLst/>
          </a:prstGeom>
        </p:spPr>
        <p:txBody>
          <a:bodyPr wrap="none">
            <a:spAutoFit/>
          </a:bodyPr>
          <a:lstStyle/>
          <a:p>
            <a:r>
              <a:rPr lang="en-US" altLang="ko-KR" sz="1600" dirty="0" smtClean="0">
                <a:solidFill>
                  <a:srgbClr val="FF0000"/>
                </a:solidFill>
              </a:rPr>
              <a:t>Robotics</a:t>
            </a:r>
            <a:endParaRPr lang="ko-KR" altLang="en-US" sz="1600" dirty="0">
              <a:solidFill>
                <a:srgbClr val="FF0000"/>
              </a:solidFill>
            </a:endParaRPr>
          </a:p>
        </p:txBody>
      </p:sp>
      <p:pic>
        <p:nvPicPr>
          <p:cNvPr id="23" name="Picture 2">
            <a:hlinkClick r:id="rId4"/>
          </p:cNvPr>
          <p:cNvPicPr>
            <a:picLocks noChangeAspect="1" noChangeArrowheads="1"/>
          </p:cNvPicPr>
          <p:nvPr/>
        </p:nvPicPr>
        <p:blipFill>
          <a:blip r:embed="rId5" cstate="print"/>
          <a:srcRect/>
          <a:stretch>
            <a:fillRect/>
          </a:stretch>
        </p:blipFill>
        <p:spPr bwMode="auto">
          <a:xfrm>
            <a:off x="7050717" y="4472716"/>
            <a:ext cx="1931032" cy="1080000"/>
          </a:xfrm>
          <a:prstGeom prst="rect">
            <a:avLst/>
          </a:prstGeom>
          <a:noFill/>
          <a:ln w="9525">
            <a:noFill/>
            <a:miter lim="800000"/>
            <a:headEnd/>
            <a:tailEnd/>
          </a:ln>
        </p:spPr>
      </p:pic>
      <p:sp>
        <p:nvSpPr>
          <p:cNvPr id="24" name="직사각형 23"/>
          <p:cNvSpPr/>
          <p:nvPr/>
        </p:nvSpPr>
        <p:spPr>
          <a:xfrm>
            <a:off x="7266741" y="5552836"/>
            <a:ext cx="1731564" cy="215444"/>
          </a:xfrm>
          <a:prstGeom prst="rect">
            <a:avLst/>
          </a:prstGeom>
        </p:spPr>
        <p:txBody>
          <a:bodyPr wrap="none">
            <a:spAutoFit/>
          </a:bodyPr>
          <a:lstStyle/>
          <a:p>
            <a:r>
              <a:rPr lang="en-US" altLang="ko-KR" sz="800" dirty="0" smtClean="0">
                <a:hlinkClick r:id="rId4"/>
              </a:rPr>
              <a:t>Atlas, The Next Generation</a:t>
            </a:r>
            <a:r>
              <a:rPr lang="en-US" altLang="ko-KR" sz="800" dirty="0" smtClean="0"/>
              <a:t> [2:41]</a:t>
            </a:r>
            <a:endParaRPr lang="en-US" altLang="ko-KR" sz="800" dirty="0"/>
          </a:p>
        </p:txBody>
      </p:sp>
      <p:sp>
        <p:nvSpPr>
          <p:cNvPr id="29" name="TextBox 28"/>
          <p:cNvSpPr txBox="1"/>
          <p:nvPr/>
        </p:nvSpPr>
        <p:spPr>
          <a:xfrm>
            <a:off x="2746400" y="3350905"/>
            <a:ext cx="1368152" cy="1323439"/>
          </a:xfrm>
          <a:prstGeom prst="rect">
            <a:avLst/>
          </a:prstGeom>
          <a:noFill/>
        </p:spPr>
        <p:txBody>
          <a:bodyPr wrap="square" rtlCol="0">
            <a:spAutoFit/>
          </a:bodyPr>
          <a:lstStyle/>
          <a:p>
            <a:pPr>
              <a:buFont typeface="Arial" pitchFamily="34" charset="0"/>
              <a:buChar char="•"/>
            </a:pPr>
            <a:r>
              <a:rPr lang="en-US" altLang="ko-KR" sz="800" b="1" dirty="0" smtClean="0"/>
              <a:t> emotional control</a:t>
            </a:r>
          </a:p>
          <a:p>
            <a:pPr>
              <a:buFont typeface="Arial" pitchFamily="34" charset="0"/>
              <a:buChar char="•"/>
            </a:pPr>
            <a:r>
              <a:rPr lang="en-US" altLang="ko-KR" sz="800" b="1" dirty="0" smtClean="0"/>
              <a:t> behavioral control</a:t>
            </a:r>
          </a:p>
          <a:p>
            <a:pPr>
              <a:buFont typeface="Arial" pitchFamily="34" charset="0"/>
              <a:buChar char="•"/>
            </a:pPr>
            <a:r>
              <a:rPr lang="en-US" altLang="ko-KR" sz="800" b="1" dirty="0" smtClean="0"/>
              <a:t> attention</a:t>
            </a:r>
          </a:p>
          <a:p>
            <a:pPr>
              <a:buFont typeface="Arial" pitchFamily="34" charset="0"/>
              <a:buChar char="•"/>
            </a:pPr>
            <a:r>
              <a:rPr lang="en-US" altLang="ko-KR" sz="800" b="1" dirty="0" smtClean="0"/>
              <a:t> social skills</a:t>
            </a:r>
          </a:p>
          <a:p>
            <a:pPr>
              <a:buFont typeface="Arial" pitchFamily="34" charset="0"/>
              <a:buChar char="•"/>
            </a:pPr>
            <a:r>
              <a:rPr lang="en-US" altLang="ko-KR" sz="800" b="1" dirty="0" smtClean="0"/>
              <a:t> judging</a:t>
            </a:r>
          </a:p>
          <a:p>
            <a:pPr>
              <a:buFont typeface="Arial" pitchFamily="34" charset="0"/>
              <a:buChar char="•"/>
            </a:pPr>
            <a:r>
              <a:rPr lang="en-US" altLang="ko-KR" sz="800" b="1" dirty="0" smtClean="0"/>
              <a:t> organizing</a:t>
            </a:r>
          </a:p>
          <a:p>
            <a:pPr>
              <a:buFont typeface="Arial" pitchFamily="34" charset="0"/>
              <a:buChar char="•"/>
            </a:pPr>
            <a:r>
              <a:rPr lang="en-US" altLang="ko-KR" sz="800" b="1" dirty="0" smtClean="0">
                <a:solidFill>
                  <a:srgbClr val="FF0000"/>
                </a:solidFill>
              </a:rPr>
              <a:t> reasoning</a:t>
            </a:r>
          </a:p>
          <a:p>
            <a:pPr>
              <a:buFont typeface="Arial" pitchFamily="34" charset="0"/>
              <a:buChar char="•"/>
            </a:pPr>
            <a:r>
              <a:rPr lang="en-US" altLang="ko-KR" sz="800" b="1" dirty="0" smtClean="0">
                <a:solidFill>
                  <a:srgbClr val="FF0000"/>
                </a:solidFill>
              </a:rPr>
              <a:t> planning</a:t>
            </a:r>
          </a:p>
          <a:p>
            <a:pPr>
              <a:buFont typeface="Arial" pitchFamily="34" charset="0"/>
              <a:buChar char="•"/>
            </a:pPr>
            <a:r>
              <a:rPr lang="en-US" altLang="ko-KR" sz="800" b="1" dirty="0" smtClean="0"/>
              <a:t> strategizing</a:t>
            </a:r>
          </a:p>
          <a:p>
            <a:pPr>
              <a:buFont typeface="Arial" pitchFamily="34" charset="0"/>
              <a:buChar char="•"/>
            </a:pPr>
            <a:r>
              <a:rPr lang="en-US" altLang="ko-KR" sz="800" b="1" dirty="0" smtClean="0"/>
              <a:t> decision making</a:t>
            </a:r>
          </a:p>
        </p:txBody>
      </p:sp>
      <p:sp>
        <p:nvSpPr>
          <p:cNvPr id="31" name="직사각형 30"/>
          <p:cNvSpPr/>
          <p:nvPr/>
        </p:nvSpPr>
        <p:spPr>
          <a:xfrm>
            <a:off x="7326446" y="2313056"/>
            <a:ext cx="1518364" cy="215444"/>
          </a:xfrm>
          <a:prstGeom prst="rect">
            <a:avLst/>
          </a:prstGeom>
        </p:spPr>
        <p:txBody>
          <a:bodyPr wrap="none">
            <a:spAutoFit/>
          </a:bodyPr>
          <a:lstStyle/>
          <a:p>
            <a:r>
              <a:rPr lang="en-US" altLang="ko-KR" sz="800" dirty="0" smtClean="0">
                <a:hlinkClick r:id="rId6"/>
              </a:rPr>
              <a:t>All-New Amazon Echo</a:t>
            </a:r>
            <a:r>
              <a:rPr lang="en-US" altLang="ko-KR" sz="800" dirty="0" smtClean="0"/>
              <a:t> [1:52]</a:t>
            </a:r>
            <a:endParaRPr lang="en-US" altLang="ko-KR" sz="800" dirty="0"/>
          </a:p>
        </p:txBody>
      </p:sp>
      <p:sp>
        <p:nvSpPr>
          <p:cNvPr id="33" name="직사각형 32"/>
          <p:cNvSpPr/>
          <p:nvPr/>
        </p:nvSpPr>
        <p:spPr>
          <a:xfrm>
            <a:off x="6948264" y="683985"/>
            <a:ext cx="2037930" cy="584775"/>
          </a:xfrm>
          <a:prstGeom prst="rect">
            <a:avLst/>
          </a:prstGeom>
        </p:spPr>
        <p:txBody>
          <a:bodyPr wrap="none">
            <a:spAutoFit/>
          </a:bodyPr>
          <a:lstStyle/>
          <a:p>
            <a:pPr algn="ctr"/>
            <a:r>
              <a:rPr lang="en-US" altLang="ko-KR" sz="1600" dirty="0" smtClean="0">
                <a:solidFill>
                  <a:srgbClr val="FF0000"/>
                </a:solidFill>
              </a:rPr>
              <a:t>Speech Recognition</a:t>
            </a:r>
          </a:p>
          <a:p>
            <a:pPr algn="ctr"/>
            <a:r>
              <a:rPr lang="en-US" altLang="ko-KR" sz="1600" dirty="0" smtClean="0">
                <a:solidFill>
                  <a:srgbClr val="FF0000"/>
                </a:solidFill>
              </a:rPr>
              <a:t>(+NLP)</a:t>
            </a:r>
            <a:endParaRPr lang="ko-KR" altLang="en-US" sz="1600" dirty="0">
              <a:solidFill>
                <a:srgbClr val="FF0000"/>
              </a:solidFill>
            </a:endParaRPr>
          </a:p>
        </p:txBody>
      </p:sp>
      <p:sp>
        <p:nvSpPr>
          <p:cNvPr id="40" name="직사각형 39"/>
          <p:cNvSpPr/>
          <p:nvPr/>
        </p:nvSpPr>
        <p:spPr>
          <a:xfrm>
            <a:off x="6982081" y="3846130"/>
            <a:ext cx="2036135" cy="338554"/>
          </a:xfrm>
          <a:prstGeom prst="rect">
            <a:avLst/>
          </a:prstGeom>
        </p:spPr>
        <p:txBody>
          <a:bodyPr wrap="none">
            <a:spAutoFit/>
          </a:bodyPr>
          <a:lstStyle/>
          <a:p>
            <a:r>
              <a:rPr lang="en-US" altLang="ko-KR" sz="800" dirty="0" smtClean="0">
                <a:hlinkClick r:id="rId7"/>
              </a:rPr>
              <a:t>How computers learn to recognize </a:t>
            </a:r>
          </a:p>
          <a:p>
            <a:r>
              <a:rPr lang="en-US" altLang="ko-KR" sz="800" dirty="0" smtClean="0">
                <a:hlinkClick r:id="rId7"/>
              </a:rPr>
              <a:t>objects instantly, Joseph </a:t>
            </a:r>
            <a:r>
              <a:rPr lang="en-US" altLang="ko-KR" sz="800" dirty="0" err="1" smtClean="0">
                <a:hlinkClick r:id="rId7"/>
              </a:rPr>
              <a:t>Redmon</a:t>
            </a:r>
            <a:r>
              <a:rPr lang="en-US" altLang="ko-KR" sz="800" dirty="0" smtClean="0">
                <a:hlinkClick r:id="rId7"/>
              </a:rPr>
              <a:t> </a:t>
            </a:r>
            <a:r>
              <a:rPr lang="en-US" altLang="ko-KR" sz="800" dirty="0" smtClean="0"/>
              <a:t>[7:37]</a:t>
            </a:r>
            <a:endParaRPr lang="en-US" altLang="ko-KR" sz="800" dirty="0"/>
          </a:p>
        </p:txBody>
      </p:sp>
      <p:pic>
        <p:nvPicPr>
          <p:cNvPr id="41" name="Picture 3">
            <a:hlinkClick r:id="rId7"/>
          </p:cNvPr>
          <p:cNvPicPr>
            <a:picLocks noChangeAspect="1" noChangeArrowheads="1"/>
          </p:cNvPicPr>
          <p:nvPr/>
        </p:nvPicPr>
        <p:blipFill>
          <a:blip r:embed="rId8" cstate="print"/>
          <a:srcRect/>
          <a:stretch>
            <a:fillRect/>
          </a:stretch>
        </p:blipFill>
        <p:spPr bwMode="auto">
          <a:xfrm>
            <a:off x="6997604" y="2816652"/>
            <a:ext cx="1928693" cy="1080000"/>
          </a:xfrm>
          <a:prstGeom prst="rect">
            <a:avLst/>
          </a:prstGeom>
          <a:noFill/>
          <a:ln w="9525">
            <a:noFill/>
            <a:miter lim="800000"/>
            <a:headEnd/>
            <a:tailEnd/>
          </a:ln>
        </p:spPr>
      </p:pic>
      <p:sp>
        <p:nvSpPr>
          <p:cNvPr id="44" name="직사각형 43"/>
          <p:cNvSpPr/>
          <p:nvPr/>
        </p:nvSpPr>
        <p:spPr>
          <a:xfrm>
            <a:off x="7034815" y="2528500"/>
            <a:ext cx="1747466" cy="338554"/>
          </a:xfrm>
          <a:prstGeom prst="rect">
            <a:avLst/>
          </a:prstGeom>
        </p:spPr>
        <p:txBody>
          <a:bodyPr wrap="none">
            <a:spAutoFit/>
          </a:bodyPr>
          <a:lstStyle/>
          <a:p>
            <a:r>
              <a:rPr lang="en-US" altLang="ko-KR" sz="1600" dirty="0" smtClean="0">
                <a:solidFill>
                  <a:srgbClr val="FF0000"/>
                </a:solidFill>
              </a:rPr>
              <a:t>Computer Vision</a:t>
            </a:r>
            <a:endParaRPr lang="ko-KR" altLang="en-US" sz="1600" dirty="0">
              <a:solidFill>
                <a:srgbClr val="FF0000"/>
              </a:solidFill>
            </a:endParaRPr>
          </a:p>
        </p:txBody>
      </p:sp>
      <p:pic>
        <p:nvPicPr>
          <p:cNvPr id="33793" name="Picture 1"/>
          <p:cNvPicPr>
            <a:picLocks noChangeAspect="1" noChangeArrowheads="1"/>
          </p:cNvPicPr>
          <p:nvPr/>
        </p:nvPicPr>
        <p:blipFill>
          <a:blip r:embed="rId9" cstate="print"/>
          <a:srcRect/>
          <a:stretch>
            <a:fillRect/>
          </a:stretch>
        </p:blipFill>
        <p:spPr bwMode="auto">
          <a:xfrm>
            <a:off x="6991252" y="1232936"/>
            <a:ext cx="1925566" cy="1080000"/>
          </a:xfrm>
          <a:prstGeom prst="rect">
            <a:avLst/>
          </a:prstGeom>
          <a:noFill/>
          <a:ln w="9525">
            <a:noFill/>
            <a:miter lim="800000"/>
            <a:headEnd/>
            <a:tailEnd/>
          </a:ln>
        </p:spPr>
      </p:pic>
      <p:pic>
        <p:nvPicPr>
          <p:cNvPr id="33794" name="Picture 2"/>
          <p:cNvPicPr>
            <a:picLocks noChangeAspect="1" noChangeArrowheads="1"/>
          </p:cNvPicPr>
          <p:nvPr/>
        </p:nvPicPr>
        <p:blipFill>
          <a:blip r:embed="rId10" cstate="print"/>
          <a:srcRect/>
          <a:stretch>
            <a:fillRect/>
          </a:stretch>
        </p:blipFill>
        <p:spPr bwMode="auto">
          <a:xfrm>
            <a:off x="3232711" y="923418"/>
            <a:ext cx="2283701" cy="1080000"/>
          </a:xfrm>
          <a:prstGeom prst="rect">
            <a:avLst/>
          </a:prstGeom>
          <a:noFill/>
          <a:ln w="9525">
            <a:noFill/>
            <a:miter lim="800000"/>
            <a:headEnd/>
            <a:tailEnd/>
          </a:ln>
        </p:spPr>
      </p:pic>
      <p:sp>
        <p:nvSpPr>
          <p:cNvPr id="46" name="직사각형 45"/>
          <p:cNvSpPr/>
          <p:nvPr/>
        </p:nvSpPr>
        <p:spPr>
          <a:xfrm>
            <a:off x="3212156" y="1967354"/>
            <a:ext cx="2367956" cy="215444"/>
          </a:xfrm>
          <a:prstGeom prst="rect">
            <a:avLst/>
          </a:prstGeom>
        </p:spPr>
        <p:txBody>
          <a:bodyPr wrap="none">
            <a:spAutoFit/>
          </a:bodyPr>
          <a:lstStyle/>
          <a:p>
            <a:r>
              <a:rPr lang="en-US" altLang="ko-KR" sz="800" dirty="0" smtClean="0">
                <a:hlinkClick r:id="rId11"/>
              </a:rPr>
              <a:t>How Google self-driving car sees a road</a:t>
            </a:r>
            <a:r>
              <a:rPr lang="en-US" altLang="ko-KR" sz="800" dirty="0" smtClean="0"/>
              <a:t> [0:50]</a:t>
            </a:r>
            <a:endParaRPr lang="ko-KR" altLang="en-US" sz="800" dirty="0"/>
          </a:p>
        </p:txBody>
      </p:sp>
      <p:sp>
        <p:nvSpPr>
          <p:cNvPr id="47" name="직사각형 46"/>
          <p:cNvSpPr/>
          <p:nvPr/>
        </p:nvSpPr>
        <p:spPr>
          <a:xfrm>
            <a:off x="2768834" y="404664"/>
            <a:ext cx="3099310" cy="584775"/>
          </a:xfrm>
          <a:prstGeom prst="rect">
            <a:avLst/>
          </a:prstGeom>
        </p:spPr>
        <p:txBody>
          <a:bodyPr wrap="none">
            <a:spAutoFit/>
          </a:bodyPr>
          <a:lstStyle/>
          <a:p>
            <a:pPr algn="ctr"/>
            <a:r>
              <a:rPr lang="en-US" altLang="ko-KR" sz="1600" dirty="0" smtClean="0">
                <a:solidFill>
                  <a:srgbClr val="FF0000"/>
                </a:solidFill>
              </a:rPr>
              <a:t>Autonomous Driving</a:t>
            </a:r>
          </a:p>
          <a:p>
            <a:pPr algn="ctr"/>
            <a:r>
              <a:rPr lang="en-US" altLang="ko-KR" sz="1600" dirty="0" smtClean="0">
                <a:solidFill>
                  <a:srgbClr val="FF0000"/>
                </a:solidFill>
              </a:rPr>
              <a:t>(Real-Time Object Recognition)</a:t>
            </a:r>
            <a:endParaRPr lang="ko-KR" altLang="en-US" sz="1600" dirty="0">
              <a:solidFill>
                <a:srgbClr val="FF0000"/>
              </a:solidFill>
            </a:endParaRPr>
          </a:p>
        </p:txBody>
      </p:sp>
      <p:sp>
        <p:nvSpPr>
          <p:cNvPr id="48" name="직사각형 47"/>
          <p:cNvSpPr/>
          <p:nvPr/>
        </p:nvSpPr>
        <p:spPr>
          <a:xfrm>
            <a:off x="179512" y="5877852"/>
            <a:ext cx="2160240" cy="215444"/>
          </a:xfrm>
          <a:prstGeom prst="rect">
            <a:avLst/>
          </a:prstGeom>
        </p:spPr>
        <p:txBody>
          <a:bodyPr wrap="square">
            <a:spAutoFit/>
          </a:bodyPr>
          <a:lstStyle/>
          <a:p>
            <a:r>
              <a:rPr lang="en-US" altLang="ko-KR" sz="800" dirty="0" smtClean="0">
                <a:hlinkClick r:id="rId12"/>
              </a:rPr>
              <a:t>Watson and the Jeopardy! Challenge</a:t>
            </a:r>
            <a:r>
              <a:rPr lang="en-US" altLang="ko-KR" sz="800" dirty="0" smtClean="0"/>
              <a:t> [3:45]</a:t>
            </a:r>
            <a:endParaRPr lang="ko-KR" altLang="en-US" sz="800" dirty="0"/>
          </a:p>
        </p:txBody>
      </p:sp>
      <p:sp>
        <p:nvSpPr>
          <p:cNvPr id="62" name="직사각형 61"/>
          <p:cNvSpPr/>
          <p:nvPr/>
        </p:nvSpPr>
        <p:spPr>
          <a:xfrm>
            <a:off x="604464" y="4458598"/>
            <a:ext cx="1375248" cy="338554"/>
          </a:xfrm>
          <a:prstGeom prst="rect">
            <a:avLst/>
          </a:prstGeom>
        </p:spPr>
        <p:txBody>
          <a:bodyPr wrap="none">
            <a:spAutoFit/>
          </a:bodyPr>
          <a:lstStyle/>
          <a:p>
            <a:r>
              <a:rPr lang="en-US" altLang="ko-KR" sz="1600" dirty="0" smtClean="0">
                <a:solidFill>
                  <a:srgbClr val="FF0000"/>
                </a:solidFill>
              </a:rPr>
              <a:t>Q&amp;A System</a:t>
            </a:r>
            <a:endParaRPr lang="ko-KR" altLang="en-US" sz="1600" dirty="0">
              <a:solidFill>
                <a:srgbClr val="FF0000"/>
              </a:solidFill>
            </a:endParaRPr>
          </a:p>
        </p:txBody>
      </p:sp>
      <p:pic>
        <p:nvPicPr>
          <p:cNvPr id="33795" name="Picture 3">
            <a:hlinkClick r:id="rId12"/>
          </p:cNvPr>
          <p:cNvPicPr>
            <a:picLocks noChangeAspect="1" noChangeArrowheads="1"/>
          </p:cNvPicPr>
          <p:nvPr/>
        </p:nvPicPr>
        <p:blipFill>
          <a:blip r:embed="rId13" cstate="print"/>
          <a:srcRect/>
          <a:stretch>
            <a:fillRect/>
          </a:stretch>
        </p:blipFill>
        <p:spPr bwMode="auto">
          <a:xfrm>
            <a:off x="273736" y="4797152"/>
            <a:ext cx="1922000" cy="1080000"/>
          </a:xfrm>
          <a:prstGeom prst="rect">
            <a:avLst/>
          </a:prstGeom>
          <a:noFill/>
          <a:ln w="9525">
            <a:noFill/>
            <a:miter lim="800000"/>
            <a:headEnd/>
            <a:tailEnd/>
          </a:ln>
        </p:spPr>
      </p:pic>
      <p:pic>
        <p:nvPicPr>
          <p:cNvPr id="25" name="그림 24" descr="AlphaGo.png">
            <a:hlinkClick r:id="rId14"/>
          </p:cNvPr>
          <p:cNvPicPr>
            <a:picLocks noChangeAspect="1"/>
          </p:cNvPicPr>
          <p:nvPr/>
        </p:nvPicPr>
        <p:blipFill>
          <a:blip r:embed="rId15" cstate="print"/>
          <a:stretch>
            <a:fillRect/>
          </a:stretch>
        </p:blipFill>
        <p:spPr>
          <a:xfrm>
            <a:off x="251521" y="1268760"/>
            <a:ext cx="1923749" cy="1080000"/>
          </a:xfrm>
          <a:prstGeom prst="rect">
            <a:avLst/>
          </a:prstGeom>
        </p:spPr>
      </p:pic>
      <p:sp>
        <p:nvSpPr>
          <p:cNvPr id="26" name="직사각형 25"/>
          <p:cNvSpPr/>
          <p:nvPr/>
        </p:nvSpPr>
        <p:spPr>
          <a:xfrm>
            <a:off x="459077" y="2319827"/>
            <a:ext cx="1558440" cy="215444"/>
          </a:xfrm>
          <a:prstGeom prst="rect">
            <a:avLst/>
          </a:prstGeom>
        </p:spPr>
        <p:txBody>
          <a:bodyPr wrap="square">
            <a:spAutoFit/>
          </a:bodyPr>
          <a:lstStyle/>
          <a:p>
            <a:r>
              <a:rPr lang="en-US" altLang="ko-KR" sz="800" dirty="0" err="1" smtClean="0">
                <a:hlinkClick r:id="rId14"/>
              </a:rPr>
              <a:t>AlphaGo</a:t>
            </a:r>
            <a:r>
              <a:rPr lang="en-US" altLang="ko-KR" sz="800" dirty="0" smtClean="0">
                <a:hlinkClick r:id="rId14"/>
              </a:rPr>
              <a:t> Official Trailer</a:t>
            </a:r>
            <a:r>
              <a:rPr lang="en-US" altLang="ko-KR" sz="800" dirty="0" smtClean="0"/>
              <a:t> [1:30]</a:t>
            </a:r>
            <a:endParaRPr lang="ko-KR" altLang="en-US" sz="800" dirty="0"/>
          </a:p>
        </p:txBody>
      </p:sp>
      <p:sp>
        <p:nvSpPr>
          <p:cNvPr id="30" name="직사각형 29"/>
          <p:cNvSpPr/>
          <p:nvPr/>
        </p:nvSpPr>
        <p:spPr>
          <a:xfrm>
            <a:off x="467544" y="980728"/>
            <a:ext cx="1452514" cy="338554"/>
          </a:xfrm>
          <a:prstGeom prst="rect">
            <a:avLst/>
          </a:prstGeom>
        </p:spPr>
        <p:txBody>
          <a:bodyPr wrap="none">
            <a:spAutoFit/>
          </a:bodyPr>
          <a:lstStyle/>
          <a:p>
            <a:r>
              <a:rPr lang="en-US" altLang="ko-KR" sz="1600" dirty="0" smtClean="0">
                <a:solidFill>
                  <a:srgbClr val="FF0000"/>
                </a:solidFill>
              </a:rPr>
              <a:t>Computer Go</a:t>
            </a:r>
            <a:endParaRPr lang="ko-KR" altLang="en-US" sz="1600" dirty="0">
              <a:solidFill>
                <a:srgbClr val="FF0000"/>
              </a:solidFill>
            </a:endParaRPr>
          </a:p>
        </p:txBody>
      </p:sp>
      <p:sp>
        <p:nvSpPr>
          <p:cNvPr id="32" name="직사각형 31"/>
          <p:cNvSpPr/>
          <p:nvPr/>
        </p:nvSpPr>
        <p:spPr>
          <a:xfrm>
            <a:off x="179512" y="3068960"/>
            <a:ext cx="2350067" cy="338554"/>
          </a:xfrm>
          <a:prstGeom prst="rect">
            <a:avLst/>
          </a:prstGeom>
        </p:spPr>
        <p:txBody>
          <a:bodyPr wrap="none">
            <a:spAutoFit/>
          </a:bodyPr>
          <a:lstStyle/>
          <a:p>
            <a:r>
              <a:rPr lang="en-US" altLang="ko-KR" sz="1600" dirty="0" smtClean="0">
                <a:solidFill>
                  <a:srgbClr val="FF0000"/>
                </a:solidFill>
              </a:rPr>
              <a:t>Recommender Systems</a:t>
            </a:r>
            <a:endParaRPr lang="ko-KR" altLang="en-US" sz="1600" dirty="0">
              <a:solidFill>
                <a:srgbClr val="FF0000"/>
              </a:solidFill>
            </a:endParaRPr>
          </a:p>
        </p:txBody>
      </p:sp>
      <p:sp>
        <p:nvSpPr>
          <p:cNvPr id="34" name="직사각형 33"/>
          <p:cNvSpPr/>
          <p:nvPr/>
        </p:nvSpPr>
        <p:spPr>
          <a:xfrm>
            <a:off x="3275856" y="5589240"/>
            <a:ext cx="2047355" cy="338554"/>
          </a:xfrm>
          <a:prstGeom prst="rect">
            <a:avLst/>
          </a:prstGeom>
        </p:spPr>
        <p:txBody>
          <a:bodyPr wrap="none">
            <a:spAutoFit/>
          </a:bodyPr>
          <a:lstStyle/>
          <a:p>
            <a:r>
              <a:rPr lang="en-US" altLang="ko-KR" sz="1600" dirty="0" smtClean="0">
                <a:solidFill>
                  <a:srgbClr val="FF0000"/>
                </a:solidFill>
              </a:rPr>
              <a:t>Machine Translation</a:t>
            </a:r>
            <a:endParaRPr lang="ko-KR" altLang="en-US" sz="1600"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259632" y="5970766"/>
            <a:ext cx="7196137" cy="338554"/>
          </a:xfrm>
          <a:prstGeom prst="rect">
            <a:avLst/>
          </a:prstGeom>
        </p:spPr>
        <p:txBody>
          <a:bodyPr wrap="none">
            <a:spAutoFit/>
          </a:bodyPr>
          <a:lstStyle/>
          <a:p>
            <a:r>
              <a:rPr lang="en-US" altLang="ko-KR" sz="1600" dirty="0" smtClean="0">
                <a:hlinkClick r:id="rId2"/>
              </a:rPr>
              <a:t>How computers learn to recognize objects instantly, Joseph </a:t>
            </a:r>
            <a:r>
              <a:rPr lang="en-US" altLang="ko-KR" sz="1600" dirty="0" err="1" smtClean="0">
                <a:hlinkClick r:id="rId2"/>
              </a:rPr>
              <a:t>Redmon</a:t>
            </a:r>
            <a:r>
              <a:rPr lang="en-US" altLang="ko-KR" sz="1600" dirty="0" smtClean="0">
                <a:hlinkClick r:id="rId2"/>
              </a:rPr>
              <a:t> </a:t>
            </a:r>
            <a:r>
              <a:rPr lang="en-US" altLang="ko-KR" sz="1600" dirty="0" smtClean="0"/>
              <a:t>[7:37]</a:t>
            </a:r>
            <a:endParaRPr lang="en-US" altLang="ko-KR" sz="1600" dirty="0"/>
          </a:p>
        </p:txBody>
      </p:sp>
      <p:pic>
        <p:nvPicPr>
          <p:cNvPr id="5" name="Picture 3">
            <a:hlinkClick r:id="rId2"/>
          </p:cNvPr>
          <p:cNvPicPr>
            <a:picLocks noChangeAspect="1" noChangeArrowheads="1"/>
          </p:cNvPicPr>
          <p:nvPr/>
        </p:nvPicPr>
        <p:blipFill>
          <a:blip r:embed="rId3" cstate="print"/>
          <a:srcRect/>
          <a:stretch>
            <a:fillRect/>
          </a:stretch>
        </p:blipFill>
        <p:spPr bwMode="auto">
          <a:xfrm>
            <a:off x="0" y="858198"/>
            <a:ext cx="9134700" cy="5115108"/>
          </a:xfrm>
          <a:prstGeom prst="rect">
            <a:avLst/>
          </a:prstGeom>
          <a:noFill/>
          <a:ln w="9525">
            <a:noFill/>
            <a:miter lim="800000"/>
            <a:headEnd/>
            <a:tailEnd/>
          </a:ln>
        </p:spPr>
      </p:pic>
      <p:sp>
        <p:nvSpPr>
          <p:cNvPr id="6" name="직사각형 5"/>
          <p:cNvSpPr/>
          <p:nvPr/>
        </p:nvSpPr>
        <p:spPr>
          <a:xfrm>
            <a:off x="2634632" y="260648"/>
            <a:ext cx="3305520" cy="584775"/>
          </a:xfrm>
          <a:prstGeom prst="rect">
            <a:avLst/>
          </a:prstGeom>
        </p:spPr>
        <p:txBody>
          <a:bodyPr wrap="none">
            <a:spAutoFit/>
          </a:bodyPr>
          <a:lstStyle/>
          <a:p>
            <a:r>
              <a:rPr lang="en-US" altLang="ko-KR" sz="3200" dirty="0" smtClean="0">
                <a:solidFill>
                  <a:srgbClr val="FF0000"/>
                </a:solidFill>
              </a:rPr>
              <a:t>Computer Vision</a:t>
            </a:r>
            <a:endParaRPr lang="ko-KR" altLang="en-US" sz="3200"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gnex"/>
          <p:cNvPicPr>
            <a:picLocks noChangeAspect="1" noChangeArrowheads="1"/>
          </p:cNvPicPr>
          <p:nvPr/>
        </p:nvPicPr>
        <p:blipFill>
          <a:blip r:embed="rId2" cstate="print"/>
          <a:srcRect/>
          <a:stretch>
            <a:fillRect/>
          </a:stretch>
        </p:blipFill>
        <p:spPr bwMode="auto">
          <a:xfrm>
            <a:off x="0" y="22523"/>
            <a:ext cx="1905000" cy="238125"/>
          </a:xfrm>
          <a:prstGeom prst="rect">
            <a:avLst/>
          </a:prstGeom>
          <a:noFill/>
        </p:spPr>
      </p:pic>
      <p:pic>
        <p:nvPicPr>
          <p:cNvPr id="6149" name="Picture 5"/>
          <p:cNvPicPr>
            <a:picLocks noChangeAspect="1" noChangeArrowheads="1"/>
          </p:cNvPicPr>
          <p:nvPr/>
        </p:nvPicPr>
        <p:blipFill>
          <a:blip r:embed="rId3" cstate="print"/>
          <a:srcRect/>
          <a:stretch>
            <a:fillRect/>
          </a:stretch>
        </p:blipFill>
        <p:spPr bwMode="auto">
          <a:xfrm>
            <a:off x="899592" y="260648"/>
            <a:ext cx="1000125" cy="295275"/>
          </a:xfrm>
          <a:prstGeom prst="rect">
            <a:avLst/>
          </a:prstGeom>
          <a:noFill/>
          <a:ln w="9525">
            <a:noFill/>
            <a:miter lim="800000"/>
            <a:headEnd/>
            <a:tailEnd/>
          </a:ln>
        </p:spPr>
      </p:pic>
      <p:pic>
        <p:nvPicPr>
          <p:cNvPr id="6152" name="Picture 8"/>
          <p:cNvPicPr>
            <a:picLocks noChangeAspect="1" noChangeArrowheads="1"/>
          </p:cNvPicPr>
          <p:nvPr/>
        </p:nvPicPr>
        <p:blipFill>
          <a:blip r:embed="rId4" cstate="print"/>
          <a:srcRect/>
          <a:stretch>
            <a:fillRect/>
          </a:stretch>
        </p:blipFill>
        <p:spPr bwMode="auto">
          <a:xfrm>
            <a:off x="395537" y="5635404"/>
            <a:ext cx="4608512" cy="1249980"/>
          </a:xfrm>
          <a:prstGeom prst="rect">
            <a:avLst/>
          </a:prstGeom>
          <a:noFill/>
          <a:ln w="9525">
            <a:noFill/>
            <a:miter lim="800000"/>
            <a:headEnd/>
            <a:tailEnd/>
          </a:ln>
        </p:spPr>
      </p:pic>
      <p:pic>
        <p:nvPicPr>
          <p:cNvPr id="6155" name="Picture 11"/>
          <p:cNvPicPr>
            <a:picLocks noChangeAspect="1" noChangeArrowheads="1"/>
          </p:cNvPicPr>
          <p:nvPr/>
        </p:nvPicPr>
        <p:blipFill>
          <a:blip r:embed="rId5" cstate="print"/>
          <a:srcRect/>
          <a:stretch>
            <a:fillRect/>
          </a:stretch>
        </p:blipFill>
        <p:spPr bwMode="auto">
          <a:xfrm>
            <a:off x="395536" y="2834143"/>
            <a:ext cx="4392488" cy="1242929"/>
          </a:xfrm>
          <a:prstGeom prst="rect">
            <a:avLst/>
          </a:prstGeom>
          <a:noFill/>
          <a:ln w="9525">
            <a:noFill/>
            <a:miter lim="800000"/>
            <a:headEnd/>
            <a:tailEnd/>
          </a:ln>
        </p:spPr>
      </p:pic>
      <p:pic>
        <p:nvPicPr>
          <p:cNvPr id="6156" name="Picture 12"/>
          <p:cNvPicPr>
            <a:picLocks noChangeAspect="1" noChangeArrowheads="1"/>
          </p:cNvPicPr>
          <p:nvPr/>
        </p:nvPicPr>
        <p:blipFill>
          <a:blip r:embed="rId6" cstate="print"/>
          <a:srcRect/>
          <a:stretch>
            <a:fillRect/>
          </a:stretch>
        </p:blipFill>
        <p:spPr bwMode="auto">
          <a:xfrm>
            <a:off x="395536" y="4077072"/>
            <a:ext cx="4664653" cy="1512168"/>
          </a:xfrm>
          <a:prstGeom prst="rect">
            <a:avLst/>
          </a:prstGeom>
          <a:noFill/>
          <a:ln w="9525">
            <a:noFill/>
            <a:miter lim="800000"/>
            <a:headEnd/>
            <a:tailEnd/>
          </a:ln>
        </p:spPr>
      </p:pic>
      <p:pic>
        <p:nvPicPr>
          <p:cNvPr id="6157" name="Picture 13"/>
          <p:cNvPicPr>
            <a:picLocks noChangeAspect="1" noChangeArrowheads="1"/>
          </p:cNvPicPr>
          <p:nvPr/>
        </p:nvPicPr>
        <p:blipFill>
          <a:blip r:embed="rId7" cstate="print"/>
          <a:srcRect/>
          <a:stretch>
            <a:fillRect/>
          </a:stretch>
        </p:blipFill>
        <p:spPr bwMode="auto">
          <a:xfrm>
            <a:off x="5364088" y="2708920"/>
            <a:ext cx="3456384" cy="2589052"/>
          </a:xfrm>
          <a:prstGeom prst="rect">
            <a:avLst/>
          </a:prstGeom>
          <a:noFill/>
          <a:ln w="9525">
            <a:noFill/>
            <a:miter lim="800000"/>
            <a:headEnd/>
            <a:tailEnd/>
          </a:ln>
        </p:spPr>
      </p:pic>
      <p:pic>
        <p:nvPicPr>
          <p:cNvPr id="6158" name="Picture 14"/>
          <p:cNvPicPr>
            <a:picLocks noChangeAspect="1" noChangeArrowheads="1"/>
          </p:cNvPicPr>
          <p:nvPr/>
        </p:nvPicPr>
        <p:blipFill>
          <a:blip r:embed="rId8" cstate="print"/>
          <a:srcRect/>
          <a:stretch>
            <a:fillRect/>
          </a:stretch>
        </p:blipFill>
        <p:spPr bwMode="auto">
          <a:xfrm>
            <a:off x="323528" y="1309709"/>
            <a:ext cx="4824536" cy="1471219"/>
          </a:xfrm>
          <a:prstGeom prst="rect">
            <a:avLst/>
          </a:prstGeom>
          <a:noFill/>
          <a:ln w="9525">
            <a:noFill/>
            <a:miter lim="800000"/>
            <a:headEnd/>
            <a:tailEnd/>
          </a:ln>
        </p:spPr>
      </p:pic>
      <p:sp>
        <p:nvSpPr>
          <p:cNvPr id="18" name="직사각형 17"/>
          <p:cNvSpPr/>
          <p:nvPr/>
        </p:nvSpPr>
        <p:spPr>
          <a:xfrm>
            <a:off x="179512" y="908720"/>
            <a:ext cx="8820472" cy="523220"/>
          </a:xfrm>
          <a:prstGeom prst="rect">
            <a:avLst/>
          </a:prstGeom>
        </p:spPr>
        <p:txBody>
          <a:bodyPr wrap="square">
            <a:spAutoFit/>
          </a:bodyPr>
          <a:lstStyle/>
          <a:p>
            <a:r>
              <a:rPr lang="en-US" altLang="ko-KR" sz="1400" b="1" dirty="0" err="1" smtClean="0">
                <a:hlinkClick r:id="rId9"/>
              </a:rPr>
              <a:t>Cognex</a:t>
            </a:r>
            <a:r>
              <a:rPr lang="en-US" altLang="ko-KR" sz="1400" b="1" dirty="0" smtClean="0">
                <a:hlinkClick r:id="rId9"/>
              </a:rPr>
              <a:t> </a:t>
            </a:r>
            <a:r>
              <a:rPr lang="en-US" altLang="ko-KR" sz="1400" b="1" dirty="0" err="1" smtClean="0">
                <a:hlinkClick r:id="rId9"/>
              </a:rPr>
              <a:t>ViDi</a:t>
            </a:r>
            <a:r>
              <a:rPr lang="en-US" altLang="ko-KR" sz="1400" b="1" dirty="0" smtClean="0">
                <a:hlinkClick r:id="rId9"/>
              </a:rPr>
              <a:t> Suite</a:t>
            </a:r>
            <a:endParaRPr lang="en-US" altLang="ko-KR" sz="1400" b="1" dirty="0" smtClean="0"/>
          </a:p>
          <a:p>
            <a:pPr>
              <a:buFont typeface="Arial" pitchFamily="34" charset="0"/>
              <a:buChar char="•"/>
            </a:pPr>
            <a:r>
              <a:rPr lang="en-US" altLang="ko-KR" sz="1400" dirty="0" smtClean="0"/>
              <a:t> Deep learning-based industrial image analysis software for inspection and classification</a:t>
            </a:r>
            <a:endParaRPr lang="en-US" altLang="ko-KR" sz="1400" dirty="0"/>
          </a:p>
        </p:txBody>
      </p:sp>
      <p:sp>
        <p:nvSpPr>
          <p:cNvPr id="19" name="직사각형 18"/>
          <p:cNvSpPr/>
          <p:nvPr/>
        </p:nvSpPr>
        <p:spPr>
          <a:xfrm>
            <a:off x="179512" y="662499"/>
            <a:ext cx="7920880" cy="246221"/>
          </a:xfrm>
          <a:prstGeom prst="rect">
            <a:avLst/>
          </a:prstGeom>
        </p:spPr>
        <p:txBody>
          <a:bodyPr wrap="square">
            <a:spAutoFit/>
          </a:bodyPr>
          <a:lstStyle/>
          <a:p>
            <a:r>
              <a:rPr lang="en-US" altLang="ko-KR" sz="1000" dirty="0" err="1" smtClean="0">
                <a:hlinkClick r:id="rId10"/>
              </a:rPr>
              <a:t>Cognex</a:t>
            </a:r>
            <a:r>
              <a:rPr lang="en-US" altLang="ko-KR" sz="1000" dirty="0" smtClean="0">
                <a:hlinkClick r:id="rId10"/>
              </a:rPr>
              <a:t> acquires deep learning machine vision software company </a:t>
            </a:r>
            <a:r>
              <a:rPr lang="en-US" altLang="ko-KR" sz="1000" dirty="0" err="1" smtClean="0">
                <a:hlinkClick r:id="rId10"/>
              </a:rPr>
              <a:t>ViDi</a:t>
            </a:r>
            <a:r>
              <a:rPr lang="en-US" altLang="ko-KR" sz="1000" dirty="0" smtClean="0">
                <a:hlinkClick r:id="rId10"/>
              </a:rPr>
              <a:t> Systems</a:t>
            </a:r>
            <a:r>
              <a:rPr lang="en-US" altLang="ko-KR" sz="1000" dirty="0" smtClean="0"/>
              <a:t>, April 6, 2017, James Carroll, </a:t>
            </a:r>
            <a:r>
              <a:rPr lang="en-US" altLang="ko-KR" sz="1000" dirty="0" err="1" smtClean="0"/>
              <a:t>VisionSystems</a:t>
            </a:r>
            <a:r>
              <a:rPr lang="en-US" altLang="ko-KR" sz="1000" dirty="0" smtClean="0"/>
              <a:t> Design</a:t>
            </a:r>
          </a:p>
        </p:txBody>
      </p:sp>
      <p:sp>
        <p:nvSpPr>
          <p:cNvPr id="11" name="제목 1"/>
          <p:cNvSpPr>
            <a:spLocks noGrp="1"/>
          </p:cNvSpPr>
          <p:nvPr>
            <p:ph type="title"/>
          </p:nvPr>
        </p:nvSpPr>
        <p:spPr>
          <a:xfrm>
            <a:off x="2051720" y="0"/>
            <a:ext cx="6552728" cy="548680"/>
          </a:xfrm>
        </p:spPr>
        <p:txBody>
          <a:bodyPr>
            <a:noAutofit/>
          </a:bodyPr>
          <a:lstStyle/>
          <a:p>
            <a:r>
              <a:rPr lang="en-US" altLang="ko-KR" sz="2800" dirty="0" smtClean="0"/>
              <a:t>Computer Vision Example</a:t>
            </a:r>
            <a:endParaRPr lang="ko-KR" altLang="en-US"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699792" y="620688"/>
            <a:ext cx="3600400" cy="360040"/>
          </a:xfrm>
        </p:spPr>
        <p:txBody>
          <a:bodyPr>
            <a:noAutofit/>
          </a:bodyPr>
          <a:lstStyle/>
          <a:p>
            <a:pPr>
              <a:buNone/>
            </a:pPr>
            <a:r>
              <a:rPr lang="ko-KR" altLang="en-US" sz="1600" dirty="0" smtClean="0">
                <a:latin typeface="+mn-ea"/>
              </a:rPr>
              <a:t>자율주행을 위한 주행환경 검출 기술</a:t>
            </a:r>
            <a:endParaRPr lang="ko-KR" altLang="en-US" sz="1600" dirty="0"/>
          </a:p>
        </p:txBody>
      </p:sp>
      <p:sp>
        <p:nvSpPr>
          <p:cNvPr id="4" name="제목 1"/>
          <p:cNvSpPr>
            <a:spLocks noGrp="1"/>
          </p:cNvSpPr>
          <p:nvPr>
            <p:ph type="title"/>
          </p:nvPr>
        </p:nvSpPr>
        <p:spPr>
          <a:xfrm>
            <a:off x="1763688" y="0"/>
            <a:ext cx="6552728" cy="548680"/>
          </a:xfrm>
        </p:spPr>
        <p:txBody>
          <a:bodyPr>
            <a:noAutofit/>
          </a:bodyPr>
          <a:lstStyle/>
          <a:p>
            <a:r>
              <a:rPr lang="en-US" altLang="ko-KR" sz="2800" dirty="0" smtClean="0">
                <a:solidFill>
                  <a:srgbClr val="FF0000"/>
                </a:solidFill>
              </a:rPr>
              <a:t>Autonomous Driving</a:t>
            </a:r>
            <a:endParaRPr lang="ko-KR" altLang="en-US" sz="2800" dirty="0">
              <a:solidFill>
                <a:srgbClr val="FF0000"/>
              </a:solidFill>
            </a:endParaRPr>
          </a:p>
        </p:txBody>
      </p:sp>
      <p:pic>
        <p:nvPicPr>
          <p:cNvPr id="6" name="그림 5"/>
          <p:cNvPicPr>
            <a:picLocks noChangeAspect="1"/>
          </p:cNvPicPr>
          <p:nvPr/>
        </p:nvPicPr>
        <p:blipFill>
          <a:blip r:embed="rId2" cstate="print"/>
          <a:stretch>
            <a:fillRect/>
          </a:stretch>
        </p:blipFill>
        <p:spPr>
          <a:xfrm>
            <a:off x="137502" y="1124744"/>
            <a:ext cx="4198902" cy="2440001"/>
          </a:xfrm>
          <a:prstGeom prst="rect">
            <a:avLst/>
          </a:prstGeom>
        </p:spPr>
      </p:pic>
      <p:sp>
        <p:nvSpPr>
          <p:cNvPr id="7" name="직사각형 6"/>
          <p:cNvSpPr/>
          <p:nvPr/>
        </p:nvSpPr>
        <p:spPr>
          <a:xfrm>
            <a:off x="1299146" y="3564745"/>
            <a:ext cx="1632178" cy="307777"/>
          </a:xfrm>
          <a:prstGeom prst="rect">
            <a:avLst/>
          </a:prstGeom>
        </p:spPr>
        <p:txBody>
          <a:bodyPr wrap="none">
            <a:spAutoFit/>
          </a:bodyPr>
          <a:lstStyle/>
          <a:p>
            <a:r>
              <a:rPr lang="ko-KR" altLang="en-US" sz="1400" dirty="0" smtClean="0">
                <a:hlinkClick r:id="rId3"/>
              </a:rPr>
              <a:t>https://comma.ai/</a:t>
            </a:r>
            <a:endParaRPr lang="ko-KR" altLang="en-US" sz="1400" dirty="0"/>
          </a:p>
        </p:txBody>
      </p:sp>
      <p:pic>
        <p:nvPicPr>
          <p:cNvPr id="8" name="그림 7"/>
          <p:cNvPicPr>
            <a:picLocks noChangeAspect="1"/>
          </p:cNvPicPr>
          <p:nvPr/>
        </p:nvPicPr>
        <p:blipFill>
          <a:blip r:embed="rId4" cstate="print"/>
          <a:stretch>
            <a:fillRect/>
          </a:stretch>
        </p:blipFill>
        <p:spPr>
          <a:xfrm>
            <a:off x="137502" y="3859038"/>
            <a:ext cx="4198902" cy="2282115"/>
          </a:xfrm>
          <a:prstGeom prst="rect">
            <a:avLst/>
          </a:prstGeom>
        </p:spPr>
      </p:pic>
      <p:sp>
        <p:nvSpPr>
          <p:cNvPr id="9" name="직사각형 8"/>
          <p:cNvSpPr/>
          <p:nvPr/>
        </p:nvSpPr>
        <p:spPr>
          <a:xfrm>
            <a:off x="1185235" y="6113084"/>
            <a:ext cx="1853841" cy="307777"/>
          </a:xfrm>
          <a:prstGeom prst="rect">
            <a:avLst/>
          </a:prstGeom>
        </p:spPr>
        <p:txBody>
          <a:bodyPr wrap="none">
            <a:spAutoFit/>
          </a:bodyPr>
          <a:lstStyle/>
          <a:p>
            <a:r>
              <a:rPr lang="ko-KR" altLang="en-US" sz="1400" dirty="0" smtClean="0">
                <a:hlinkClick r:id="rId5"/>
              </a:rPr>
              <a:t>https://www.drive.ai/</a:t>
            </a:r>
            <a:endParaRPr lang="ko-KR" altLang="en-US" sz="1400" dirty="0"/>
          </a:p>
        </p:txBody>
      </p:sp>
      <p:pic>
        <p:nvPicPr>
          <p:cNvPr id="10" name="그림 9"/>
          <p:cNvPicPr>
            <a:picLocks noChangeAspect="1"/>
          </p:cNvPicPr>
          <p:nvPr/>
        </p:nvPicPr>
        <p:blipFill>
          <a:blip r:embed="rId6" cstate="print"/>
          <a:stretch>
            <a:fillRect/>
          </a:stretch>
        </p:blipFill>
        <p:spPr>
          <a:xfrm>
            <a:off x="4467086" y="1124744"/>
            <a:ext cx="4569410" cy="2440001"/>
          </a:xfrm>
          <a:prstGeom prst="rect">
            <a:avLst/>
          </a:prstGeom>
        </p:spPr>
      </p:pic>
      <p:sp>
        <p:nvSpPr>
          <p:cNvPr id="11" name="직사각형 10"/>
          <p:cNvSpPr/>
          <p:nvPr/>
        </p:nvSpPr>
        <p:spPr>
          <a:xfrm>
            <a:off x="6035922" y="3561434"/>
            <a:ext cx="1980029" cy="307777"/>
          </a:xfrm>
          <a:prstGeom prst="rect">
            <a:avLst/>
          </a:prstGeom>
        </p:spPr>
        <p:txBody>
          <a:bodyPr wrap="none">
            <a:spAutoFit/>
          </a:bodyPr>
          <a:lstStyle/>
          <a:p>
            <a:r>
              <a:rPr lang="ko-KR" altLang="en-US" sz="1400" dirty="0" smtClean="0">
                <a:hlinkClick r:id="rId7"/>
              </a:rPr>
              <a:t>http://netradyne.com/</a:t>
            </a:r>
            <a:endParaRPr lang="ko-KR" altLang="en-US" sz="1400" dirty="0"/>
          </a:p>
        </p:txBody>
      </p:sp>
      <p:pic>
        <p:nvPicPr>
          <p:cNvPr id="12" name="그림 11"/>
          <p:cNvPicPr>
            <a:picLocks noChangeAspect="1"/>
          </p:cNvPicPr>
          <p:nvPr/>
        </p:nvPicPr>
        <p:blipFill>
          <a:blip r:embed="rId8" cstate="print"/>
          <a:stretch>
            <a:fillRect/>
          </a:stretch>
        </p:blipFill>
        <p:spPr>
          <a:xfrm>
            <a:off x="4467086" y="3855727"/>
            <a:ext cx="4569410" cy="2285426"/>
          </a:xfrm>
          <a:prstGeom prst="rect">
            <a:avLst/>
          </a:prstGeom>
        </p:spPr>
      </p:pic>
      <p:sp>
        <p:nvSpPr>
          <p:cNvPr id="13" name="직사각형 12"/>
          <p:cNvSpPr/>
          <p:nvPr/>
        </p:nvSpPr>
        <p:spPr>
          <a:xfrm>
            <a:off x="6035922" y="6137842"/>
            <a:ext cx="2137252" cy="307777"/>
          </a:xfrm>
          <a:prstGeom prst="rect">
            <a:avLst/>
          </a:prstGeom>
        </p:spPr>
        <p:txBody>
          <a:bodyPr wrap="none">
            <a:spAutoFit/>
          </a:bodyPr>
          <a:lstStyle/>
          <a:p>
            <a:r>
              <a:rPr lang="ko-KR" altLang="en-US" sz="1400" dirty="0" smtClean="0">
                <a:hlinkClick r:id="rId9"/>
              </a:rPr>
              <a:t>https://www.nauto.com/</a:t>
            </a:r>
            <a:endParaRPr lang="ko-KR" altLang="en-US" sz="1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153685" y="5970766"/>
            <a:ext cx="2858475" cy="338554"/>
          </a:xfrm>
          <a:prstGeom prst="rect">
            <a:avLst/>
          </a:prstGeom>
        </p:spPr>
        <p:txBody>
          <a:bodyPr wrap="none">
            <a:spAutoFit/>
          </a:bodyPr>
          <a:lstStyle/>
          <a:p>
            <a:r>
              <a:rPr lang="en-US" altLang="ko-KR" sz="1600" dirty="0" smtClean="0">
                <a:hlinkClick r:id="rId2"/>
              </a:rPr>
              <a:t>All-New Amazon Echo</a:t>
            </a:r>
            <a:r>
              <a:rPr lang="en-US" altLang="ko-KR" sz="1600" dirty="0" smtClean="0"/>
              <a:t> [1:52]</a:t>
            </a:r>
            <a:endParaRPr lang="en-US" altLang="ko-KR" sz="1600" dirty="0"/>
          </a:p>
        </p:txBody>
      </p:sp>
      <p:sp>
        <p:nvSpPr>
          <p:cNvPr id="6" name="직사각형 5"/>
          <p:cNvSpPr/>
          <p:nvPr/>
        </p:nvSpPr>
        <p:spPr>
          <a:xfrm>
            <a:off x="-36512" y="313492"/>
            <a:ext cx="9305689" cy="569387"/>
          </a:xfrm>
          <a:prstGeom prst="rect">
            <a:avLst/>
          </a:prstGeom>
        </p:spPr>
        <p:txBody>
          <a:bodyPr wrap="none">
            <a:spAutoFit/>
          </a:bodyPr>
          <a:lstStyle/>
          <a:p>
            <a:r>
              <a:rPr lang="en-US" altLang="ko-KR" sz="3100" dirty="0" smtClean="0">
                <a:solidFill>
                  <a:srgbClr val="FF0000"/>
                </a:solidFill>
              </a:rPr>
              <a:t>Speech </a:t>
            </a:r>
            <a:r>
              <a:rPr lang="en-US" altLang="ko-KR" sz="3100" dirty="0" err="1" smtClean="0">
                <a:solidFill>
                  <a:srgbClr val="FF0000"/>
                </a:solidFill>
              </a:rPr>
              <a:t>Recognition+Natural</a:t>
            </a:r>
            <a:r>
              <a:rPr lang="en-US" altLang="ko-KR" sz="3100" dirty="0" smtClean="0">
                <a:solidFill>
                  <a:srgbClr val="FF0000"/>
                </a:solidFill>
              </a:rPr>
              <a:t> Language Processing</a:t>
            </a:r>
            <a:endParaRPr lang="ko-KR" altLang="en-US" sz="3100" dirty="0">
              <a:solidFill>
                <a:srgbClr val="FF0000"/>
              </a:solidFill>
            </a:endParaRPr>
          </a:p>
        </p:txBody>
      </p:sp>
      <p:pic>
        <p:nvPicPr>
          <p:cNvPr id="7" name="Picture 1">
            <a:hlinkClick r:id="rId2"/>
          </p:cNvPr>
          <p:cNvPicPr>
            <a:picLocks noChangeAspect="1" noChangeArrowheads="1"/>
          </p:cNvPicPr>
          <p:nvPr/>
        </p:nvPicPr>
        <p:blipFill>
          <a:blip r:embed="rId3" cstate="print"/>
          <a:srcRect/>
          <a:stretch>
            <a:fillRect/>
          </a:stretch>
        </p:blipFill>
        <p:spPr bwMode="auto">
          <a:xfrm>
            <a:off x="35495" y="908720"/>
            <a:ext cx="9073009" cy="50888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406"/>
          <p:cNvGrpSpPr/>
          <p:nvPr/>
        </p:nvGrpSpPr>
        <p:grpSpPr>
          <a:xfrm>
            <a:off x="6156176" y="964250"/>
            <a:ext cx="2953100" cy="3544870"/>
            <a:chOff x="6156176" y="964250"/>
            <a:chExt cx="2953100" cy="3544870"/>
          </a:xfrm>
        </p:grpSpPr>
        <p:sp>
          <p:nvSpPr>
            <p:cNvPr id="292" name="직사각형 291"/>
            <p:cNvSpPr/>
            <p:nvPr/>
          </p:nvSpPr>
          <p:spPr>
            <a:xfrm>
              <a:off x="6156176" y="964250"/>
              <a:ext cx="2953100" cy="2160240"/>
            </a:xfrm>
            <a:prstGeom prst="rect">
              <a:avLst/>
            </a:prstGeom>
            <a:solidFill>
              <a:schemeClr val="accent6">
                <a:lumMod val="20000"/>
                <a:lumOff val="80000"/>
              </a:schemeClr>
            </a:solidFill>
            <a:ln w="95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6" name="직선 연결선 405"/>
            <p:cNvCxnSpPr/>
            <p:nvPr/>
          </p:nvCxnSpPr>
          <p:spPr>
            <a:xfrm flipH="1">
              <a:off x="7524328" y="3140968"/>
              <a:ext cx="504056" cy="136815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 name="그룹 404"/>
          <p:cNvGrpSpPr/>
          <p:nvPr/>
        </p:nvGrpSpPr>
        <p:grpSpPr>
          <a:xfrm>
            <a:off x="3059832" y="980728"/>
            <a:ext cx="3024336" cy="3411307"/>
            <a:chOff x="3059832" y="964250"/>
            <a:chExt cx="3024336" cy="3411307"/>
          </a:xfrm>
        </p:grpSpPr>
        <p:sp>
          <p:nvSpPr>
            <p:cNvPr id="287" name="직사각형 286"/>
            <p:cNvSpPr/>
            <p:nvPr/>
          </p:nvSpPr>
          <p:spPr>
            <a:xfrm>
              <a:off x="3059832" y="964250"/>
              <a:ext cx="3024336" cy="2160240"/>
            </a:xfrm>
            <a:prstGeom prst="rect">
              <a:avLst/>
            </a:prstGeom>
            <a:solidFill>
              <a:schemeClr val="accent5">
                <a:lumMod val="40000"/>
                <a:lumOff val="60000"/>
              </a:schemeClr>
            </a:solidFill>
            <a:ln w="95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3" name="직선 연결선 352"/>
            <p:cNvCxnSpPr>
              <a:endCxn id="378" idx="2"/>
            </p:cNvCxnSpPr>
            <p:nvPr/>
          </p:nvCxnSpPr>
          <p:spPr>
            <a:xfrm flipH="1">
              <a:off x="3667690" y="3111924"/>
              <a:ext cx="997581" cy="126363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6" name="직사각형 55"/>
          <p:cNvSpPr/>
          <p:nvPr/>
        </p:nvSpPr>
        <p:spPr>
          <a:xfrm>
            <a:off x="2339752" y="3213556"/>
            <a:ext cx="5225159" cy="215444"/>
          </a:xfrm>
          <a:prstGeom prst="rect">
            <a:avLst/>
          </a:prstGeom>
        </p:spPr>
        <p:txBody>
          <a:bodyPr wrap="square">
            <a:spAutoFit/>
          </a:bodyPr>
          <a:lstStyle/>
          <a:p>
            <a:r>
              <a:rPr lang="en-US" altLang="ko-KR" sz="800" dirty="0" smtClean="0">
                <a:latin typeface="+mn-ea"/>
              </a:rPr>
              <a:t>Images from </a:t>
            </a:r>
            <a:r>
              <a:rPr lang="en-US" altLang="ko-KR" sz="800" dirty="0" smtClean="0">
                <a:latin typeface="+mn-ea"/>
                <a:hlinkClick r:id="rId2"/>
              </a:rPr>
              <a:t>Server Systems</a:t>
            </a:r>
            <a:r>
              <a:rPr lang="en-US" altLang="ko-KR" sz="800" dirty="0" smtClean="0">
                <a:latin typeface="+mn-ea"/>
              </a:rPr>
              <a:t>, </a:t>
            </a:r>
            <a:r>
              <a:rPr lang="en-US" altLang="ko-KR" sz="800" dirty="0" smtClean="0">
                <a:latin typeface="+mn-ea"/>
                <a:hlinkClick r:id="rId3"/>
              </a:rPr>
              <a:t>HPE </a:t>
            </a:r>
            <a:r>
              <a:rPr lang="en-US" altLang="ko-KR" sz="800" dirty="0">
                <a:latin typeface="+mn-ea"/>
                <a:hlinkClick r:id="rId3"/>
              </a:rPr>
              <a:t>Integrity </a:t>
            </a:r>
            <a:r>
              <a:rPr lang="en-US" altLang="ko-KR" sz="800" dirty="0" smtClean="0">
                <a:latin typeface="+mn-ea"/>
                <a:hlinkClick r:id="rId3"/>
              </a:rPr>
              <a:t>Servers</a:t>
            </a:r>
            <a:r>
              <a:rPr lang="en-US" altLang="ko-KR" sz="800" dirty="0" smtClean="0">
                <a:latin typeface="+mn-ea"/>
              </a:rPr>
              <a:t>, </a:t>
            </a:r>
            <a:r>
              <a:rPr lang="en-US" altLang="ko-KR" sz="800" dirty="0" smtClean="0">
                <a:latin typeface="+mn-ea"/>
                <a:hlinkClick r:id="rId4"/>
              </a:rPr>
              <a:t>Storage And Servers</a:t>
            </a:r>
            <a:r>
              <a:rPr lang="en-US" altLang="ko-KR" sz="800" dirty="0" smtClean="0">
                <a:latin typeface="+mn-ea"/>
              </a:rPr>
              <a:t>, </a:t>
            </a:r>
            <a:r>
              <a:rPr lang="en-US" altLang="ko-KR" sz="800" dirty="0" smtClean="0">
                <a:latin typeface="+mn-ea"/>
                <a:hlinkClick r:id="rId5"/>
              </a:rPr>
              <a:t>Iconizer.net</a:t>
            </a:r>
            <a:endParaRPr lang="ko-KR" altLang="en-US" sz="800">
              <a:latin typeface="+mn-ea"/>
            </a:endParaRPr>
          </a:p>
        </p:txBody>
      </p:sp>
      <p:sp>
        <p:nvSpPr>
          <p:cNvPr id="57" name="TextBox 56"/>
          <p:cNvSpPr txBox="1"/>
          <p:nvPr/>
        </p:nvSpPr>
        <p:spPr bwMode="auto">
          <a:xfrm>
            <a:off x="99367" y="835731"/>
            <a:ext cx="85998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a:solidFill>
                  <a:schemeClr val="tx1"/>
                </a:solidFill>
                <a:latin typeface="+mn-ea"/>
              </a:rPr>
              <a:t>(wake word)</a:t>
            </a:r>
          </a:p>
        </p:txBody>
      </p:sp>
      <p:sp>
        <p:nvSpPr>
          <p:cNvPr id="58" name="TextBox 57"/>
          <p:cNvSpPr txBox="1"/>
          <p:nvPr/>
        </p:nvSpPr>
        <p:spPr bwMode="auto">
          <a:xfrm>
            <a:off x="0" y="1150077"/>
            <a:ext cx="135533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a:solidFill>
                  <a:srgbClr val="FF0000"/>
                </a:solidFill>
                <a:latin typeface="+mn-ea"/>
              </a:rPr>
              <a:t>“What’s the weather?</a:t>
            </a:r>
          </a:p>
        </p:txBody>
      </p:sp>
      <p:sp>
        <p:nvSpPr>
          <p:cNvPr id="59" name="TextBox 58"/>
          <p:cNvSpPr txBox="1"/>
          <p:nvPr/>
        </p:nvSpPr>
        <p:spPr bwMode="auto">
          <a:xfrm>
            <a:off x="3841981" y="1294093"/>
            <a:ext cx="152210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a:solidFill>
                  <a:srgbClr val="FF0000"/>
                </a:solidFill>
                <a:latin typeface="+mn-ea"/>
              </a:rPr>
              <a:t>“What’s the weather?</a:t>
            </a:r>
          </a:p>
        </p:txBody>
      </p:sp>
      <p:sp>
        <p:nvSpPr>
          <p:cNvPr id="60" name="TextBox 59"/>
          <p:cNvSpPr txBox="1"/>
          <p:nvPr/>
        </p:nvSpPr>
        <p:spPr bwMode="auto">
          <a:xfrm>
            <a:off x="6047324" y="2332402"/>
            <a:ext cx="1765036" cy="861774"/>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solidFill>
                  <a:schemeClr val="tx1"/>
                </a:solidFill>
                <a:latin typeface="+mn-ea"/>
              </a:rPr>
              <a:t>“Domain=Assistant”</a:t>
            </a:r>
          </a:p>
          <a:p>
            <a:r>
              <a:rPr lang="en-US" altLang="ko-KR" dirty="0" smtClean="0">
                <a:solidFill>
                  <a:schemeClr val="tx1"/>
                </a:solidFill>
                <a:latin typeface="+mn-ea"/>
              </a:rPr>
              <a:t>“</a:t>
            </a:r>
            <a:r>
              <a:rPr lang="en-US" altLang="ko-KR" dirty="0" err="1" smtClean="0">
                <a:solidFill>
                  <a:schemeClr val="tx1"/>
                </a:solidFill>
                <a:latin typeface="+mn-ea"/>
              </a:rPr>
              <a:t>Act_Type</a:t>
            </a:r>
            <a:r>
              <a:rPr lang="en-US" altLang="ko-KR" dirty="0" smtClean="0">
                <a:solidFill>
                  <a:schemeClr val="tx1"/>
                </a:solidFill>
                <a:latin typeface="+mn-ea"/>
              </a:rPr>
              <a:t>=</a:t>
            </a:r>
            <a:r>
              <a:rPr lang="en-US" altLang="ko-KR" dirty="0" err="1" smtClean="0">
                <a:solidFill>
                  <a:srgbClr val="FF0000"/>
                </a:solidFill>
                <a:latin typeface="+mn-ea"/>
              </a:rPr>
              <a:t>GetWeatherInfo</a:t>
            </a:r>
            <a:r>
              <a:rPr lang="en-US" altLang="ko-KR" dirty="0" smtClean="0">
                <a:solidFill>
                  <a:schemeClr val="tx1"/>
                </a:solidFill>
                <a:latin typeface="+mn-ea"/>
              </a:rPr>
              <a:t>”</a:t>
            </a:r>
          </a:p>
          <a:p>
            <a:r>
              <a:rPr lang="en-US" altLang="ko-KR" dirty="0">
                <a:solidFill>
                  <a:schemeClr val="tx1"/>
                </a:solidFill>
                <a:latin typeface="+mn-ea"/>
              </a:rPr>
              <a:t>“API2CALL=</a:t>
            </a:r>
            <a:r>
              <a:rPr lang="en-US" altLang="ko-KR" dirty="0" err="1">
                <a:solidFill>
                  <a:srgbClr val="FF0000"/>
                </a:solidFill>
                <a:latin typeface="+mn-ea"/>
              </a:rPr>
              <a:t>Weather_Server</a:t>
            </a:r>
            <a:r>
              <a:rPr lang="en-US" altLang="ko-KR" dirty="0">
                <a:solidFill>
                  <a:schemeClr val="tx1"/>
                </a:solidFill>
                <a:latin typeface="+mn-ea"/>
              </a:rPr>
              <a:t>”</a:t>
            </a:r>
          </a:p>
          <a:p>
            <a:r>
              <a:rPr lang="en-US" altLang="ko-KR" dirty="0" smtClean="0">
                <a:solidFill>
                  <a:schemeClr val="tx1"/>
                </a:solidFill>
                <a:latin typeface="+mn-ea"/>
              </a:rPr>
              <a:t>“Location=Seoul”</a:t>
            </a:r>
          </a:p>
          <a:p>
            <a:r>
              <a:rPr lang="en-US" altLang="ko-KR" dirty="0" smtClean="0">
                <a:solidFill>
                  <a:schemeClr val="tx1"/>
                </a:solidFill>
                <a:latin typeface="+mn-ea"/>
              </a:rPr>
              <a:t>“Time=Now”</a:t>
            </a:r>
          </a:p>
        </p:txBody>
      </p:sp>
      <p:grpSp>
        <p:nvGrpSpPr>
          <p:cNvPr id="4" name="그룹 60"/>
          <p:cNvGrpSpPr/>
          <p:nvPr/>
        </p:nvGrpSpPr>
        <p:grpSpPr>
          <a:xfrm>
            <a:off x="2165970" y="1187965"/>
            <a:ext cx="825668" cy="253348"/>
            <a:chOff x="2381994" y="4190032"/>
            <a:chExt cx="825668" cy="253348"/>
          </a:xfrm>
        </p:grpSpPr>
        <p:cxnSp>
          <p:nvCxnSpPr>
            <p:cNvPr id="65" name="직선 화살표 연결선 64"/>
            <p:cNvCxnSpPr/>
            <p:nvPr/>
          </p:nvCxnSpPr>
          <p:spPr>
            <a:xfrm flipV="1">
              <a:off x="2491396" y="4437112"/>
              <a:ext cx="716266" cy="6268"/>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bwMode="auto">
            <a:xfrm>
              <a:off x="2381994" y="4190032"/>
              <a:ext cx="68520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Request</a:t>
              </a:r>
              <a:endParaRPr lang="en-US" altLang="ko-KR" dirty="0">
                <a:latin typeface="+mn-ea"/>
              </a:endParaRPr>
            </a:p>
          </p:txBody>
        </p:sp>
      </p:grpSp>
      <p:cxnSp>
        <p:nvCxnSpPr>
          <p:cNvPr id="68" name="직선 화살표 연결선 67"/>
          <p:cNvCxnSpPr>
            <a:endCxn id="151" idx="1"/>
          </p:cNvCxnSpPr>
          <p:nvPr/>
        </p:nvCxnSpPr>
        <p:spPr>
          <a:xfrm>
            <a:off x="521556" y="1546616"/>
            <a:ext cx="724463" cy="32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그룹 70"/>
          <p:cNvGrpSpPr/>
          <p:nvPr/>
        </p:nvGrpSpPr>
        <p:grpSpPr>
          <a:xfrm flipH="1">
            <a:off x="282888" y="1379748"/>
            <a:ext cx="486060" cy="363029"/>
            <a:chOff x="3745210" y="5147182"/>
            <a:chExt cx="980156" cy="550445"/>
          </a:xfrm>
        </p:grpSpPr>
        <p:cxnSp>
          <p:nvCxnSpPr>
            <p:cNvPr id="74" name="직선 연결선 73"/>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 91"/>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94" name="직선 화살표 연결선 93"/>
          <p:cNvCxnSpPr>
            <a:stCxn id="104" idx="1"/>
            <a:endCxn id="122" idx="3"/>
          </p:cNvCxnSpPr>
          <p:nvPr/>
        </p:nvCxnSpPr>
        <p:spPr>
          <a:xfrm flipH="1">
            <a:off x="1763688" y="2335007"/>
            <a:ext cx="1613355" cy="7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p:cNvCxnSpPr>
            <a:stCxn id="122" idx="1"/>
          </p:cNvCxnSpPr>
          <p:nvPr/>
        </p:nvCxnSpPr>
        <p:spPr>
          <a:xfrm flipH="1">
            <a:off x="689939" y="2342551"/>
            <a:ext cx="556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p:cNvSpPr/>
          <p:nvPr/>
        </p:nvSpPr>
        <p:spPr>
          <a:xfrm>
            <a:off x="3377043" y="1396671"/>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ASR</a:t>
            </a:r>
            <a:endParaRPr lang="ko-KR" altLang="en-US" sz="1000" dirty="0">
              <a:solidFill>
                <a:schemeClr val="tx1"/>
              </a:solidFill>
              <a:latin typeface="+mn-ea"/>
            </a:endParaRPr>
          </a:p>
        </p:txBody>
      </p:sp>
      <p:sp>
        <p:nvSpPr>
          <p:cNvPr id="98" name="직사각형 97"/>
          <p:cNvSpPr/>
          <p:nvPr/>
        </p:nvSpPr>
        <p:spPr>
          <a:xfrm>
            <a:off x="5420278" y="1394944"/>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NLU</a:t>
            </a:r>
            <a:endParaRPr lang="ko-KR" altLang="en-US" sz="1000">
              <a:solidFill>
                <a:schemeClr val="tx1"/>
              </a:solidFill>
              <a:latin typeface="+mn-ea"/>
            </a:endParaRPr>
          </a:p>
        </p:txBody>
      </p:sp>
      <p:sp>
        <p:nvSpPr>
          <p:cNvPr id="99" name="직사각형 98"/>
          <p:cNvSpPr/>
          <p:nvPr/>
        </p:nvSpPr>
        <p:spPr>
          <a:xfrm>
            <a:off x="7020272" y="1756338"/>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DM</a:t>
            </a:r>
            <a:endParaRPr lang="ko-KR" altLang="en-US" sz="1000" dirty="0">
              <a:solidFill>
                <a:schemeClr val="tx1"/>
              </a:solidFill>
              <a:latin typeface="+mn-ea"/>
            </a:endParaRPr>
          </a:p>
        </p:txBody>
      </p:sp>
      <p:cxnSp>
        <p:nvCxnSpPr>
          <p:cNvPr id="100" name="직선 화살표 연결선 99"/>
          <p:cNvCxnSpPr>
            <a:stCxn id="151" idx="3"/>
            <a:endCxn id="97" idx="1"/>
          </p:cNvCxnSpPr>
          <p:nvPr/>
        </p:nvCxnSpPr>
        <p:spPr>
          <a:xfrm flipV="1">
            <a:off x="1763688" y="1542726"/>
            <a:ext cx="1613355" cy="7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p:cNvCxnSpPr>
            <a:stCxn id="97" idx="3"/>
            <a:endCxn id="98" idx="1"/>
          </p:cNvCxnSpPr>
          <p:nvPr/>
        </p:nvCxnSpPr>
        <p:spPr>
          <a:xfrm flipV="1">
            <a:off x="3894712" y="1540999"/>
            <a:ext cx="1525566" cy="17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5416618" y="2180391"/>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NLG</a:t>
            </a:r>
            <a:endParaRPr lang="ko-KR" altLang="en-US" sz="1000">
              <a:solidFill>
                <a:schemeClr val="tx1"/>
              </a:solidFill>
              <a:latin typeface="+mn-ea"/>
            </a:endParaRPr>
          </a:p>
        </p:txBody>
      </p:sp>
      <p:cxnSp>
        <p:nvCxnSpPr>
          <p:cNvPr id="103" name="꺾인 연결선 26"/>
          <p:cNvCxnSpPr>
            <a:stCxn id="99" idx="2"/>
            <a:endCxn id="102" idx="3"/>
          </p:cNvCxnSpPr>
          <p:nvPr/>
        </p:nvCxnSpPr>
        <p:spPr>
          <a:xfrm rot="5400000">
            <a:off x="6467698" y="1515036"/>
            <a:ext cx="277999" cy="13448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직사각형 103"/>
          <p:cNvSpPr/>
          <p:nvPr/>
        </p:nvSpPr>
        <p:spPr>
          <a:xfrm>
            <a:off x="3377043" y="2188952"/>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SS</a:t>
            </a:r>
            <a:endParaRPr lang="ko-KR" altLang="en-US" sz="1000">
              <a:solidFill>
                <a:schemeClr val="tx1"/>
              </a:solidFill>
              <a:latin typeface="+mn-ea"/>
            </a:endParaRPr>
          </a:p>
        </p:txBody>
      </p:sp>
      <p:cxnSp>
        <p:nvCxnSpPr>
          <p:cNvPr id="105" name="직선 화살표 연결선 104"/>
          <p:cNvCxnSpPr>
            <a:stCxn id="102" idx="1"/>
            <a:endCxn id="104" idx="3"/>
          </p:cNvCxnSpPr>
          <p:nvPr/>
        </p:nvCxnSpPr>
        <p:spPr>
          <a:xfrm flipH="1">
            <a:off x="3894712" y="2326446"/>
            <a:ext cx="1521906" cy="8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bwMode="auto">
          <a:xfrm>
            <a:off x="5208416" y="1120397"/>
            <a:ext cx="946157" cy="246221"/>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Text-To-SSR</a:t>
            </a:r>
            <a:endParaRPr lang="en-US" altLang="ko-KR" dirty="0">
              <a:latin typeface="+mn-ea"/>
            </a:endParaRPr>
          </a:p>
        </p:txBody>
      </p:sp>
      <p:sp>
        <p:nvSpPr>
          <p:cNvPr id="107" name="TextBox 106"/>
          <p:cNvSpPr txBox="1"/>
          <p:nvPr/>
        </p:nvSpPr>
        <p:spPr bwMode="auto">
          <a:xfrm>
            <a:off x="6012160" y="1294093"/>
            <a:ext cx="1493450" cy="246221"/>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solidFill>
                  <a:schemeClr val="tx1"/>
                </a:solidFill>
                <a:latin typeface="+mn-ea"/>
              </a:rPr>
              <a:t>“Intent=</a:t>
            </a:r>
            <a:r>
              <a:rPr lang="en-US" altLang="ko-KR" dirty="0" err="1" smtClean="0">
                <a:solidFill>
                  <a:srgbClr val="FF0000"/>
                </a:solidFill>
                <a:latin typeface="+mn-ea"/>
              </a:rPr>
              <a:t>WeatherQuery</a:t>
            </a:r>
            <a:r>
              <a:rPr lang="en-US" altLang="ko-KR" dirty="0" smtClean="0">
                <a:solidFill>
                  <a:schemeClr val="tx1"/>
                </a:solidFill>
                <a:latin typeface="+mn-ea"/>
              </a:rPr>
              <a:t>”</a:t>
            </a:r>
          </a:p>
        </p:txBody>
      </p:sp>
      <p:grpSp>
        <p:nvGrpSpPr>
          <p:cNvPr id="6" name="그룹 107"/>
          <p:cNvGrpSpPr/>
          <p:nvPr/>
        </p:nvGrpSpPr>
        <p:grpSpPr>
          <a:xfrm>
            <a:off x="251520" y="2180391"/>
            <a:ext cx="486060" cy="363029"/>
            <a:chOff x="3745210" y="5147187"/>
            <a:chExt cx="980156" cy="550445"/>
          </a:xfrm>
        </p:grpSpPr>
        <p:cxnSp>
          <p:nvCxnSpPr>
            <p:cNvPr id="109" name="직선 연결선 108"/>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직선 연결선 109"/>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 114"/>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17"/>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18"/>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20"/>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2" name="직사각형 121"/>
          <p:cNvSpPr/>
          <p:nvPr/>
        </p:nvSpPr>
        <p:spPr>
          <a:xfrm>
            <a:off x="1246019" y="2196496"/>
            <a:ext cx="517669" cy="29210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DAC</a:t>
            </a:r>
            <a:endParaRPr lang="ko-KR" altLang="en-US" sz="1000">
              <a:solidFill>
                <a:schemeClr val="tx1"/>
              </a:solidFill>
              <a:latin typeface="+mn-ea"/>
            </a:endParaRPr>
          </a:p>
        </p:txBody>
      </p:sp>
      <p:sp>
        <p:nvSpPr>
          <p:cNvPr id="151" name="직사각형 150"/>
          <p:cNvSpPr/>
          <p:nvPr/>
        </p:nvSpPr>
        <p:spPr>
          <a:xfrm>
            <a:off x="1246019" y="1403841"/>
            <a:ext cx="517669" cy="29210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ADC</a:t>
            </a:r>
            <a:endParaRPr lang="ko-KR" altLang="en-US" sz="1000">
              <a:solidFill>
                <a:schemeClr val="tx1"/>
              </a:solidFill>
              <a:latin typeface="+mn-ea"/>
            </a:endParaRPr>
          </a:p>
        </p:txBody>
      </p:sp>
      <p:grpSp>
        <p:nvGrpSpPr>
          <p:cNvPr id="7" name="그룹 151"/>
          <p:cNvGrpSpPr/>
          <p:nvPr/>
        </p:nvGrpSpPr>
        <p:grpSpPr>
          <a:xfrm>
            <a:off x="1718342" y="1236761"/>
            <a:ext cx="539499" cy="262447"/>
            <a:chOff x="3670145" y="4617528"/>
            <a:chExt cx="539499" cy="262447"/>
          </a:xfrm>
        </p:grpSpPr>
        <p:grpSp>
          <p:nvGrpSpPr>
            <p:cNvPr id="8" name="그룹 231"/>
            <p:cNvGrpSpPr/>
            <p:nvPr/>
          </p:nvGrpSpPr>
          <p:grpSpPr>
            <a:xfrm flipH="1">
              <a:off x="3826155" y="4727035"/>
              <a:ext cx="204772" cy="152940"/>
              <a:chOff x="3745210" y="5147182"/>
              <a:chExt cx="980156" cy="550445"/>
            </a:xfrm>
          </p:grpSpPr>
          <p:cxnSp>
            <p:nvCxnSpPr>
              <p:cNvPr id="155" name="직선 연결선 154"/>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직선 연결선 155"/>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직선 연결선 156"/>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직선 연결선 157"/>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직선 연결선 159"/>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직선 연결선 160"/>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직선 연결선 161"/>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직선 연결선 166"/>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4" name="TextBox 153"/>
            <p:cNvSpPr txBox="1"/>
            <p:nvPr/>
          </p:nvSpPr>
          <p:spPr bwMode="auto">
            <a:xfrm>
              <a:off x="3670145" y="4617528"/>
              <a:ext cx="5394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      ”</a:t>
              </a:r>
              <a:endParaRPr lang="en-US" altLang="ko-KR" dirty="0">
                <a:latin typeface="+mn-ea"/>
              </a:endParaRPr>
            </a:p>
          </p:txBody>
        </p:sp>
      </p:grpSp>
      <p:sp>
        <p:nvSpPr>
          <p:cNvPr id="168" name="TextBox 167"/>
          <p:cNvSpPr txBox="1"/>
          <p:nvPr/>
        </p:nvSpPr>
        <p:spPr bwMode="auto">
          <a:xfrm>
            <a:off x="1115616" y="984665"/>
            <a:ext cx="84195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Analog-to-</a:t>
            </a:r>
          </a:p>
          <a:p>
            <a:r>
              <a:rPr lang="en-US" altLang="ko-KR" dirty="0" smtClean="0">
                <a:latin typeface="+mn-ea"/>
              </a:rPr>
              <a:t>Digital</a:t>
            </a:r>
            <a:endParaRPr lang="en-US" altLang="ko-KR" dirty="0">
              <a:latin typeface="+mn-ea"/>
            </a:endParaRPr>
          </a:p>
        </p:txBody>
      </p:sp>
      <p:grpSp>
        <p:nvGrpSpPr>
          <p:cNvPr id="9" name="그룹 177"/>
          <p:cNvGrpSpPr/>
          <p:nvPr/>
        </p:nvGrpSpPr>
        <p:grpSpPr>
          <a:xfrm>
            <a:off x="2915816" y="1205859"/>
            <a:ext cx="539499" cy="262447"/>
            <a:chOff x="3670145" y="4617528"/>
            <a:chExt cx="539499" cy="262447"/>
          </a:xfrm>
        </p:grpSpPr>
        <p:grpSp>
          <p:nvGrpSpPr>
            <p:cNvPr id="10" name="그룹 274"/>
            <p:cNvGrpSpPr/>
            <p:nvPr/>
          </p:nvGrpSpPr>
          <p:grpSpPr>
            <a:xfrm flipH="1">
              <a:off x="3826155" y="4727035"/>
              <a:ext cx="204772" cy="152940"/>
              <a:chOff x="3745210" y="5147182"/>
              <a:chExt cx="980156" cy="550445"/>
            </a:xfrm>
          </p:grpSpPr>
          <p:cxnSp>
            <p:nvCxnSpPr>
              <p:cNvPr id="181" name="직선 연결선 180"/>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직선 연결선 181"/>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직선 연결선 182"/>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4" name="직선 연결선 183"/>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 186"/>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직선 연결선 187"/>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직선 연결선 188"/>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직선 연결선 189"/>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직선 연결선 190"/>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직선 연결선 191"/>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직선 연결선 192"/>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0" name="TextBox 179"/>
            <p:cNvSpPr txBox="1"/>
            <p:nvPr/>
          </p:nvSpPr>
          <p:spPr bwMode="auto">
            <a:xfrm>
              <a:off x="3670145" y="4617528"/>
              <a:ext cx="5394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      ”</a:t>
              </a:r>
              <a:endParaRPr lang="en-US" altLang="ko-KR" dirty="0">
                <a:latin typeface="+mn-ea"/>
              </a:endParaRPr>
            </a:p>
          </p:txBody>
        </p:sp>
      </p:grpSp>
      <p:sp>
        <p:nvSpPr>
          <p:cNvPr id="194" name="TextBox 193"/>
          <p:cNvSpPr txBox="1"/>
          <p:nvPr/>
        </p:nvSpPr>
        <p:spPr bwMode="auto">
          <a:xfrm>
            <a:off x="3203848" y="1145968"/>
            <a:ext cx="1109299" cy="246221"/>
          </a:xfrm>
          <a:prstGeom prst="rect">
            <a:avLst/>
          </a:prstGeom>
          <a:solidFill>
            <a:schemeClr val="bg1"/>
          </a:solidFill>
          <a:ln>
            <a:noFill/>
          </a:ln>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Speech-To-Text</a:t>
            </a:r>
            <a:endParaRPr lang="en-US" altLang="ko-KR" dirty="0">
              <a:latin typeface="+mn-ea"/>
            </a:endParaRPr>
          </a:p>
        </p:txBody>
      </p:sp>
      <p:cxnSp>
        <p:nvCxnSpPr>
          <p:cNvPr id="195" name="꺾인 연결선 5"/>
          <p:cNvCxnSpPr>
            <a:stCxn id="98" idx="3"/>
            <a:endCxn id="99" idx="0"/>
          </p:cNvCxnSpPr>
          <p:nvPr/>
        </p:nvCxnSpPr>
        <p:spPr>
          <a:xfrm>
            <a:off x="5937947" y="1540999"/>
            <a:ext cx="1341160" cy="2153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직사각형 195"/>
          <p:cNvSpPr/>
          <p:nvPr/>
        </p:nvSpPr>
        <p:spPr>
          <a:xfrm>
            <a:off x="7812360" y="1749289"/>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DR</a:t>
            </a:r>
            <a:endParaRPr lang="ko-KR" altLang="en-US" sz="1000">
              <a:solidFill>
                <a:schemeClr val="tx1"/>
              </a:solidFill>
              <a:latin typeface="+mn-ea"/>
            </a:endParaRPr>
          </a:p>
        </p:txBody>
      </p:sp>
      <p:cxnSp>
        <p:nvCxnSpPr>
          <p:cNvPr id="197" name="직선 화살표 연결선 196"/>
          <p:cNvCxnSpPr>
            <a:stCxn id="99" idx="3"/>
            <a:endCxn id="196" idx="1"/>
          </p:cNvCxnSpPr>
          <p:nvPr/>
        </p:nvCxnSpPr>
        <p:spPr>
          <a:xfrm flipV="1">
            <a:off x="7537941" y="1895344"/>
            <a:ext cx="274419" cy="7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그룹 197"/>
          <p:cNvGrpSpPr/>
          <p:nvPr/>
        </p:nvGrpSpPr>
        <p:grpSpPr>
          <a:xfrm>
            <a:off x="2180190" y="2293561"/>
            <a:ext cx="852656" cy="270557"/>
            <a:chOff x="2392400" y="4190032"/>
            <a:chExt cx="852656" cy="270557"/>
          </a:xfrm>
        </p:grpSpPr>
        <p:cxnSp>
          <p:nvCxnSpPr>
            <p:cNvPr id="199" name="직선 화살표 연결선 198"/>
            <p:cNvCxnSpPr/>
            <p:nvPr/>
          </p:nvCxnSpPr>
          <p:spPr>
            <a:xfrm flipV="1">
              <a:off x="2392400" y="4437113"/>
              <a:ext cx="807634" cy="23476"/>
            </a:xfrm>
            <a:prstGeom prst="straightConnector1">
              <a:avLst/>
            </a:prstGeom>
            <a:ln w="571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bwMode="auto">
            <a:xfrm>
              <a:off x="2487582" y="4190032"/>
              <a:ext cx="75747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Response</a:t>
              </a:r>
              <a:endParaRPr lang="en-US" altLang="ko-KR" dirty="0">
                <a:latin typeface="+mn-ea"/>
              </a:endParaRPr>
            </a:p>
          </p:txBody>
        </p:sp>
      </p:grpSp>
      <p:sp>
        <p:nvSpPr>
          <p:cNvPr id="201" name="TextBox 200"/>
          <p:cNvSpPr txBox="1"/>
          <p:nvPr/>
        </p:nvSpPr>
        <p:spPr bwMode="auto">
          <a:xfrm>
            <a:off x="1115616" y="2508356"/>
            <a:ext cx="79015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Playback Audio File</a:t>
            </a:r>
            <a:endParaRPr lang="en-US" altLang="ko-KR" dirty="0">
              <a:latin typeface="+mn-ea"/>
            </a:endParaRPr>
          </a:p>
        </p:txBody>
      </p:sp>
      <p:sp>
        <p:nvSpPr>
          <p:cNvPr id="202" name="TextBox 201"/>
          <p:cNvSpPr txBox="1"/>
          <p:nvPr/>
        </p:nvSpPr>
        <p:spPr bwMode="auto">
          <a:xfrm>
            <a:off x="3059832" y="2518229"/>
            <a:ext cx="1305494" cy="246221"/>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Text-To-Speech</a:t>
            </a:r>
            <a:endParaRPr lang="en-US" altLang="ko-KR" dirty="0">
              <a:latin typeface="+mn-ea"/>
            </a:endParaRPr>
          </a:p>
        </p:txBody>
      </p:sp>
      <p:sp>
        <p:nvSpPr>
          <p:cNvPr id="203" name="TextBox 202"/>
          <p:cNvSpPr txBox="1"/>
          <p:nvPr/>
        </p:nvSpPr>
        <p:spPr bwMode="auto">
          <a:xfrm>
            <a:off x="5210019" y="2476418"/>
            <a:ext cx="946157" cy="246221"/>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SSR-To-Text</a:t>
            </a:r>
            <a:endParaRPr lang="en-US" altLang="ko-KR" dirty="0">
              <a:latin typeface="+mn-ea"/>
            </a:endParaRPr>
          </a:p>
        </p:txBody>
      </p:sp>
      <p:grpSp>
        <p:nvGrpSpPr>
          <p:cNvPr id="12" name="그룹 203"/>
          <p:cNvGrpSpPr/>
          <p:nvPr/>
        </p:nvGrpSpPr>
        <p:grpSpPr>
          <a:xfrm>
            <a:off x="2915816" y="2377320"/>
            <a:ext cx="539499" cy="246221"/>
            <a:chOff x="3670145" y="5425919"/>
            <a:chExt cx="539499" cy="246221"/>
          </a:xfrm>
        </p:grpSpPr>
        <p:grpSp>
          <p:nvGrpSpPr>
            <p:cNvPr id="13" name="그룹 343"/>
            <p:cNvGrpSpPr/>
            <p:nvPr/>
          </p:nvGrpSpPr>
          <p:grpSpPr>
            <a:xfrm>
              <a:off x="3840338" y="5508762"/>
              <a:ext cx="198108" cy="147963"/>
              <a:chOff x="3745210" y="5147187"/>
              <a:chExt cx="980156" cy="550445"/>
            </a:xfrm>
          </p:grpSpPr>
          <p:cxnSp>
            <p:nvCxnSpPr>
              <p:cNvPr id="207" name="직선 연결선 206"/>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직선 연결선 207"/>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직선 연결선 208"/>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직선 연결선 209"/>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직선 연결선 210"/>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직선 연결선 211"/>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직선 연결선 212"/>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직선 연결선 213"/>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7" name="직선 연결선 216"/>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8" name="직선 연결선 217"/>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직선 연결선 218"/>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6" name="TextBox 205"/>
            <p:cNvSpPr txBox="1"/>
            <p:nvPr/>
          </p:nvSpPr>
          <p:spPr bwMode="auto">
            <a:xfrm>
              <a:off x="3670145" y="5425919"/>
              <a:ext cx="5394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      ”</a:t>
              </a:r>
              <a:endParaRPr lang="en-US" altLang="ko-KR" dirty="0">
                <a:latin typeface="+mn-ea"/>
              </a:endParaRPr>
            </a:p>
          </p:txBody>
        </p:sp>
      </p:grpSp>
      <p:grpSp>
        <p:nvGrpSpPr>
          <p:cNvPr id="14" name="그룹 219"/>
          <p:cNvGrpSpPr/>
          <p:nvPr/>
        </p:nvGrpSpPr>
        <p:grpSpPr>
          <a:xfrm>
            <a:off x="1721244" y="2392610"/>
            <a:ext cx="539499" cy="246221"/>
            <a:chOff x="3670145" y="5425919"/>
            <a:chExt cx="539499" cy="246221"/>
          </a:xfrm>
        </p:grpSpPr>
        <p:grpSp>
          <p:nvGrpSpPr>
            <p:cNvPr id="15" name="그룹 359"/>
            <p:cNvGrpSpPr/>
            <p:nvPr/>
          </p:nvGrpSpPr>
          <p:grpSpPr>
            <a:xfrm>
              <a:off x="3840338" y="5508762"/>
              <a:ext cx="198108" cy="147963"/>
              <a:chOff x="3745210" y="5147187"/>
              <a:chExt cx="980156" cy="550445"/>
            </a:xfrm>
          </p:grpSpPr>
          <p:cxnSp>
            <p:nvCxnSpPr>
              <p:cNvPr id="223" name="직선 연결선 222"/>
              <p:cNvCxnSpPr/>
              <p:nvPr/>
            </p:nvCxnSpPr>
            <p:spPr>
              <a:xfrm flipV="1">
                <a:off x="3745210" y="5412250"/>
                <a:ext cx="980156" cy="1365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p:cNvCxnSpPr/>
              <p:nvPr/>
            </p:nvCxnSpPr>
            <p:spPr>
              <a:xfrm>
                <a:off x="3851920" y="5346550"/>
                <a:ext cx="0" cy="1535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p:cNvCxnSpPr/>
              <p:nvPr/>
            </p:nvCxnSpPr>
            <p:spPr>
              <a:xfrm>
                <a:off x="3923928" y="5147187"/>
                <a:ext cx="0" cy="55044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p:cNvCxnSpPr/>
              <p:nvPr/>
            </p:nvCxnSpPr>
            <p:spPr>
              <a:xfrm>
                <a:off x="4211960" y="5200209"/>
                <a:ext cx="0" cy="451383"/>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p:cNvCxnSpPr/>
              <p:nvPr/>
            </p:nvCxnSpPr>
            <p:spPr>
              <a:xfrm>
                <a:off x="4653708" y="5317889"/>
                <a:ext cx="0" cy="18216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p:cNvCxnSpPr/>
              <p:nvPr/>
            </p:nvCxnSpPr>
            <p:spPr>
              <a:xfrm>
                <a:off x="3995936" y="5267252"/>
                <a:ext cx="0" cy="33322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p:cNvCxnSpPr/>
              <p:nvPr/>
            </p:nvCxnSpPr>
            <p:spPr>
              <a:xfrm>
                <a:off x="4139952" y="5317889"/>
                <a:ext cx="0" cy="21602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직선 연결선 229"/>
              <p:cNvCxnSpPr/>
              <p:nvPr/>
            </p:nvCxnSpPr>
            <p:spPr>
              <a:xfrm>
                <a:off x="4283968" y="5346550"/>
                <a:ext cx="0" cy="170682"/>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직선 연결선 230"/>
              <p:cNvCxnSpPr/>
              <p:nvPr/>
            </p:nvCxnSpPr>
            <p:spPr>
              <a:xfrm>
                <a:off x="4067944" y="5393371"/>
                <a:ext cx="0" cy="76715"/>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직선 연결선 231"/>
              <p:cNvCxnSpPr/>
              <p:nvPr/>
            </p:nvCxnSpPr>
            <p:spPr>
              <a:xfrm>
                <a:off x="4355976" y="5368212"/>
                <a:ext cx="0" cy="115378"/>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p:cNvCxnSpPr/>
              <p:nvPr/>
            </p:nvCxnSpPr>
            <p:spPr>
              <a:xfrm>
                <a:off x="4427984"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직선 연결선 233"/>
              <p:cNvCxnSpPr/>
              <p:nvPr/>
            </p:nvCxnSpPr>
            <p:spPr>
              <a:xfrm>
                <a:off x="4601017" y="538199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p:cNvCxnSpPr/>
              <p:nvPr/>
            </p:nvCxnSpPr>
            <p:spPr>
              <a:xfrm>
                <a:off x="4725366" y="5376429"/>
                <a:ext cx="0" cy="87804"/>
              </a:xfrm>
              <a:prstGeom prst="line">
                <a:avLst/>
              </a:prstGeom>
              <a:ln w="444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2" name="TextBox 221"/>
            <p:cNvSpPr txBox="1"/>
            <p:nvPr/>
          </p:nvSpPr>
          <p:spPr bwMode="auto">
            <a:xfrm>
              <a:off x="3670145" y="5425919"/>
              <a:ext cx="5394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latin typeface="+mn-ea"/>
                </a:rPr>
                <a:t>“      ”</a:t>
              </a:r>
              <a:endParaRPr lang="en-US" altLang="ko-KR" dirty="0">
                <a:latin typeface="+mn-ea"/>
              </a:endParaRPr>
            </a:p>
          </p:txBody>
        </p:sp>
      </p:grpSp>
      <p:sp>
        <p:nvSpPr>
          <p:cNvPr id="236" name="TextBox 235"/>
          <p:cNvSpPr txBox="1"/>
          <p:nvPr/>
        </p:nvSpPr>
        <p:spPr bwMode="auto">
          <a:xfrm>
            <a:off x="-118488" y="2570492"/>
            <a:ext cx="146758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solidFill>
                  <a:srgbClr val="FF0000"/>
                </a:solidFill>
                <a:latin typeface="+mn-ea"/>
              </a:rPr>
              <a:t>“</a:t>
            </a:r>
            <a:r>
              <a:rPr lang="en-US" altLang="ko-KR" dirty="0" err="1" smtClean="0">
                <a:solidFill>
                  <a:srgbClr val="FF0000"/>
                </a:solidFill>
                <a:latin typeface="+mn-ea"/>
              </a:rPr>
              <a:t>Currenly</a:t>
            </a:r>
            <a:r>
              <a:rPr lang="en-US" altLang="ko-KR" dirty="0" smtClean="0">
                <a:solidFill>
                  <a:srgbClr val="FF0000"/>
                </a:solidFill>
                <a:latin typeface="+mn-ea"/>
              </a:rPr>
              <a:t>, […] </a:t>
            </a:r>
            <a:br>
              <a:rPr lang="en-US" altLang="ko-KR" dirty="0" smtClean="0">
                <a:solidFill>
                  <a:srgbClr val="FF0000"/>
                </a:solidFill>
                <a:latin typeface="+mn-ea"/>
              </a:rPr>
            </a:br>
            <a:r>
              <a:rPr lang="en-US" altLang="ko-KR" dirty="0" smtClean="0">
                <a:solidFill>
                  <a:srgbClr val="FF0000"/>
                </a:solidFill>
                <a:latin typeface="+mn-ea"/>
              </a:rPr>
              <a:t>75 degrees with </a:t>
            </a:r>
            <a:br>
              <a:rPr lang="en-US" altLang="ko-KR" dirty="0" smtClean="0">
                <a:solidFill>
                  <a:srgbClr val="FF0000"/>
                </a:solidFill>
                <a:latin typeface="+mn-ea"/>
              </a:rPr>
            </a:br>
            <a:r>
              <a:rPr lang="en-US" altLang="ko-KR" dirty="0" smtClean="0">
                <a:solidFill>
                  <a:srgbClr val="FF0000"/>
                </a:solidFill>
                <a:latin typeface="+mn-ea"/>
              </a:rPr>
              <a:t>clear sky […]”</a:t>
            </a:r>
            <a:endParaRPr lang="en-US" altLang="ko-KR" dirty="0">
              <a:solidFill>
                <a:srgbClr val="FF0000"/>
              </a:solidFill>
              <a:latin typeface="+mn-ea"/>
            </a:endParaRPr>
          </a:p>
        </p:txBody>
      </p:sp>
      <p:sp>
        <p:nvSpPr>
          <p:cNvPr id="237" name="직사각형 236"/>
          <p:cNvSpPr/>
          <p:nvPr/>
        </p:nvSpPr>
        <p:spPr>
          <a:xfrm>
            <a:off x="2987824" y="882714"/>
            <a:ext cx="5472608" cy="2311462"/>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238" name="직사각형 237"/>
          <p:cNvSpPr/>
          <p:nvPr/>
        </p:nvSpPr>
        <p:spPr>
          <a:xfrm>
            <a:off x="8583207" y="1742780"/>
            <a:ext cx="517669" cy="29210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n-ea"/>
              </a:rPr>
              <a:t>CS</a:t>
            </a:r>
            <a:endParaRPr lang="ko-KR" altLang="en-US" sz="1000">
              <a:solidFill>
                <a:schemeClr val="tx1"/>
              </a:solidFill>
              <a:latin typeface="+mn-ea"/>
            </a:endParaRPr>
          </a:p>
        </p:txBody>
      </p:sp>
      <p:cxnSp>
        <p:nvCxnSpPr>
          <p:cNvPr id="239" name="직선 화살표 연결선 238"/>
          <p:cNvCxnSpPr>
            <a:stCxn id="196" idx="3"/>
            <a:endCxn id="238" idx="1"/>
          </p:cNvCxnSpPr>
          <p:nvPr/>
        </p:nvCxnSpPr>
        <p:spPr>
          <a:xfrm flipV="1">
            <a:off x="8330029" y="1888835"/>
            <a:ext cx="253178" cy="6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TextBox 239"/>
          <p:cNvSpPr txBox="1"/>
          <p:nvPr/>
        </p:nvSpPr>
        <p:spPr bwMode="auto">
          <a:xfrm>
            <a:off x="3984579" y="2348086"/>
            <a:ext cx="146758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defPPr>
              <a:defRPr lang="ko-KR"/>
            </a:defPPr>
            <a:lvl1pPr algn="ctr">
              <a:defRPr sz="1000">
                <a:solidFill>
                  <a:schemeClr val="bg1">
                    <a:lumMod val="50000"/>
                  </a:schemeClr>
                </a:solidFill>
              </a:defRPr>
            </a:lvl1pPr>
          </a:lstStyle>
          <a:p>
            <a:r>
              <a:rPr lang="en-US" altLang="ko-KR" dirty="0" smtClean="0">
                <a:solidFill>
                  <a:srgbClr val="FF0000"/>
                </a:solidFill>
                <a:latin typeface="+mn-ea"/>
              </a:rPr>
              <a:t>“</a:t>
            </a:r>
            <a:r>
              <a:rPr lang="en-US" altLang="ko-KR" dirty="0" err="1" smtClean="0">
                <a:solidFill>
                  <a:srgbClr val="FF0000"/>
                </a:solidFill>
                <a:latin typeface="+mn-ea"/>
              </a:rPr>
              <a:t>Currenly</a:t>
            </a:r>
            <a:r>
              <a:rPr lang="en-US" altLang="ko-KR" dirty="0" smtClean="0">
                <a:solidFill>
                  <a:srgbClr val="FF0000"/>
                </a:solidFill>
                <a:latin typeface="+mn-ea"/>
              </a:rPr>
              <a:t>, […] </a:t>
            </a:r>
            <a:br>
              <a:rPr lang="en-US" altLang="ko-KR" dirty="0" smtClean="0">
                <a:solidFill>
                  <a:srgbClr val="FF0000"/>
                </a:solidFill>
                <a:latin typeface="+mn-ea"/>
              </a:rPr>
            </a:br>
            <a:r>
              <a:rPr lang="en-US" altLang="ko-KR" dirty="0" smtClean="0">
                <a:solidFill>
                  <a:srgbClr val="FF0000"/>
                </a:solidFill>
                <a:latin typeface="+mn-ea"/>
              </a:rPr>
              <a:t>75 degrees with </a:t>
            </a:r>
            <a:br>
              <a:rPr lang="en-US" altLang="ko-KR" dirty="0" smtClean="0">
                <a:solidFill>
                  <a:srgbClr val="FF0000"/>
                </a:solidFill>
                <a:latin typeface="+mn-ea"/>
              </a:rPr>
            </a:br>
            <a:r>
              <a:rPr lang="en-US" altLang="ko-KR" dirty="0" smtClean="0">
                <a:solidFill>
                  <a:srgbClr val="FF0000"/>
                </a:solidFill>
                <a:latin typeface="+mn-ea"/>
              </a:rPr>
              <a:t>clear sky […]”</a:t>
            </a:r>
            <a:endParaRPr lang="en-US" altLang="ko-KR" dirty="0">
              <a:solidFill>
                <a:srgbClr val="FF0000"/>
              </a:solidFill>
              <a:latin typeface="+mn-ea"/>
            </a:endParaRPr>
          </a:p>
        </p:txBody>
      </p:sp>
      <p:sp>
        <p:nvSpPr>
          <p:cNvPr id="296"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t>NLP Smart Speaker as a Spoken Dialog System</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354" name="직선 연결선 353"/>
          <p:cNvCxnSpPr/>
          <p:nvPr/>
        </p:nvCxnSpPr>
        <p:spPr>
          <a:xfrm>
            <a:off x="6061803" y="4264385"/>
            <a:ext cx="46298" cy="2419109"/>
          </a:xfrm>
          <a:prstGeom prst="line">
            <a:avLst/>
          </a:prstGeom>
          <a:ln w="63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 name="그룹 400"/>
          <p:cNvGrpSpPr/>
          <p:nvPr/>
        </p:nvGrpSpPr>
        <p:grpSpPr>
          <a:xfrm>
            <a:off x="2519264" y="3852337"/>
            <a:ext cx="6624736" cy="2841790"/>
            <a:chOff x="107504" y="1699854"/>
            <a:chExt cx="9001000" cy="3861128"/>
          </a:xfrm>
        </p:grpSpPr>
        <p:sp>
          <p:nvSpPr>
            <p:cNvPr id="356" name="직사각형 355"/>
            <p:cNvSpPr/>
            <p:nvPr/>
          </p:nvSpPr>
          <p:spPr>
            <a:xfrm>
              <a:off x="107504" y="2486809"/>
              <a:ext cx="3092896" cy="253365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7" name="그룹 45"/>
            <p:cNvGrpSpPr>
              <a:grpSpLocks noChangeAspect="1"/>
            </p:cNvGrpSpPr>
            <p:nvPr/>
          </p:nvGrpSpPr>
          <p:grpSpPr>
            <a:xfrm>
              <a:off x="143000" y="2450619"/>
              <a:ext cx="2964707" cy="2520000"/>
              <a:chOff x="3275856" y="548680"/>
              <a:chExt cx="7200800" cy="6120680"/>
            </a:xfrm>
          </p:grpSpPr>
          <p:pic>
            <p:nvPicPr>
              <p:cNvPr id="358" name="Picture 2"/>
              <p:cNvPicPr>
                <a:picLocks noChangeAspect="1" noChangeArrowheads="1"/>
              </p:cNvPicPr>
              <p:nvPr/>
            </p:nvPicPr>
            <p:blipFill>
              <a:blip r:embed="rId6" cstate="print"/>
              <a:srcRect/>
              <a:stretch>
                <a:fillRect/>
              </a:stretch>
            </p:blipFill>
            <p:spPr bwMode="auto">
              <a:xfrm>
                <a:off x="4860032" y="2132976"/>
                <a:ext cx="3561234" cy="3191556"/>
              </a:xfrm>
              <a:prstGeom prst="rect">
                <a:avLst/>
              </a:prstGeom>
              <a:noFill/>
              <a:ln w="9525">
                <a:noFill/>
                <a:miter lim="800000"/>
                <a:headEnd/>
                <a:tailEnd/>
              </a:ln>
            </p:spPr>
          </p:pic>
          <p:sp>
            <p:nvSpPr>
              <p:cNvPr id="359" name="직사각형 358"/>
              <p:cNvSpPr/>
              <p:nvPr/>
            </p:nvSpPr>
            <p:spPr>
              <a:xfrm>
                <a:off x="6804245" y="5445346"/>
                <a:ext cx="1408200" cy="355489"/>
              </a:xfrm>
              <a:prstGeom prst="rect">
                <a:avLst/>
              </a:prstGeom>
            </p:spPr>
            <p:txBody>
              <a:bodyPr wrap="none">
                <a:spAutoFit/>
              </a:bodyPr>
              <a:lstStyle/>
              <a:p>
                <a:r>
                  <a:rPr lang="en-US" altLang="ko-KR" sz="100" dirty="0" smtClean="0">
                    <a:hlinkClick r:id="rId7"/>
                  </a:rPr>
                  <a:t>Language Areas of the Brain, </a:t>
                </a:r>
                <a:r>
                  <a:rPr lang="en-US" altLang="ko-KR" sz="100" dirty="0" err="1" smtClean="0">
                    <a:hlinkClick r:id="rId7"/>
                  </a:rPr>
                  <a:t>NeuroLove</a:t>
                </a:r>
                <a:endParaRPr lang="ko-KR" altLang="en-US" sz="100" dirty="0"/>
              </a:p>
            </p:txBody>
          </p:sp>
          <p:sp>
            <p:nvSpPr>
              <p:cNvPr id="360" name="직사각형 359"/>
              <p:cNvSpPr/>
              <p:nvPr/>
            </p:nvSpPr>
            <p:spPr>
              <a:xfrm>
                <a:off x="8781196" y="3717153"/>
                <a:ext cx="1260080" cy="355489"/>
              </a:xfrm>
              <a:prstGeom prst="rect">
                <a:avLst/>
              </a:prstGeom>
            </p:spPr>
            <p:txBody>
              <a:bodyPr wrap="none">
                <a:spAutoFit/>
              </a:bodyPr>
              <a:lstStyle/>
              <a:p>
                <a:r>
                  <a:rPr lang="en-US" altLang="ko-KR" sz="100" dirty="0" smtClean="0">
                    <a:hlinkClick r:id="rId8"/>
                  </a:rPr>
                  <a:t>Learning to speak bird, PEANUTS</a:t>
                </a:r>
                <a:endParaRPr lang="ko-KR" altLang="en-US" sz="100" dirty="0"/>
              </a:p>
            </p:txBody>
          </p:sp>
          <p:pic>
            <p:nvPicPr>
              <p:cNvPr id="361" name="Picture 4"/>
              <p:cNvPicPr>
                <a:picLocks noChangeAspect="1" noChangeArrowheads="1"/>
              </p:cNvPicPr>
              <p:nvPr/>
            </p:nvPicPr>
            <p:blipFill>
              <a:blip r:embed="rId9" cstate="print"/>
              <a:srcRect/>
              <a:stretch>
                <a:fillRect/>
              </a:stretch>
            </p:blipFill>
            <p:spPr bwMode="auto">
              <a:xfrm>
                <a:off x="3275856" y="3285104"/>
                <a:ext cx="1089759" cy="1080000"/>
              </a:xfrm>
              <a:prstGeom prst="rect">
                <a:avLst/>
              </a:prstGeom>
              <a:noFill/>
              <a:ln w="9525">
                <a:noFill/>
                <a:miter lim="800000"/>
                <a:headEnd/>
                <a:tailEnd/>
              </a:ln>
            </p:spPr>
          </p:pic>
          <p:sp>
            <p:nvSpPr>
              <p:cNvPr id="362" name="TextBox 361"/>
              <p:cNvSpPr txBox="1"/>
              <p:nvPr/>
            </p:nvSpPr>
            <p:spPr>
              <a:xfrm>
                <a:off x="3275856" y="2997074"/>
                <a:ext cx="1224136" cy="457054"/>
              </a:xfrm>
              <a:prstGeom prst="rect">
                <a:avLst/>
              </a:prstGeom>
              <a:noFill/>
            </p:spPr>
            <p:txBody>
              <a:bodyPr wrap="square" rtlCol="0">
                <a:spAutoFit/>
              </a:bodyPr>
              <a:lstStyle/>
              <a:p>
                <a:r>
                  <a:rPr lang="en-US" altLang="ko-KR" sz="300" dirty="0" smtClean="0"/>
                  <a:t>We listen</a:t>
                </a:r>
                <a:endParaRPr lang="ko-KR" altLang="en-US" sz="300" dirty="0"/>
              </a:p>
            </p:txBody>
          </p:sp>
          <p:pic>
            <p:nvPicPr>
              <p:cNvPr id="363" name="Picture 5"/>
              <p:cNvPicPr>
                <a:picLocks noChangeAspect="1" noChangeArrowheads="1"/>
              </p:cNvPicPr>
              <p:nvPr/>
            </p:nvPicPr>
            <p:blipFill>
              <a:blip r:embed="rId10" cstate="print"/>
              <a:srcRect/>
              <a:stretch>
                <a:fillRect/>
              </a:stretch>
            </p:blipFill>
            <p:spPr bwMode="auto">
              <a:xfrm>
                <a:off x="5495172" y="5589360"/>
                <a:ext cx="1093052" cy="1080000"/>
              </a:xfrm>
              <a:prstGeom prst="rect">
                <a:avLst/>
              </a:prstGeom>
              <a:noFill/>
              <a:ln w="9525">
                <a:noFill/>
                <a:miter lim="800000"/>
                <a:headEnd/>
                <a:tailEnd/>
              </a:ln>
            </p:spPr>
          </p:pic>
          <p:sp>
            <p:nvSpPr>
              <p:cNvPr id="364" name="TextBox 363"/>
              <p:cNvSpPr txBox="1"/>
              <p:nvPr/>
            </p:nvSpPr>
            <p:spPr>
              <a:xfrm>
                <a:off x="5458813" y="5250686"/>
                <a:ext cx="1201421" cy="457054"/>
              </a:xfrm>
              <a:prstGeom prst="rect">
                <a:avLst/>
              </a:prstGeom>
              <a:noFill/>
            </p:spPr>
            <p:txBody>
              <a:bodyPr wrap="square" rtlCol="0">
                <a:spAutoFit/>
              </a:bodyPr>
              <a:lstStyle/>
              <a:p>
                <a:r>
                  <a:rPr lang="en-US" altLang="ko-KR" sz="300" dirty="0" smtClean="0"/>
                  <a:t>We speak</a:t>
                </a:r>
                <a:endParaRPr lang="ko-KR" altLang="en-US" sz="300" dirty="0"/>
              </a:p>
            </p:txBody>
          </p:sp>
          <p:pic>
            <p:nvPicPr>
              <p:cNvPr id="365" name="Picture 7"/>
              <p:cNvPicPr>
                <a:picLocks noChangeAspect="1" noChangeArrowheads="1"/>
              </p:cNvPicPr>
              <p:nvPr/>
            </p:nvPicPr>
            <p:blipFill>
              <a:blip r:embed="rId11" cstate="print"/>
              <a:srcRect/>
              <a:stretch>
                <a:fillRect/>
              </a:stretch>
            </p:blipFill>
            <p:spPr bwMode="auto">
              <a:xfrm>
                <a:off x="9205406" y="2565144"/>
                <a:ext cx="1271250" cy="1080000"/>
              </a:xfrm>
              <a:prstGeom prst="rect">
                <a:avLst/>
              </a:prstGeom>
              <a:noFill/>
              <a:ln w="9525">
                <a:noFill/>
                <a:miter lim="800000"/>
                <a:headEnd/>
                <a:tailEnd/>
              </a:ln>
            </p:spPr>
          </p:pic>
          <p:sp>
            <p:nvSpPr>
              <p:cNvPr id="366" name="TextBox 365"/>
              <p:cNvSpPr txBox="1"/>
              <p:nvPr/>
            </p:nvSpPr>
            <p:spPr>
              <a:xfrm>
                <a:off x="9321726" y="2226590"/>
                <a:ext cx="1080121" cy="609408"/>
              </a:xfrm>
              <a:prstGeom prst="rect">
                <a:avLst/>
              </a:prstGeom>
              <a:noFill/>
            </p:spPr>
            <p:txBody>
              <a:bodyPr wrap="square" rtlCol="0">
                <a:spAutoFit/>
              </a:bodyPr>
              <a:lstStyle/>
              <a:p>
                <a:r>
                  <a:rPr lang="en-US" altLang="ko-KR" sz="300" dirty="0" smtClean="0"/>
                  <a:t>We write</a:t>
                </a:r>
                <a:endParaRPr lang="ko-KR" altLang="en-US" sz="300" dirty="0"/>
              </a:p>
            </p:txBody>
          </p:sp>
          <p:pic>
            <p:nvPicPr>
              <p:cNvPr id="367" name="그림 366" descr="snoopyreading.jpg"/>
              <p:cNvPicPr>
                <a:picLocks noChangeAspect="1"/>
              </p:cNvPicPr>
              <p:nvPr/>
            </p:nvPicPr>
            <p:blipFill>
              <a:blip r:embed="rId12" cstate="print"/>
              <a:stretch>
                <a:fillRect/>
              </a:stretch>
            </p:blipFill>
            <p:spPr>
              <a:xfrm>
                <a:off x="6516216" y="836832"/>
                <a:ext cx="1440000" cy="1080000"/>
              </a:xfrm>
              <a:prstGeom prst="rect">
                <a:avLst/>
              </a:prstGeom>
            </p:spPr>
          </p:pic>
          <p:sp>
            <p:nvSpPr>
              <p:cNvPr id="368" name="TextBox 367"/>
              <p:cNvSpPr txBox="1"/>
              <p:nvPr/>
            </p:nvSpPr>
            <p:spPr>
              <a:xfrm>
                <a:off x="6538934" y="548680"/>
                <a:ext cx="1201421" cy="457054"/>
              </a:xfrm>
              <a:prstGeom prst="rect">
                <a:avLst/>
              </a:prstGeom>
              <a:noFill/>
            </p:spPr>
            <p:txBody>
              <a:bodyPr wrap="square" rtlCol="0">
                <a:spAutoFit/>
              </a:bodyPr>
              <a:lstStyle/>
              <a:p>
                <a:r>
                  <a:rPr lang="en-US" altLang="ko-KR" sz="300" dirty="0" smtClean="0"/>
                  <a:t>We read</a:t>
                </a:r>
                <a:endParaRPr lang="ko-KR" altLang="en-US" sz="300" dirty="0"/>
              </a:p>
            </p:txBody>
          </p:sp>
          <p:cxnSp>
            <p:nvCxnSpPr>
              <p:cNvPr id="369" name="직선 연결선 368"/>
              <p:cNvCxnSpPr>
                <a:stCxn id="361" idx="3"/>
                <a:endCxn id="370" idx="2"/>
              </p:cNvCxnSpPr>
              <p:nvPr/>
            </p:nvCxnSpPr>
            <p:spPr>
              <a:xfrm>
                <a:off x="4365615" y="3825104"/>
                <a:ext cx="2222609" cy="6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370" name="타원 369"/>
              <p:cNvSpPr/>
              <p:nvPr/>
            </p:nvSpPr>
            <p:spPr>
              <a:xfrm>
                <a:off x="6588224" y="3789160"/>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
              </a:p>
            </p:txBody>
          </p:sp>
          <p:cxnSp>
            <p:nvCxnSpPr>
              <p:cNvPr id="371" name="직선 연결선 370"/>
              <p:cNvCxnSpPr>
                <a:stCxn id="363" idx="0"/>
                <a:endCxn id="372" idx="4"/>
              </p:cNvCxnSpPr>
              <p:nvPr/>
            </p:nvCxnSpPr>
            <p:spPr>
              <a:xfrm flipH="1" flipV="1">
                <a:off x="6039780" y="3609326"/>
                <a:ext cx="1918" cy="198003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372" name="타원 371"/>
              <p:cNvSpPr/>
              <p:nvPr/>
            </p:nvSpPr>
            <p:spPr>
              <a:xfrm>
                <a:off x="6003776" y="3537318"/>
                <a:ext cx="72008" cy="720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
              </a:p>
            </p:txBody>
          </p:sp>
          <p:cxnSp>
            <p:nvCxnSpPr>
              <p:cNvPr id="373" name="직선 연결선 372"/>
              <p:cNvCxnSpPr>
                <a:stCxn id="367" idx="2"/>
                <a:endCxn id="374" idx="0"/>
              </p:cNvCxnSpPr>
              <p:nvPr/>
            </p:nvCxnSpPr>
            <p:spPr>
              <a:xfrm>
                <a:off x="7236216" y="1916832"/>
                <a:ext cx="14587" cy="158624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74" name="타원 373"/>
              <p:cNvSpPr/>
              <p:nvPr/>
            </p:nvSpPr>
            <p:spPr>
              <a:xfrm>
                <a:off x="7214799" y="3503079"/>
                <a:ext cx="72008" cy="720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
              </a:p>
            </p:txBody>
          </p:sp>
          <p:cxnSp>
            <p:nvCxnSpPr>
              <p:cNvPr id="375" name="직선 연결선 374"/>
              <p:cNvCxnSpPr>
                <a:stCxn id="365" idx="1"/>
                <a:endCxn id="376" idx="6"/>
              </p:cNvCxnSpPr>
              <p:nvPr/>
            </p:nvCxnSpPr>
            <p:spPr>
              <a:xfrm flipH="1">
                <a:off x="7203841" y="3105144"/>
                <a:ext cx="2001565" cy="2525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76" name="타원 375"/>
              <p:cNvSpPr/>
              <p:nvPr/>
            </p:nvSpPr>
            <p:spPr>
              <a:xfrm>
                <a:off x="7131833" y="3094393"/>
                <a:ext cx="72008" cy="7200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
              </a:p>
            </p:txBody>
          </p:sp>
        </p:grpSp>
        <p:grpSp>
          <p:nvGrpSpPr>
            <p:cNvPr id="18" name="그룹 98"/>
            <p:cNvGrpSpPr/>
            <p:nvPr/>
          </p:nvGrpSpPr>
          <p:grpSpPr>
            <a:xfrm>
              <a:off x="352787" y="1699854"/>
              <a:ext cx="8755717" cy="3861128"/>
              <a:chOff x="352787" y="943063"/>
              <a:chExt cx="8755717" cy="3861128"/>
            </a:xfrm>
          </p:grpSpPr>
          <p:sp>
            <p:nvSpPr>
              <p:cNvPr id="378" name="직사각형 377"/>
              <p:cNvSpPr/>
              <p:nvPr/>
            </p:nvSpPr>
            <p:spPr>
              <a:xfrm>
                <a:off x="352787" y="943063"/>
                <a:ext cx="2630156" cy="710897"/>
              </a:xfrm>
              <a:prstGeom prst="rect">
                <a:avLst/>
              </a:prstGeom>
            </p:spPr>
            <p:txBody>
              <a:bodyPr wrap="square">
                <a:spAutoFit/>
              </a:bodyPr>
              <a:lstStyle/>
              <a:p>
                <a:pPr algn="ctr"/>
                <a:r>
                  <a:rPr lang="en-US" altLang="ko-KR" sz="1400" dirty="0" smtClean="0"/>
                  <a:t>Front end</a:t>
                </a:r>
              </a:p>
              <a:p>
                <a:pPr algn="ctr"/>
                <a:r>
                  <a:rPr lang="en-US" altLang="ko-KR" sz="1400" dirty="0" smtClean="0"/>
                  <a:t>(Language Areas)</a:t>
                </a:r>
                <a:endParaRPr lang="ko-KR" altLang="en-US" sz="1400" dirty="0"/>
              </a:p>
            </p:txBody>
          </p:sp>
          <p:grpSp>
            <p:nvGrpSpPr>
              <p:cNvPr id="19" name="그룹 92"/>
              <p:cNvGrpSpPr/>
              <p:nvPr/>
            </p:nvGrpSpPr>
            <p:grpSpPr>
              <a:xfrm>
                <a:off x="4355976" y="1584941"/>
                <a:ext cx="4752528" cy="2784998"/>
                <a:chOff x="5622234" y="850852"/>
                <a:chExt cx="7392584" cy="4332081"/>
              </a:xfrm>
            </p:grpSpPr>
            <p:pic>
              <p:nvPicPr>
                <p:cNvPr id="383" name="Picture 2"/>
                <p:cNvPicPr>
                  <a:picLocks noChangeAspect="1" noChangeArrowheads="1"/>
                </p:cNvPicPr>
                <p:nvPr/>
              </p:nvPicPr>
              <p:blipFill>
                <a:blip r:embed="rId13" cstate="print"/>
                <a:srcRect/>
                <a:stretch>
                  <a:fillRect/>
                </a:stretch>
              </p:blipFill>
              <p:spPr bwMode="auto">
                <a:xfrm>
                  <a:off x="5622234" y="1316416"/>
                  <a:ext cx="7392584" cy="3866517"/>
                </a:xfrm>
                <a:prstGeom prst="rect">
                  <a:avLst/>
                </a:prstGeom>
                <a:solidFill>
                  <a:schemeClr val="accent6">
                    <a:lumMod val="60000"/>
                    <a:lumOff val="40000"/>
                  </a:schemeClr>
                </a:solidFill>
                <a:ln w="9525">
                  <a:noFill/>
                  <a:miter lim="800000"/>
                  <a:headEnd/>
                  <a:tailEnd/>
                </a:ln>
              </p:spPr>
            </p:pic>
            <p:cxnSp>
              <p:nvCxnSpPr>
                <p:cNvPr id="384" name="직선 연결선 383"/>
                <p:cNvCxnSpPr/>
                <p:nvPr/>
              </p:nvCxnSpPr>
              <p:spPr>
                <a:xfrm>
                  <a:off x="7664922" y="3574435"/>
                  <a:ext cx="97271" cy="2918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5" name="타원 384"/>
                <p:cNvSpPr/>
                <p:nvPr/>
              </p:nvSpPr>
              <p:spPr>
                <a:xfrm>
                  <a:off x="7762192" y="3866248"/>
                  <a:ext cx="61759" cy="617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86" name="직사각형 385"/>
                <p:cNvSpPr/>
                <p:nvPr/>
              </p:nvSpPr>
              <p:spPr>
                <a:xfrm>
                  <a:off x="11750298" y="3457160"/>
                  <a:ext cx="1017043" cy="390284"/>
                </a:xfrm>
                <a:prstGeom prst="rect">
                  <a:avLst/>
                </a:prstGeom>
              </p:spPr>
              <p:txBody>
                <a:bodyPr wrap="none">
                  <a:spAutoFit/>
                </a:bodyPr>
                <a:lstStyle/>
                <a:p>
                  <a:r>
                    <a:rPr lang="en-US" altLang="ko-KR" sz="600" b="1" dirty="0" smtClean="0"/>
                    <a:t>/VISION</a:t>
                  </a:r>
                  <a:endParaRPr lang="ko-KR" altLang="en-US" sz="500" b="1" dirty="0"/>
                </a:p>
              </p:txBody>
            </p:sp>
            <p:sp>
              <p:nvSpPr>
                <p:cNvPr id="387" name="직사각형 386"/>
                <p:cNvSpPr/>
                <p:nvPr/>
              </p:nvSpPr>
              <p:spPr>
                <a:xfrm>
                  <a:off x="8637630" y="850852"/>
                  <a:ext cx="875438" cy="3890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smtClean="0"/>
                    <a:t>TASTE</a:t>
                  </a:r>
                  <a:endParaRPr lang="ko-KR" altLang="en-US" sz="600" b="1" dirty="0"/>
                </a:p>
              </p:txBody>
            </p:sp>
            <p:cxnSp>
              <p:nvCxnSpPr>
                <p:cNvPr id="388" name="직선 연결선 387"/>
                <p:cNvCxnSpPr>
                  <a:stCxn id="387" idx="2"/>
                  <a:endCxn id="389" idx="0"/>
                </p:cNvCxnSpPr>
                <p:nvPr/>
              </p:nvCxnSpPr>
              <p:spPr>
                <a:xfrm flipH="1">
                  <a:off x="9057594" y="1239935"/>
                  <a:ext cx="17755" cy="155633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89" name="타원 388"/>
                <p:cNvSpPr/>
                <p:nvPr/>
              </p:nvSpPr>
              <p:spPr>
                <a:xfrm>
                  <a:off x="9026713" y="2796268"/>
                  <a:ext cx="61759" cy="617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90" name="직사각형 389"/>
                <p:cNvSpPr/>
                <p:nvPr/>
              </p:nvSpPr>
              <p:spPr>
                <a:xfrm>
                  <a:off x="5816775" y="850852"/>
                  <a:ext cx="1459063" cy="38908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smtClean="0"/>
                    <a:t>FRONTAL LOBE ?</a:t>
                  </a:r>
                  <a:endParaRPr lang="ko-KR" altLang="en-US" sz="600" b="1" dirty="0"/>
                </a:p>
              </p:txBody>
            </p:sp>
            <p:cxnSp>
              <p:nvCxnSpPr>
                <p:cNvPr id="392" name="직선 연결선 391"/>
                <p:cNvCxnSpPr/>
                <p:nvPr/>
              </p:nvCxnSpPr>
              <p:spPr>
                <a:xfrm>
                  <a:off x="7863485" y="2967591"/>
                  <a:ext cx="680896" cy="97271"/>
                </a:xfrm>
                <a:prstGeom prst="line">
                  <a:avLst/>
                </a:prstGeom>
                <a:ln>
                  <a:solidFill>
                    <a:srgbClr val="9F5FCF"/>
                  </a:solidFill>
                </a:ln>
              </p:spPr>
              <p:style>
                <a:lnRef idx="1">
                  <a:schemeClr val="accent1"/>
                </a:lnRef>
                <a:fillRef idx="0">
                  <a:schemeClr val="accent1"/>
                </a:fillRef>
                <a:effectRef idx="0">
                  <a:schemeClr val="accent1"/>
                </a:effectRef>
                <a:fontRef idx="minor">
                  <a:schemeClr val="tx1"/>
                </a:fontRef>
              </p:style>
            </p:cxnSp>
            <p:sp>
              <p:nvSpPr>
                <p:cNvPr id="393" name="타원 392"/>
                <p:cNvSpPr/>
                <p:nvPr/>
              </p:nvSpPr>
              <p:spPr>
                <a:xfrm>
                  <a:off x="8526119" y="3036815"/>
                  <a:ext cx="61759" cy="61759"/>
                </a:xfrm>
                <a:prstGeom prst="ellipse">
                  <a:avLst/>
                </a:prstGeom>
                <a:solidFill>
                  <a:srgbClr val="9F5FCF"/>
                </a:solidFill>
                <a:ln>
                  <a:solidFill>
                    <a:srgbClr val="9F5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94" name="직사각형 393"/>
                <p:cNvSpPr/>
                <p:nvPr/>
              </p:nvSpPr>
              <p:spPr>
                <a:xfrm>
                  <a:off x="9804880" y="850852"/>
                  <a:ext cx="1945417" cy="3890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smtClean="0"/>
                    <a:t>FACIAL RECOGNITION</a:t>
                  </a:r>
                  <a:endParaRPr lang="ko-KR" altLang="en-US" sz="600" b="1" dirty="0"/>
                </a:p>
              </p:txBody>
            </p:sp>
            <p:cxnSp>
              <p:nvCxnSpPr>
                <p:cNvPr id="395" name="직선 연결선 394"/>
                <p:cNvCxnSpPr>
                  <a:stCxn id="394" idx="2"/>
                  <a:endCxn id="396" idx="0"/>
                </p:cNvCxnSpPr>
                <p:nvPr/>
              </p:nvCxnSpPr>
              <p:spPr>
                <a:xfrm flipH="1">
                  <a:off x="9933031" y="1239935"/>
                  <a:ext cx="844558" cy="246728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96" name="타원 395"/>
                <p:cNvSpPr/>
                <p:nvPr/>
              </p:nvSpPr>
              <p:spPr>
                <a:xfrm>
                  <a:off x="9902151" y="3707218"/>
                  <a:ext cx="61759" cy="617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380" name="직사각형 379"/>
              <p:cNvSpPr/>
              <p:nvPr/>
            </p:nvSpPr>
            <p:spPr>
              <a:xfrm>
                <a:off x="4556034" y="4344199"/>
                <a:ext cx="4192431" cy="459992"/>
              </a:xfrm>
              <a:prstGeom prst="rect">
                <a:avLst/>
              </a:prstGeom>
            </p:spPr>
            <p:txBody>
              <a:bodyPr wrap="square">
                <a:spAutoFit/>
              </a:bodyPr>
              <a:lstStyle/>
              <a:p>
                <a:r>
                  <a:rPr lang="en-US" altLang="ko-KR" sz="800" dirty="0" smtClean="0">
                    <a:hlinkClick r:id="rId14"/>
                  </a:rPr>
                  <a:t>[Interesting Brain Facts for Kids - Fun Facts About Human Brain</a:t>
                </a:r>
                <a:r>
                  <a:rPr lang="en-US" altLang="ko-KR" sz="800" dirty="0" smtClean="0"/>
                  <a:t>]</a:t>
                </a:r>
                <a:endParaRPr lang="ko-KR" altLang="en-US" sz="800" dirty="0"/>
              </a:p>
            </p:txBody>
          </p:sp>
          <p:sp>
            <p:nvSpPr>
              <p:cNvPr id="381" name="직사각형 380"/>
              <p:cNvSpPr/>
              <p:nvPr/>
            </p:nvSpPr>
            <p:spPr>
              <a:xfrm>
                <a:off x="6012160" y="954899"/>
                <a:ext cx="1874072" cy="418175"/>
              </a:xfrm>
              <a:prstGeom prst="rect">
                <a:avLst/>
              </a:prstGeom>
            </p:spPr>
            <p:txBody>
              <a:bodyPr wrap="square">
                <a:spAutoFit/>
              </a:bodyPr>
              <a:lstStyle/>
              <a:p>
                <a:r>
                  <a:rPr lang="en-US" altLang="ko-KR" sz="1400" dirty="0" smtClean="0"/>
                  <a:t>Back end</a:t>
                </a:r>
                <a:endParaRPr lang="ko-KR" altLang="en-US" sz="1400" dirty="0"/>
              </a:p>
            </p:txBody>
          </p:sp>
          <p:sp>
            <p:nvSpPr>
              <p:cNvPr id="382" name="직사각형 381"/>
              <p:cNvSpPr/>
              <p:nvPr/>
            </p:nvSpPr>
            <p:spPr>
              <a:xfrm>
                <a:off x="539552" y="4370203"/>
                <a:ext cx="2829648" cy="292723"/>
              </a:xfrm>
              <a:prstGeom prst="rect">
                <a:avLst/>
              </a:prstGeom>
            </p:spPr>
            <p:txBody>
              <a:bodyPr wrap="none">
                <a:spAutoFit/>
              </a:bodyPr>
              <a:lstStyle/>
              <a:p>
                <a:r>
                  <a:rPr lang="en-US" altLang="ko-KR" sz="800" dirty="0" smtClean="0">
                    <a:hlinkClick r:id="rId7"/>
                  </a:rPr>
                  <a:t>Language Areas of the Brain, </a:t>
                </a:r>
                <a:r>
                  <a:rPr lang="en-US" altLang="ko-KR" sz="800" dirty="0" err="1" smtClean="0">
                    <a:hlinkClick r:id="rId7"/>
                  </a:rPr>
                  <a:t>NeuroLove</a:t>
                </a:r>
                <a:endParaRPr lang="ko-KR" altLang="en-US" sz="800" dirty="0"/>
              </a:p>
            </p:txBody>
          </p:sp>
        </p:grpSp>
        <p:grpSp>
          <p:nvGrpSpPr>
            <p:cNvPr id="20" name="그룹 100"/>
            <p:cNvGrpSpPr/>
            <p:nvPr/>
          </p:nvGrpSpPr>
          <p:grpSpPr>
            <a:xfrm>
              <a:off x="3200400" y="3746748"/>
              <a:ext cx="1195488" cy="1145249"/>
              <a:chOff x="3200400" y="2989957"/>
              <a:chExt cx="1195488" cy="1145249"/>
            </a:xfrm>
          </p:grpSpPr>
          <p:cxnSp>
            <p:nvCxnSpPr>
              <p:cNvPr id="398" name="직선 연결선 397"/>
              <p:cNvCxnSpPr/>
              <p:nvPr/>
            </p:nvCxnSpPr>
            <p:spPr>
              <a:xfrm>
                <a:off x="3200400" y="2989957"/>
                <a:ext cx="1155700" cy="3175"/>
              </a:xfrm>
              <a:prstGeom prst="line">
                <a:avLst/>
              </a:prstGeom>
              <a:ln w="762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9" name="직사각형 398"/>
              <p:cNvSpPr/>
              <p:nvPr/>
            </p:nvSpPr>
            <p:spPr>
              <a:xfrm>
                <a:off x="3291210" y="3247132"/>
                <a:ext cx="1104678" cy="418175"/>
              </a:xfrm>
              <a:prstGeom prst="rect">
                <a:avLst/>
              </a:prstGeom>
            </p:spPr>
            <p:txBody>
              <a:bodyPr wrap="none">
                <a:spAutoFit/>
              </a:bodyPr>
              <a:lstStyle/>
              <a:p>
                <a:r>
                  <a:rPr lang="en-US" altLang="ko-KR" sz="1400" dirty="0" smtClean="0">
                    <a:solidFill>
                      <a:srgbClr val="0070C0"/>
                    </a:solidFill>
                  </a:rPr>
                  <a:t>feelings</a:t>
                </a:r>
                <a:endParaRPr lang="ko-KR" altLang="en-US" sz="1400" dirty="0"/>
              </a:p>
            </p:txBody>
          </p:sp>
          <p:sp>
            <p:nvSpPr>
              <p:cNvPr id="400" name="직사각형 399"/>
              <p:cNvSpPr/>
              <p:nvPr/>
            </p:nvSpPr>
            <p:spPr>
              <a:xfrm>
                <a:off x="3411861" y="3717031"/>
                <a:ext cx="821540" cy="418175"/>
              </a:xfrm>
              <a:prstGeom prst="rect">
                <a:avLst/>
              </a:prstGeom>
            </p:spPr>
            <p:txBody>
              <a:bodyPr wrap="none">
                <a:spAutoFit/>
              </a:bodyPr>
              <a:lstStyle/>
              <a:p>
                <a:r>
                  <a:rPr lang="en-US" altLang="ko-KR" sz="1400" dirty="0" smtClean="0">
                    <a:solidFill>
                      <a:srgbClr val="0070C0"/>
                    </a:solidFill>
                  </a:rPr>
                  <a:t>ideas</a:t>
                </a:r>
                <a:endParaRPr lang="ko-KR" altLang="en-US" sz="1400" dirty="0"/>
              </a:p>
            </p:txBody>
          </p:sp>
        </p:gr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374822" y="353562"/>
            <a:ext cx="1773242" cy="584775"/>
          </a:xfrm>
          <a:prstGeom prst="rect">
            <a:avLst/>
          </a:prstGeom>
        </p:spPr>
        <p:txBody>
          <a:bodyPr wrap="none">
            <a:spAutoFit/>
          </a:bodyPr>
          <a:lstStyle/>
          <a:p>
            <a:r>
              <a:rPr lang="en-US" altLang="ko-KR" sz="3200" dirty="0" smtClean="0">
                <a:solidFill>
                  <a:srgbClr val="FF0000"/>
                </a:solidFill>
              </a:rPr>
              <a:t>Robotics</a:t>
            </a:r>
            <a:endParaRPr lang="ko-KR" altLang="en-US" sz="3200" dirty="0">
              <a:solidFill>
                <a:srgbClr val="FF0000"/>
              </a:solidFill>
            </a:endParaRPr>
          </a:p>
        </p:txBody>
      </p:sp>
      <p:pic>
        <p:nvPicPr>
          <p:cNvPr id="5" name="Picture 2">
            <a:hlinkClick r:id="rId2"/>
          </p:cNvPr>
          <p:cNvPicPr>
            <a:picLocks noChangeAspect="1" noChangeArrowheads="1"/>
          </p:cNvPicPr>
          <p:nvPr/>
        </p:nvPicPr>
        <p:blipFill>
          <a:blip r:embed="rId3" cstate="print"/>
          <a:srcRect/>
          <a:stretch>
            <a:fillRect/>
          </a:stretch>
        </p:blipFill>
        <p:spPr bwMode="auto">
          <a:xfrm>
            <a:off x="0" y="857618"/>
            <a:ext cx="9144000" cy="5114114"/>
          </a:xfrm>
          <a:prstGeom prst="rect">
            <a:avLst/>
          </a:prstGeom>
          <a:noFill/>
          <a:ln w="9525">
            <a:noFill/>
            <a:miter lim="800000"/>
            <a:headEnd/>
            <a:tailEnd/>
          </a:ln>
        </p:spPr>
      </p:pic>
      <p:sp>
        <p:nvSpPr>
          <p:cNvPr id="6" name="직사각형 5"/>
          <p:cNvSpPr/>
          <p:nvPr/>
        </p:nvSpPr>
        <p:spPr>
          <a:xfrm>
            <a:off x="2771800" y="5970766"/>
            <a:ext cx="3278783" cy="338554"/>
          </a:xfrm>
          <a:prstGeom prst="rect">
            <a:avLst/>
          </a:prstGeom>
        </p:spPr>
        <p:txBody>
          <a:bodyPr wrap="none">
            <a:spAutoFit/>
          </a:bodyPr>
          <a:lstStyle/>
          <a:p>
            <a:r>
              <a:rPr lang="en-US" altLang="ko-KR" sz="1600" dirty="0" smtClean="0">
                <a:hlinkClick r:id="rId2"/>
              </a:rPr>
              <a:t>Atlas, The Next Generation</a:t>
            </a:r>
            <a:r>
              <a:rPr lang="en-US" altLang="ko-KR" sz="1600" dirty="0" smtClean="0"/>
              <a:t> [2:41]</a:t>
            </a:r>
            <a:endParaRPr lang="en-US" altLang="ko-KR" sz="1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2"/>
          <p:cNvSpPr txBox="1">
            <a:spLocks/>
          </p:cNvSpPr>
          <p:nvPr/>
        </p:nvSpPr>
        <p:spPr>
          <a:xfrm>
            <a:off x="504056" y="2636912"/>
            <a:ext cx="8460432" cy="1080120"/>
          </a:xfrm>
          <a:prstGeom prst="rect">
            <a:avLst/>
          </a:prstGeom>
          <a:solidFill>
            <a:schemeClr val="bg1"/>
          </a:solidFill>
        </p:spPr>
        <p:txBody>
          <a:bodyPr vert="horz" lIns="91440" tIns="45720" rIns="91440" bIns="45720" rtlCol="0">
            <a:noAutofit/>
          </a:bodyPr>
          <a:lstStyle/>
          <a:p>
            <a:pPr marL="342900" indent="-342900"/>
            <a:r>
              <a:rPr lang="en-US" altLang="ko-KR" sz="3200" b="1" dirty="0" smtClean="0">
                <a:solidFill>
                  <a:schemeClr val="tx2"/>
                </a:solidFill>
                <a:latin typeface="+mn-ea"/>
              </a:rPr>
              <a:t>2. </a:t>
            </a:r>
            <a:r>
              <a:rPr lang="ko-KR" altLang="en-US" sz="3200" b="1" dirty="0" smtClean="0">
                <a:solidFill>
                  <a:schemeClr val="tx2"/>
                </a:solidFill>
                <a:latin typeface="+mn-ea"/>
              </a:rPr>
              <a:t>인공지능 직무의 이해</a:t>
            </a:r>
            <a:endParaRPr lang="en-US" altLang="ko-KR" sz="3200" b="1" dirty="0" smtClean="0">
              <a:solidFill>
                <a:schemeClr val="tx2"/>
              </a:solidFill>
              <a:latin typeface="+mn-ea"/>
            </a:endParaRPr>
          </a:p>
          <a:p>
            <a:pPr marL="342900" indent="-342900"/>
            <a:r>
              <a:rPr lang="en-US" altLang="ko-KR" sz="2800" b="1" dirty="0" smtClean="0">
                <a:solidFill>
                  <a:schemeClr val="tx2"/>
                </a:solidFill>
                <a:latin typeface="+mn-ea"/>
                <a:sym typeface="Wingdings" pitchFamily="2" charset="2"/>
              </a:rPr>
              <a:t>2.1. </a:t>
            </a:r>
            <a:r>
              <a:rPr lang="ko-KR" altLang="en-US" sz="2800" b="1" dirty="0" smtClean="0">
                <a:solidFill>
                  <a:schemeClr val="tx2"/>
                </a:solidFill>
                <a:latin typeface="+mn-ea"/>
              </a:rPr>
              <a:t>직무 수행을 위한 필요 전공</a:t>
            </a:r>
            <a:r>
              <a:rPr lang="en-US" altLang="ko-KR" sz="2800" b="1" dirty="0" smtClean="0">
                <a:solidFill>
                  <a:schemeClr val="tx2"/>
                </a:solidFill>
                <a:latin typeface="+mn-ea"/>
              </a:rPr>
              <a:t>/</a:t>
            </a:r>
            <a:r>
              <a:rPr lang="ko-KR" altLang="en-US" sz="2800" b="1" dirty="0" smtClean="0">
                <a:solidFill>
                  <a:schemeClr val="tx2"/>
                </a:solidFill>
                <a:latin typeface="+mn-ea"/>
              </a:rPr>
              <a:t>자격 등</a:t>
            </a:r>
          </a:p>
        </p:txBody>
      </p:sp>
      <p:sp>
        <p:nvSpPr>
          <p:cNvPr id="3"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7584" y="1918573"/>
            <a:ext cx="7704856" cy="3416320"/>
          </a:xfrm>
          <a:prstGeom prst="rect">
            <a:avLst/>
          </a:prstGeom>
          <a:noFill/>
        </p:spPr>
        <p:txBody>
          <a:bodyPr wrap="square" rtlCol="0">
            <a:spAutoFit/>
          </a:bodyPr>
          <a:lstStyle/>
          <a:p>
            <a:pPr marL="342900" indent="-342900"/>
            <a:r>
              <a:rPr lang="en-US" altLang="ko-KR" sz="2400" b="1" dirty="0" smtClean="0">
                <a:solidFill>
                  <a:schemeClr val="tx2"/>
                </a:solidFill>
                <a:latin typeface="+mn-ea"/>
              </a:rPr>
              <a:t>0. </a:t>
            </a:r>
            <a:r>
              <a:rPr lang="ko-KR" altLang="en-US" sz="2400" b="1" dirty="0" smtClean="0">
                <a:solidFill>
                  <a:schemeClr val="tx2"/>
                </a:solidFill>
                <a:latin typeface="+mn-ea"/>
              </a:rPr>
              <a:t>목차</a:t>
            </a:r>
            <a:endParaRPr lang="en-US" altLang="ko-KR" sz="2400" b="1" dirty="0" smtClean="0">
              <a:solidFill>
                <a:schemeClr val="tx2"/>
              </a:solidFill>
              <a:latin typeface="+mn-ea"/>
            </a:endParaRPr>
          </a:p>
          <a:p>
            <a:pPr marL="342900" indent="-342900"/>
            <a:endParaRPr lang="en-US" altLang="ko-KR" sz="2400" b="1" dirty="0" smtClean="0">
              <a:solidFill>
                <a:schemeClr val="tx2"/>
              </a:solidFill>
              <a:latin typeface="+mn-ea"/>
            </a:endParaRPr>
          </a:p>
          <a:p>
            <a:pPr marL="457200" indent="-457200">
              <a:buAutoNum type="arabicPeriod"/>
            </a:pPr>
            <a:r>
              <a:rPr lang="ko-KR" altLang="en-US" sz="2400" b="1" dirty="0" smtClean="0">
                <a:solidFill>
                  <a:schemeClr val="tx2"/>
                </a:solidFill>
                <a:latin typeface="+mn-ea"/>
              </a:rPr>
              <a:t>인공지능의 소개</a:t>
            </a:r>
            <a:endParaRPr lang="en-US" altLang="ko-KR" sz="2400" b="1" dirty="0" smtClean="0">
              <a:solidFill>
                <a:schemeClr val="tx2"/>
              </a:solidFill>
              <a:latin typeface="+mn-ea"/>
            </a:endParaRPr>
          </a:p>
          <a:p>
            <a:pPr marL="457200" indent="-457200"/>
            <a:r>
              <a:rPr lang="en-US" altLang="ko-KR" sz="2400" b="1" dirty="0" smtClean="0">
                <a:solidFill>
                  <a:schemeClr val="tx2"/>
                </a:solidFill>
                <a:latin typeface="+mn-ea"/>
                <a:sym typeface="Wingdings" pitchFamily="2" charset="2"/>
              </a:rPr>
              <a:t>  1.1. </a:t>
            </a:r>
            <a:r>
              <a:rPr lang="ko-KR" altLang="en-US" sz="2400" b="1" dirty="0" smtClean="0">
                <a:solidFill>
                  <a:schemeClr val="tx2"/>
                </a:solidFill>
                <a:latin typeface="+mn-ea"/>
              </a:rPr>
              <a:t>기본 개념과 발전 방향</a:t>
            </a:r>
          </a:p>
          <a:p>
            <a:r>
              <a:rPr lang="en-US" altLang="ko-KR" sz="2400" b="1" dirty="0" smtClean="0">
                <a:solidFill>
                  <a:schemeClr val="tx2"/>
                </a:solidFill>
                <a:latin typeface="+mn-ea"/>
                <a:sym typeface="Wingdings" pitchFamily="2" charset="2"/>
              </a:rPr>
              <a:t>  1.2. </a:t>
            </a:r>
            <a:r>
              <a:rPr lang="ko-KR" altLang="en-US" sz="2400" b="1" dirty="0" smtClean="0">
                <a:solidFill>
                  <a:schemeClr val="tx2"/>
                </a:solidFill>
                <a:latin typeface="+mn-ea"/>
              </a:rPr>
              <a:t>적용사례</a:t>
            </a:r>
            <a:endParaRPr lang="en-US" altLang="ko-KR" sz="2400" b="1" dirty="0" smtClean="0">
              <a:solidFill>
                <a:schemeClr val="tx2"/>
              </a:solidFill>
              <a:latin typeface="+mn-ea"/>
            </a:endParaRPr>
          </a:p>
          <a:p>
            <a:pPr marL="342900" indent="-342900"/>
            <a:endParaRPr lang="en-US" altLang="ko-KR" sz="2400" b="1" dirty="0" smtClean="0">
              <a:solidFill>
                <a:schemeClr val="tx2"/>
              </a:solidFill>
              <a:latin typeface="+mn-ea"/>
            </a:endParaRPr>
          </a:p>
          <a:p>
            <a:pPr marL="342900" indent="-342900"/>
            <a:r>
              <a:rPr lang="en-US" altLang="ko-KR" sz="2400" b="1" dirty="0" smtClean="0">
                <a:solidFill>
                  <a:schemeClr val="tx2"/>
                </a:solidFill>
                <a:latin typeface="+mn-ea"/>
              </a:rPr>
              <a:t>2. </a:t>
            </a:r>
            <a:r>
              <a:rPr lang="ko-KR" altLang="en-US" sz="2400" b="1" dirty="0" smtClean="0">
                <a:solidFill>
                  <a:schemeClr val="tx2"/>
                </a:solidFill>
                <a:latin typeface="+mn-ea"/>
              </a:rPr>
              <a:t>인공지능 직무의 이해</a:t>
            </a:r>
            <a:endParaRPr lang="en-US" altLang="ko-KR" sz="2400" b="1" dirty="0" smtClean="0">
              <a:solidFill>
                <a:schemeClr val="tx2"/>
              </a:solidFill>
              <a:latin typeface="+mn-ea"/>
            </a:endParaRPr>
          </a:p>
          <a:p>
            <a:pPr marL="342900" indent="-342900"/>
            <a:r>
              <a:rPr lang="en-US" altLang="ko-KR" sz="2400" b="1" dirty="0" smtClean="0">
                <a:solidFill>
                  <a:schemeClr val="tx2"/>
                </a:solidFill>
                <a:latin typeface="+mn-ea"/>
                <a:sym typeface="Wingdings" pitchFamily="2" charset="2"/>
              </a:rPr>
              <a:t>  2.1. </a:t>
            </a:r>
            <a:r>
              <a:rPr lang="ko-KR" altLang="en-US" sz="2400" b="1" dirty="0" smtClean="0">
                <a:solidFill>
                  <a:schemeClr val="tx2"/>
                </a:solidFill>
                <a:latin typeface="+mn-ea"/>
              </a:rPr>
              <a:t>직무 수행에 필요한 전공</a:t>
            </a:r>
            <a:r>
              <a:rPr lang="en-US" altLang="ko-KR" sz="2400" b="1" dirty="0" smtClean="0">
                <a:solidFill>
                  <a:schemeClr val="tx2"/>
                </a:solidFill>
                <a:latin typeface="+mn-ea"/>
              </a:rPr>
              <a:t>/</a:t>
            </a:r>
            <a:r>
              <a:rPr lang="ko-KR" altLang="en-US" sz="2400" b="1" dirty="0" smtClean="0">
                <a:solidFill>
                  <a:schemeClr val="tx2"/>
                </a:solidFill>
                <a:latin typeface="+mn-ea"/>
              </a:rPr>
              <a:t>자격 등</a:t>
            </a:r>
            <a:endParaRPr lang="en-US" altLang="ko-KR" sz="2400" b="1" dirty="0" smtClean="0">
              <a:solidFill>
                <a:schemeClr val="tx2"/>
              </a:solidFill>
              <a:latin typeface="+mn-ea"/>
            </a:endParaRPr>
          </a:p>
          <a:p>
            <a:pPr marL="342900" indent="-342900"/>
            <a:r>
              <a:rPr lang="en-US" altLang="ko-KR" sz="2400" b="1" dirty="0" smtClean="0">
                <a:solidFill>
                  <a:schemeClr val="tx2"/>
                </a:solidFill>
                <a:latin typeface="+mn-ea"/>
                <a:sym typeface="Wingdings" pitchFamily="2" charset="2"/>
              </a:rPr>
              <a:t>  2.2. </a:t>
            </a:r>
            <a:r>
              <a:rPr lang="ko-KR" altLang="en-US" sz="2400" b="1" dirty="0" smtClean="0">
                <a:solidFill>
                  <a:schemeClr val="tx2"/>
                </a:solidFill>
                <a:latin typeface="+mn-ea"/>
              </a:rPr>
              <a:t>인공지능 전문가의 직무</a:t>
            </a:r>
            <a:r>
              <a:rPr lang="en-US" altLang="ko-KR" sz="2400" b="1" dirty="0" smtClean="0">
                <a:solidFill>
                  <a:schemeClr val="tx2"/>
                </a:solidFill>
                <a:latin typeface="+mn-ea"/>
              </a:rPr>
              <a:t>/</a:t>
            </a:r>
            <a:r>
              <a:rPr lang="ko-KR" altLang="en-US" sz="2400" b="1" dirty="0" smtClean="0">
                <a:solidFill>
                  <a:schemeClr val="tx2"/>
                </a:solidFill>
                <a:latin typeface="+mn-ea"/>
              </a:rPr>
              <a:t>커리어</a:t>
            </a:r>
            <a:endParaRPr lang="en-US" altLang="ko-KR" sz="2400" b="1" dirty="0" smtClean="0">
              <a:solidFill>
                <a:schemeClr val="tx2"/>
              </a:solidFill>
              <a:latin typeface="+mn-ea"/>
            </a:endParaRPr>
          </a:p>
        </p:txBody>
      </p:sp>
      <p:sp>
        <p:nvSpPr>
          <p:cNvPr id="4"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TextBox 7"/>
          <p:cNvSpPr txBox="1"/>
          <p:nvPr/>
        </p:nvSpPr>
        <p:spPr>
          <a:xfrm>
            <a:off x="827584" y="5806362"/>
            <a:ext cx="6768752" cy="574966"/>
          </a:xfrm>
          <a:prstGeom prst="rect">
            <a:avLst/>
          </a:prstGeom>
          <a:noFill/>
        </p:spPr>
        <p:txBody>
          <a:bodyPr wrap="square" rtlCol="0">
            <a:spAutoFit/>
          </a:bodyPr>
          <a:lstStyle/>
          <a:p>
            <a:pPr lvl="0" algn="ctr">
              <a:lnSpc>
                <a:spcPct val="150000"/>
              </a:lnSpc>
              <a:spcBef>
                <a:spcPct val="0"/>
              </a:spcBef>
              <a:defRPr/>
            </a:pPr>
            <a:r>
              <a:rPr lang="en-US" altLang="ko-KR" sz="2400" b="1" dirty="0" smtClean="0">
                <a:solidFill>
                  <a:schemeClr val="tx2"/>
                </a:solidFill>
                <a:latin typeface="+mn-ea"/>
              </a:rPr>
              <a:t>KT</a:t>
            </a:r>
            <a:r>
              <a:rPr lang="ko-KR" altLang="en-US" sz="2400" b="1" dirty="0" smtClean="0">
                <a:solidFill>
                  <a:schemeClr val="tx2"/>
                </a:solidFill>
                <a:latin typeface="+mn-ea"/>
              </a:rPr>
              <a:t>와 상관없이 개인자격으로 왔음을 밝힙니다</a:t>
            </a:r>
          </a:p>
        </p:txBody>
      </p:sp>
      <p:sp>
        <p:nvSpPr>
          <p:cNvPr id="9" name="부제목 2"/>
          <p:cNvSpPr txBox="1">
            <a:spLocks/>
          </p:cNvSpPr>
          <p:nvPr/>
        </p:nvSpPr>
        <p:spPr>
          <a:xfrm>
            <a:off x="251520" y="620688"/>
            <a:ext cx="8640960" cy="1008112"/>
          </a:xfrm>
          <a:prstGeom prst="rect">
            <a:avLst/>
          </a:prstGeom>
          <a:solidFill>
            <a:schemeClr val="bg1"/>
          </a:solidFill>
        </p:spPr>
        <p:txBody>
          <a:bodyPr vert="horz" lIns="91440" tIns="45720" rIns="91440" bIns="45720" rtlCol="0">
            <a:noAutofit/>
          </a:bodyPr>
          <a:lstStyle/>
          <a:p>
            <a:pPr marL="342900" lvl="0" indent="-342900" algn="ctr">
              <a:spcBef>
                <a:spcPct val="0"/>
              </a:spcBef>
              <a:defRPr/>
            </a:pPr>
            <a:r>
              <a:rPr lang="ko-KR" altLang="en-US" sz="4400" b="1" dirty="0" smtClean="0">
                <a:solidFill>
                  <a:schemeClr val="tx2"/>
                </a:solidFill>
                <a:latin typeface="+mn-ea"/>
              </a:rPr>
              <a:t>인공지능</a:t>
            </a:r>
            <a:r>
              <a:rPr lang="en-US" altLang="ko-KR" sz="4400" b="1" dirty="0" smtClean="0">
                <a:solidFill>
                  <a:schemeClr val="tx2"/>
                </a:solidFill>
                <a:latin typeface="+mn-ea"/>
              </a:rPr>
              <a:t> </a:t>
            </a:r>
            <a:r>
              <a:rPr lang="ko-KR" altLang="en-US" sz="4400" b="1" dirty="0" smtClean="0">
                <a:solidFill>
                  <a:schemeClr val="tx2"/>
                </a:solidFill>
                <a:latin typeface="+mn-ea"/>
              </a:rPr>
              <a:t>전문가 직무의 이해</a:t>
            </a:r>
            <a:endParaRPr lang="en-US" altLang="ko-KR" sz="4400" b="1" dirty="0" smtClean="0">
              <a:solidFill>
                <a:schemeClr val="tx2"/>
              </a:solidFill>
              <a:latin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6547" name="Picture 3"/>
          <p:cNvPicPr>
            <a:picLocks noChangeAspect="1" noChangeArrowheads="1"/>
          </p:cNvPicPr>
          <p:nvPr/>
        </p:nvPicPr>
        <p:blipFill>
          <a:blip r:embed="rId3" cstate="print"/>
          <a:srcRect/>
          <a:stretch>
            <a:fillRect/>
          </a:stretch>
        </p:blipFill>
        <p:spPr bwMode="auto">
          <a:xfrm>
            <a:off x="1187624" y="44625"/>
            <a:ext cx="6264696" cy="6254799"/>
          </a:xfrm>
          <a:prstGeom prst="rect">
            <a:avLst/>
          </a:prstGeom>
          <a:noFill/>
          <a:ln w="9525">
            <a:noFill/>
            <a:miter lim="800000"/>
            <a:headEnd/>
            <a:tailEnd/>
          </a:ln>
        </p:spPr>
      </p:pic>
      <p:pic>
        <p:nvPicPr>
          <p:cNvPr id="9" name="그림 8" descr="https_%2F%2Fblogs-images.forbes.com%2Fbernardmarr%2Ffiles%2F2018%2F06%2FAdobeStock_209497228-1200x593.jpg"/>
          <p:cNvPicPr>
            <a:picLocks noChangeAspect="1"/>
          </p:cNvPicPr>
          <p:nvPr/>
        </p:nvPicPr>
        <p:blipFill>
          <a:blip r:embed="rId4" cstate="print"/>
          <a:stretch>
            <a:fillRect/>
          </a:stretch>
        </p:blipFill>
        <p:spPr>
          <a:xfrm>
            <a:off x="539552" y="2492896"/>
            <a:ext cx="7729466" cy="3816424"/>
          </a:xfrm>
          <a:prstGeom prst="rect">
            <a:avLst/>
          </a:prstGeom>
        </p:spPr>
      </p:pic>
      <p:sp>
        <p:nvSpPr>
          <p:cNvPr id="10" name="직사각형 9"/>
          <p:cNvSpPr/>
          <p:nvPr/>
        </p:nvSpPr>
        <p:spPr>
          <a:xfrm>
            <a:off x="1187624" y="6516052"/>
            <a:ext cx="6723379" cy="338554"/>
          </a:xfrm>
          <a:prstGeom prst="rect">
            <a:avLst/>
          </a:prstGeom>
        </p:spPr>
        <p:txBody>
          <a:bodyPr wrap="none">
            <a:spAutoFit/>
          </a:bodyPr>
          <a:lstStyle/>
          <a:p>
            <a:r>
              <a:rPr lang="en-US" altLang="ko-KR" sz="1600" dirty="0" smtClean="0">
                <a:hlinkClick r:id="rId5"/>
              </a:rPr>
              <a:t>[</a:t>
            </a:r>
            <a:r>
              <a:rPr lang="en-US" altLang="ko-KR" sz="1600" dirty="0" smtClean="0">
                <a:hlinkClick r:id="rId6"/>
              </a:rPr>
              <a:t>The AI Skills Crisis And How To Close The Gap</a:t>
            </a:r>
            <a:r>
              <a:rPr lang="en-US" altLang="ko-KR" sz="1600" dirty="0" smtClean="0"/>
              <a:t>, Bernard Marr, Forbes]</a:t>
            </a:r>
            <a:endParaRPr lang="ko-KR" altLang="en-US" sz="1600" dirty="0"/>
          </a:p>
        </p:txBody>
      </p:sp>
      <p:sp>
        <p:nvSpPr>
          <p:cNvPr id="5"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27952" y="1546946"/>
            <a:ext cx="3672408" cy="4834382"/>
          </a:xfrm>
          <a:prstGeom prst="rect">
            <a:avLst/>
          </a:prstGeom>
        </p:spPr>
      </p:pic>
      <p:sp>
        <p:nvSpPr>
          <p:cNvPr id="6" name="타원 5"/>
          <p:cNvSpPr/>
          <p:nvPr/>
        </p:nvSpPr>
        <p:spPr>
          <a:xfrm>
            <a:off x="-324544" y="6093296"/>
            <a:ext cx="7056784" cy="2952328"/>
          </a:xfrm>
          <a:prstGeom prst="ellipse">
            <a:avLst/>
          </a:prstGeom>
          <a:solidFill>
            <a:srgbClr val="00602B"/>
          </a:solidFill>
          <a:ln>
            <a:solidFill>
              <a:srgbClr val="006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p:cNvSpPr txBox="1"/>
          <p:nvPr/>
        </p:nvSpPr>
        <p:spPr>
          <a:xfrm>
            <a:off x="1974105" y="6372036"/>
            <a:ext cx="2309863" cy="369332"/>
          </a:xfrm>
          <a:prstGeom prst="rect">
            <a:avLst/>
          </a:prstGeom>
          <a:noFill/>
        </p:spPr>
        <p:txBody>
          <a:bodyPr wrap="none" rtlCol="0">
            <a:spAutoFit/>
          </a:bodyPr>
          <a:lstStyle/>
          <a:p>
            <a:r>
              <a:rPr lang="en-US" altLang="ko-KR" b="1" dirty="0" smtClean="0">
                <a:solidFill>
                  <a:schemeClr val="bg1"/>
                </a:solidFill>
              </a:rPr>
              <a:t>Software Engineers</a:t>
            </a:r>
            <a:endParaRPr lang="ko-KR" altLang="en-US" b="1" dirty="0">
              <a:solidFill>
                <a:schemeClr val="bg1"/>
              </a:solidFill>
            </a:endParaRPr>
          </a:p>
        </p:txBody>
      </p:sp>
      <p:sp>
        <p:nvSpPr>
          <p:cNvPr id="9" name="TextBox 8"/>
          <p:cNvSpPr txBox="1"/>
          <p:nvPr/>
        </p:nvSpPr>
        <p:spPr>
          <a:xfrm>
            <a:off x="1989427" y="4509120"/>
            <a:ext cx="2150525" cy="646331"/>
          </a:xfrm>
          <a:prstGeom prst="rect">
            <a:avLst/>
          </a:prstGeom>
          <a:noFill/>
        </p:spPr>
        <p:txBody>
          <a:bodyPr wrap="none" rtlCol="0">
            <a:spAutoFit/>
          </a:bodyPr>
          <a:lstStyle/>
          <a:p>
            <a:pPr algn="ctr"/>
            <a:r>
              <a:rPr lang="en-US" altLang="ko-KR" b="1" dirty="0" smtClean="0">
                <a:solidFill>
                  <a:schemeClr val="bg1"/>
                </a:solidFill>
              </a:rPr>
              <a:t>Machine Learning</a:t>
            </a:r>
          </a:p>
          <a:p>
            <a:pPr algn="ctr"/>
            <a:r>
              <a:rPr lang="en-US" altLang="ko-KR" b="1" dirty="0" smtClean="0">
                <a:solidFill>
                  <a:schemeClr val="bg1"/>
                </a:solidFill>
              </a:rPr>
              <a:t>Background</a:t>
            </a:r>
            <a:endParaRPr lang="ko-KR" altLang="en-US" b="1" dirty="0">
              <a:solidFill>
                <a:schemeClr val="bg1"/>
              </a:solidFill>
            </a:endParaRPr>
          </a:p>
        </p:txBody>
      </p:sp>
      <p:grpSp>
        <p:nvGrpSpPr>
          <p:cNvPr id="2" name="그룹 44"/>
          <p:cNvGrpSpPr/>
          <p:nvPr/>
        </p:nvGrpSpPr>
        <p:grpSpPr>
          <a:xfrm rot="1329359" flipH="1">
            <a:off x="968486" y="2275353"/>
            <a:ext cx="1512168" cy="1425178"/>
            <a:chOff x="4499992" y="4095656"/>
            <a:chExt cx="1512168" cy="1425178"/>
          </a:xfrm>
        </p:grpSpPr>
        <p:sp>
          <p:nvSpPr>
            <p:cNvPr id="15" name="오른쪽 화살표 14"/>
            <p:cNvSpPr/>
            <p:nvPr/>
          </p:nvSpPr>
          <p:spPr>
            <a:xfrm>
              <a:off x="4499992" y="4095656"/>
              <a:ext cx="1512168" cy="1425178"/>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dirty="0" smtClean="0">
                  <a:solidFill>
                    <a:schemeClr val="tx1"/>
                  </a:solidFill>
                </a:rPr>
                <a:t>  Signal</a:t>
              </a:r>
              <a:br>
                <a:rPr lang="en-US" altLang="ko-KR" sz="1200" dirty="0" smtClean="0">
                  <a:solidFill>
                    <a:schemeClr val="tx1"/>
                  </a:solidFill>
                </a:rPr>
              </a:br>
              <a:r>
                <a:rPr lang="en-US" altLang="ko-KR" sz="1200" dirty="0" smtClean="0">
                  <a:solidFill>
                    <a:schemeClr val="tx1"/>
                  </a:solidFill>
                </a:rPr>
                <a:t>Processing</a:t>
              </a:r>
              <a:endParaRPr lang="ko-KR" altLang="en-US" sz="1200" dirty="0">
                <a:solidFill>
                  <a:schemeClr val="tx1"/>
                </a:solidFill>
              </a:endParaRPr>
            </a:p>
          </p:txBody>
        </p:sp>
        <p:sp>
          <p:nvSpPr>
            <p:cNvPr id="17" name="TextBox 16"/>
            <p:cNvSpPr txBox="1"/>
            <p:nvPr/>
          </p:nvSpPr>
          <p:spPr>
            <a:xfrm flipH="1">
              <a:off x="5429331" y="4520800"/>
              <a:ext cx="543739" cy="523220"/>
            </a:xfrm>
            <a:prstGeom prst="rect">
              <a:avLst/>
            </a:prstGeom>
            <a:noFill/>
          </p:spPr>
          <p:txBody>
            <a:bodyPr wrap="none" rtlCol="0">
              <a:spAutoFit/>
            </a:bodyPr>
            <a:lstStyle/>
            <a:p>
              <a:r>
                <a:rPr lang="ko-KR" altLang="en-US" sz="1400" b="1" dirty="0" smtClean="0"/>
                <a:t>영상</a:t>
              </a:r>
              <a:endParaRPr lang="en-US" altLang="ko-KR" sz="1400" b="1" dirty="0" smtClean="0"/>
            </a:p>
            <a:p>
              <a:r>
                <a:rPr lang="ko-KR" altLang="en-US" sz="1400" b="1" dirty="0" smtClean="0"/>
                <a:t>음성</a:t>
              </a:r>
              <a:endParaRPr lang="en-US" altLang="ko-KR" sz="1400" b="1" dirty="0"/>
            </a:p>
          </p:txBody>
        </p:sp>
      </p:grpSp>
      <p:grpSp>
        <p:nvGrpSpPr>
          <p:cNvPr id="3" name="그룹 43"/>
          <p:cNvGrpSpPr/>
          <p:nvPr/>
        </p:nvGrpSpPr>
        <p:grpSpPr>
          <a:xfrm rot="19021051">
            <a:off x="3621356" y="2073206"/>
            <a:ext cx="1581996" cy="1425178"/>
            <a:chOff x="3867548" y="3186291"/>
            <a:chExt cx="1581996" cy="1425178"/>
          </a:xfrm>
        </p:grpSpPr>
        <p:sp>
          <p:nvSpPr>
            <p:cNvPr id="14" name="오른쪽 화살표 13"/>
            <p:cNvSpPr/>
            <p:nvPr/>
          </p:nvSpPr>
          <p:spPr>
            <a:xfrm rot="117903">
              <a:off x="3867548" y="3186291"/>
              <a:ext cx="1512168" cy="1425178"/>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smtClean="0">
                  <a:solidFill>
                    <a:schemeClr val="tx1"/>
                  </a:solidFill>
                </a:rPr>
                <a:t>Natural</a:t>
              </a:r>
              <a:br>
                <a:rPr lang="en-US" altLang="ko-KR" sz="1200" dirty="0" smtClean="0">
                  <a:solidFill>
                    <a:schemeClr val="tx1"/>
                  </a:solidFill>
                </a:rPr>
              </a:br>
              <a:r>
                <a:rPr lang="en-US" altLang="ko-KR" sz="1200" dirty="0" smtClean="0">
                  <a:solidFill>
                    <a:schemeClr val="tx1"/>
                  </a:solidFill>
                </a:rPr>
                <a:t>Language</a:t>
              </a:r>
              <a:br>
                <a:rPr lang="en-US" altLang="ko-KR" sz="1200" dirty="0" smtClean="0">
                  <a:solidFill>
                    <a:schemeClr val="tx1"/>
                  </a:solidFill>
                </a:rPr>
              </a:br>
              <a:r>
                <a:rPr lang="en-US" altLang="ko-KR" sz="1200" dirty="0" smtClean="0">
                  <a:solidFill>
                    <a:schemeClr val="tx1"/>
                  </a:solidFill>
                </a:rPr>
                <a:t>Processing</a:t>
              </a:r>
              <a:endParaRPr lang="ko-KR" altLang="en-US" sz="1200" dirty="0">
                <a:solidFill>
                  <a:schemeClr val="tx1"/>
                </a:solidFill>
              </a:endParaRPr>
            </a:p>
          </p:txBody>
        </p:sp>
        <p:sp>
          <p:nvSpPr>
            <p:cNvPr id="18" name="TextBox 17"/>
            <p:cNvSpPr txBox="1"/>
            <p:nvPr/>
          </p:nvSpPr>
          <p:spPr>
            <a:xfrm>
              <a:off x="4726269" y="3743520"/>
              <a:ext cx="723275" cy="307777"/>
            </a:xfrm>
            <a:prstGeom prst="rect">
              <a:avLst/>
            </a:prstGeom>
            <a:noFill/>
          </p:spPr>
          <p:txBody>
            <a:bodyPr wrap="none" rtlCol="0">
              <a:spAutoFit/>
            </a:bodyPr>
            <a:lstStyle/>
            <a:p>
              <a:r>
                <a:rPr lang="ko-KR" altLang="en-US" sz="1400" b="1" dirty="0" smtClean="0"/>
                <a:t>텍스트</a:t>
              </a:r>
              <a:endParaRPr lang="en-US" altLang="ko-KR" sz="1400" b="1" dirty="0" smtClean="0"/>
            </a:p>
          </p:txBody>
        </p:sp>
      </p:grpSp>
      <p:sp>
        <p:nvSpPr>
          <p:cNvPr id="21" name="TextBox 20"/>
          <p:cNvSpPr txBox="1"/>
          <p:nvPr/>
        </p:nvSpPr>
        <p:spPr>
          <a:xfrm>
            <a:off x="2368501" y="2721694"/>
            <a:ext cx="1483419" cy="923330"/>
          </a:xfrm>
          <a:prstGeom prst="rect">
            <a:avLst/>
          </a:prstGeom>
          <a:noFill/>
        </p:spPr>
        <p:txBody>
          <a:bodyPr wrap="none" rtlCol="0">
            <a:spAutoFit/>
          </a:bodyPr>
          <a:lstStyle/>
          <a:p>
            <a:pPr algn="ctr"/>
            <a:r>
              <a:rPr lang="en-US" altLang="ko-KR" b="1" dirty="0" smtClean="0">
                <a:solidFill>
                  <a:schemeClr val="bg1"/>
                </a:solidFill>
              </a:rPr>
              <a:t>Machine</a:t>
            </a:r>
            <a:br>
              <a:rPr lang="en-US" altLang="ko-KR" b="1" dirty="0" smtClean="0">
                <a:solidFill>
                  <a:schemeClr val="bg1"/>
                </a:solidFill>
              </a:rPr>
            </a:br>
            <a:r>
              <a:rPr lang="en-US" altLang="ko-KR" b="1" dirty="0" smtClean="0">
                <a:solidFill>
                  <a:schemeClr val="bg1"/>
                </a:solidFill>
              </a:rPr>
              <a:t>Learning</a:t>
            </a:r>
          </a:p>
          <a:p>
            <a:pPr algn="ctr"/>
            <a:r>
              <a:rPr lang="en-US" altLang="ko-KR" b="1" dirty="0" smtClean="0">
                <a:solidFill>
                  <a:schemeClr val="bg1"/>
                </a:solidFill>
              </a:rPr>
              <a:t>Researchers</a:t>
            </a:r>
            <a:endParaRPr lang="ko-KR" altLang="en-US" b="1" dirty="0">
              <a:solidFill>
                <a:schemeClr val="bg1"/>
              </a:solidFill>
            </a:endParaRPr>
          </a:p>
        </p:txBody>
      </p:sp>
      <p:sp>
        <p:nvSpPr>
          <p:cNvPr id="34" name="TextBox 33"/>
          <p:cNvSpPr txBox="1"/>
          <p:nvPr/>
        </p:nvSpPr>
        <p:spPr>
          <a:xfrm rot="19631214">
            <a:off x="5230938" y="3075882"/>
            <a:ext cx="1242648" cy="523220"/>
          </a:xfrm>
          <a:prstGeom prst="rect">
            <a:avLst/>
          </a:prstGeom>
          <a:noFill/>
        </p:spPr>
        <p:txBody>
          <a:bodyPr wrap="none" rtlCol="0">
            <a:spAutoFit/>
          </a:bodyPr>
          <a:lstStyle/>
          <a:p>
            <a:r>
              <a:rPr lang="en-US" altLang="ko-KR" sz="1400" b="1" dirty="0" smtClean="0"/>
              <a:t>New</a:t>
            </a:r>
          </a:p>
          <a:p>
            <a:r>
              <a:rPr lang="en-US" altLang="ko-KR" sz="1400" b="1" dirty="0" smtClean="0"/>
              <a:t>Applications</a:t>
            </a:r>
            <a:endParaRPr lang="ko-KR" altLang="en-US" sz="1400" b="1" dirty="0"/>
          </a:p>
        </p:txBody>
      </p:sp>
      <p:pic>
        <p:nvPicPr>
          <p:cNvPr id="52" name="그림 5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948264" y="2076690"/>
            <a:ext cx="2376264" cy="3152510"/>
          </a:xfrm>
          <a:prstGeom prst="rect">
            <a:avLst/>
          </a:prstGeom>
        </p:spPr>
      </p:pic>
      <p:grpSp>
        <p:nvGrpSpPr>
          <p:cNvPr id="4" name="그룹 63"/>
          <p:cNvGrpSpPr/>
          <p:nvPr/>
        </p:nvGrpSpPr>
        <p:grpSpPr>
          <a:xfrm>
            <a:off x="6804248" y="4941168"/>
            <a:ext cx="2304256" cy="2088232"/>
            <a:chOff x="6804248" y="4941168"/>
            <a:chExt cx="2304256" cy="2088232"/>
          </a:xfrm>
        </p:grpSpPr>
        <p:sp>
          <p:nvSpPr>
            <p:cNvPr id="51" name="타원 50"/>
            <p:cNvSpPr/>
            <p:nvPr/>
          </p:nvSpPr>
          <p:spPr>
            <a:xfrm>
              <a:off x="6804248" y="4941168"/>
              <a:ext cx="2304256" cy="2088232"/>
            </a:xfrm>
            <a:prstGeom prst="ellipse">
              <a:avLst/>
            </a:prstGeom>
            <a:solidFill>
              <a:srgbClr val="E45F2A"/>
            </a:solidFill>
            <a:ln>
              <a:solidFill>
                <a:srgbClr val="E4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TextBox 52"/>
            <p:cNvSpPr txBox="1"/>
            <p:nvPr/>
          </p:nvSpPr>
          <p:spPr>
            <a:xfrm>
              <a:off x="7236296" y="5219908"/>
              <a:ext cx="1392048" cy="369332"/>
            </a:xfrm>
            <a:prstGeom prst="rect">
              <a:avLst/>
            </a:prstGeom>
            <a:noFill/>
          </p:spPr>
          <p:txBody>
            <a:bodyPr wrap="none" rtlCol="0">
              <a:spAutoFit/>
            </a:bodyPr>
            <a:lstStyle/>
            <a:p>
              <a:r>
                <a:rPr lang="en-US" altLang="ko-KR" b="1" dirty="0" smtClean="0">
                  <a:solidFill>
                    <a:schemeClr val="bg1"/>
                  </a:solidFill>
                </a:rPr>
                <a:t>AI Services</a:t>
              </a:r>
              <a:endParaRPr lang="ko-KR" altLang="en-US" b="1" dirty="0">
                <a:solidFill>
                  <a:schemeClr val="bg1"/>
                </a:solidFill>
              </a:endParaRPr>
            </a:p>
          </p:txBody>
        </p:sp>
      </p:grpSp>
      <p:grpSp>
        <p:nvGrpSpPr>
          <p:cNvPr id="5" name="그룹 91"/>
          <p:cNvGrpSpPr/>
          <p:nvPr/>
        </p:nvGrpSpPr>
        <p:grpSpPr>
          <a:xfrm>
            <a:off x="-1260648" y="780320"/>
            <a:ext cx="11665296" cy="9057392"/>
            <a:chOff x="-1260648" y="780320"/>
            <a:chExt cx="11665296" cy="9057392"/>
          </a:xfrm>
        </p:grpSpPr>
        <p:grpSp>
          <p:nvGrpSpPr>
            <p:cNvPr id="10" name="그룹 86"/>
            <p:cNvGrpSpPr/>
            <p:nvPr/>
          </p:nvGrpSpPr>
          <p:grpSpPr>
            <a:xfrm>
              <a:off x="-1260648" y="780637"/>
              <a:ext cx="11665296" cy="9057075"/>
              <a:chOff x="-1260648" y="708629"/>
              <a:chExt cx="11665296" cy="9057075"/>
            </a:xfrm>
          </p:grpSpPr>
          <p:sp>
            <p:nvSpPr>
              <p:cNvPr id="56" name="타원 55"/>
              <p:cNvSpPr/>
              <p:nvPr/>
            </p:nvSpPr>
            <p:spPr>
              <a:xfrm>
                <a:off x="-1260648" y="928922"/>
                <a:ext cx="11665296" cy="8836782"/>
              </a:xfrm>
              <a:prstGeom prst="ellipse">
                <a:avLst/>
              </a:prstGeom>
              <a:noFill/>
              <a:ln w="5080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p:cNvSpPr txBox="1"/>
              <p:nvPr/>
            </p:nvSpPr>
            <p:spPr>
              <a:xfrm rot="20954702">
                <a:off x="2612871" y="891193"/>
                <a:ext cx="1010661" cy="369332"/>
              </a:xfrm>
              <a:prstGeom prst="rect">
                <a:avLst/>
              </a:prstGeom>
              <a:noFill/>
            </p:spPr>
            <p:txBody>
              <a:bodyPr wrap="none" rtlCol="0">
                <a:spAutoFit/>
              </a:bodyPr>
              <a:lstStyle/>
              <a:p>
                <a:r>
                  <a:rPr lang="en-US" altLang="ko-KR" b="1" dirty="0" smtClean="0">
                    <a:solidFill>
                      <a:schemeClr val="bg1"/>
                    </a:solidFill>
                  </a:rPr>
                  <a:t>Current</a:t>
                </a:r>
                <a:endParaRPr lang="ko-KR" altLang="en-US" b="1" dirty="0">
                  <a:solidFill>
                    <a:schemeClr val="bg1"/>
                  </a:solidFill>
                </a:endParaRPr>
              </a:p>
            </p:txBody>
          </p:sp>
          <p:sp>
            <p:nvSpPr>
              <p:cNvPr id="59" name="TextBox 58"/>
              <p:cNvSpPr txBox="1"/>
              <p:nvPr/>
            </p:nvSpPr>
            <p:spPr>
              <a:xfrm rot="21055615">
                <a:off x="3533158" y="756975"/>
                <a:ext cx="735073"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State</a:t>
                </a:r>
                <a:endParaRPr lang="ko-KR" altLang="en-US" b="1" dirty="0">
                  <a:solidFill>
                    <a:schemeClr val="bg1"/>
                  </a:solidFill>
                </a:endParaRPr>
              </a:p>
            </p:txBody>
          </p:sp>
          <p:sp>
            <p:nvSpPr>
              <p:cNvPr id="60" name="TextBox 59"/>
              <p:cNvSpPr txBox="1"/>
              <p:nvPr/>
            </p:nvSpPr>
            <p:spPr>
              <a:xfrm>
                <a:off x="4096663" y="708629"/>
                <a:ext cx="592150"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-of-</a:t>
                </a:r>
                <a:endParaRPr lang="ko-KR" altLang="en-US" b="1" dirty="0">
                  <a:solidFill>
                    <a:schemeClr val="bg1"/>
                  </a:solidFill>
                </a:endParaRPr>
              </a:p>
            </p:txBody>
          </p:sp>
          <p:sp>
            <p:nvSpPr>
              <p:cNvPr id="62" name="TextBox 61"/>
              <p:cNvSpPr txBox="1"/>
              <p:nvPr/>
            </p:nvSpPr>
            <p:spPr>
              <a:xfrm rot="374019">
                <a:off x="4974731" y="729556"/>
                <a:ext cx="533223"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Art</a:t>
                </a:r>
                <a:endParaRPr lang="ko-KR" altLang="en-US" b="1" dirty="0">
                  <a:solidFill>
                    <a:schemeClr val="bg1"/>
                  </a:solidFill>
                </a:endParaRPr>
              </a:p>
            </p:txBody>
          </p:sp>
          <p:sp>
            <p:nvSpPr>
              <p:cNvPr id="63" name="TextBox 62"/>
              <p:cNvSpPr txBox="1"/>
              <p:nvPr/>
            </p:nvSpPr>
            <p:spPr>
              <a:xfrm rot="673592">
                <a:off x="5371091" y="892233"/>
                <a:ext cx="1433085"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Technology</a:t>
                </a:r>
                <a:endParaRPr lang="ko-KR" altLang="en-US" b="1" dirty="0">
                  <a:solidFill>
                    <a:schemeClr val="bg1"/>
                  </a:solidFill>
                </a:endParaRPr>
              </a:p>
            </p:txBody>
          </p:sp>
        </p:grpSp>
        <p:sp>
          <p:nvSpPr>
            <p:cNvPr id="61" name="TextBox 60"/>
            <p:cNvSpPr txBox="1"/>
            <p:nvPr/>
          </p:nvSpPr>
          <p:spPr>
            <a:xfrm rot="171606">
              <a:off x="4508811" y="780320"/>
              <a:ext cx="635110"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the-</a:t>
              </a:r>
              <a:endParaRPr lang="ko-KR" altLang="en-US" b="1" dirty="0">
                <a:solidFill>
                  <a:schemeClr val="bg1"/>
                </a:solidFill>
              </a:endParaRPr>
            </a:p>
          </p:txBody>
        </p:sp>
      </p:grpSp>
      <p:sp>
        <p:nvSpPr>
          <p:cNvPr id="65" name="직사각형 64"/>
          <p:cNvSpPr/>
          <p:nvPr/>
        </p:nvSpPr>
        <p:spPr>
          <a:xfrm>
            <a:off x="6811868" y="5930612"/>
            <a:ext cx="2294032" cy="980728"/>
          </a:xfrm>
          <a:prstGeom prst="rect">
            <a:avLst/>
          </a:prstGeom>
          <a:solidFill>
            <a:srgbClr val="E45F2A"/>
          </a:solidFill>
          <a:ln>
            <a:solidFill>
              <a:srgbClr val="E4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화살표 연결선 78"/>
          <p:cNvCxnSpPr/>
          <p:nvPr/>
        </p:nvCxnSpPr>
        <p:spPr>
          <a:xfrm flipH="1" flipV="1">
            <a:off x="1600919" y="1903295"/>
            <a:ext cx="986368" cy="496808"/>
          </a:xfrm>
          <a:prstGeom prst="straightConnector1">
            <a:avLst/>
          </a:prstGeom>
          <a:ln w="12700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p:cNvCxnSpPr/>
          <p:nvPr/>
        </p:nvCxnSpPr>
        <p:spPr>
          <a:xfrm flipH="1" flipV="1">
            <a:off x="2334145" y="1601628"/>
            <a:ext cx="509663" cy="387212"/>
          </a:xfrm>
          <a:prstGeom prst="straightConnector1">
            <a:avLst/>
          </a:prstGeom>
          <a:ln w="12700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p:nvPr/>
        </p:nvCxnSpPr>
        <p:spPr>
          <a:xfrm flipH="1" flipV="1">
            <a:off x="1321768" y="3717032"/>
            <a:ext cx="873968" cy="325152"/>
          </a:xfrm>
          <a:prstGeom prst="straightConnector1">
            <a:avLst/>
          </a:prstGeom>
          <a:ln w="12700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p:nvPr/>
        </p:nvCxnSpPr>
        <p:spPr>
          <a:xfrm flipH="1" flipV="1">
            <a:off x="1158241" y="4236720"/>
            <a:ext cx="868679" cy="289560"/>
          </a:xfrm>
          <a:prstGeom prst="straightConnector1">
            <a:avLst/>
          </a:prstGeom>
          <a:ln w="12700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그룹 110"/>
          <p:cNvGrpSpPr/>
          <p:nvPr/>
        </p:nvGrpSpPr>
        <p:grpSpPr>
          <a:xfrm>
            <a:off x="472440" y="1484784"/>
            <a:ext cx="6601792" cy="2399267"/>
            <a:chOff x="472440" y="1484784"/>
            <a:chExt cx="6601792" cy="2399267"/>
          </a:xfrm>
        </p:grpSpPr>
        <p:sp>
          <p:nvSpPr>
            <p:cNvPr id="93" name="자유형 92"/>
            <p:cNvSpPr/>
            <p:nvPr/>
          </p:nvSpPr>
          <p:spPr>
            <a:xfrm>
              <a:off x="472440" y="1484784"/>
              <a:ext cx="5410200" cy="2399267"/>
            </a:xfrm>
            <a:custGeom>
              <a:avLst/>
              <a:gdLst>
                <a:gd name="connsiteX0" fmla="*/ 0 w 5410200"/>
                <a:gd name="connsiteY0" fmla="*/ 2399267 h 2399267"/>
                <a:gd name="connsiteX1" fmla="*/ 167640 w 5410200"/>
                <a:gd name="connsiteY1" fmla="*/ 2063987 h 2399267"/>
                <a:gd name="connsiteX2" fmla="*/ 304800 w 5410200"/>
                <a:gd name="connsiteY2" fmla="*/ 1865867 h 2399267"/>
                <a:gd name="connsiteX3" fmla="*/ 655320 w 5410200"/>
                <a:gd name="connsiteY3" fmla="*/ 1835387 h 2399267"/>
                <a:gd name="connsiteX4" fmla="*/ 1173480 w 5410200"/>
                <a:gd name="connsiteY4" fmla="*/ 1103867 h 2399267"/>
                <a:gd name="connsiteX5" fmla="*/ 1798320 w 5410200"/>
                <a:gd name="connsiteY5" fmla="*/ 539987 h 2399267"/>
                <a:gd name="connsiteX6" fmla="*/ 1920240 w 5410200"/>
                <a:gd name="connsiteY6" fmla="*/ 250427 h 2399267"/>
                <a:gd name="connsiteX7" fmla="*/ 2346960 w 5410200"/>
                <a:gd name="connsiteY7" fmla="*/ 128507 h 2399267"/>
                <a:gd name="connsiteX8" fmla="*/ 2697480 w 5410200"/>
                <a:gd name="connsiteY8" fmla="*/ 21827 h 2399267"/>
                <a:gd name="connsiteX9" fmla="*/ 3185160 w 5410200"/>
                <a:gd name="connsiteY9" fmla="*/ 585707 h 2399267"/>
                <a:gd name="connsiteX10" fmla="*/ 3611880 w 5410200"/>
                <a:gd name="connsiteY10" fmla="*/ 585707 h 2399267"/>
                <a:gd name="connsiteX11" fmla="*/ 4343400 w 5410200"/>
                <a:gd name="connsiteY11" fmla="*/ 722867 h 2399267"/>
                <a:gd name="connsiteX12" fmla="*/ 4602480 w 5410200"/>
                <a:gd name="connsiteY12" fmla="*/ 905747 h 2399267"/>
                <a:gd name="connsiteX13" fmla="*/ 5044440 w 5410200"/>
                <a:gd name="connsiteY13" fmla="*/ 1042907 h 2399267"/>
                <a:gd name="connsiteX14" fmla="*/ 5410200 w 5410200"/>
                <a:gd name="connsiteY14" fmla="*/ 1362947 h 2399267"/>
                <a:gd name="connsiteX15" fmla="*/ 5410200 w 5410200"/>
                <a:gd name="connsiteY15" fmla="*/ 1362947 h 239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10200" h="2399267">
                  <a:moveTo>
                    <a:pt x="0" y="2399267"/>
                  </a:moveTo>
                  <a:cubicBezTo>
                    <a:pt x="58420" y="2276077"/>
                    <a:pt x="116840" y="2152887"/>
                    <a:pt x="167640" y="2063987"/>
                  </a:cubicBezTo>
                  <a:cubicBezTo>
                    <a:pt x="218440" y="1975087"/>
                    <a:pt x="223520" y="1903967"/>
                    <a:pt x="304800" y="1865867"/>
                  </a:cubicBezTo>
                  <a:cubicBezTo>
                    <a:pt x="386080" y="1827767"/>
                    <a:pt x="510540" y="1962387"/>
                    <a:pt x="655320" y="1835387"/>
                  </a:cubicBezTo>
                  <a:cubicBezTo>
                    <a:pt x="800100" y="1708387"/>
                    <a:pt x="982980" y="1319767"/>
                    <a:pt x="1173480" y="1103867"/>
                  </a:cubicBezTo>
                  <a:cubicBezTo>
                    <a:pt x="1363980" y="887967"/>
                    <a:pt x="1673860" y="682227"/>
                    <a:pt x="1798320" y="539987"/>
                  </a:cubicBezTo>
                  <a:cubicBezTo>
                    <a:pt x="1922780" y="397747"/>
                    <a:pt x="1828800" y="319007"/>
                    <a:pt x="1920240" y="250427"/>
                  </a:cubicBezTo>
                  <a:cubicBezTo>
                    <a:pt x="2011680" y="181847"/>
                    <a:pt x="2217420" y="166607"/>
                    <a:pt x="2346960" y="128507"/>
                  </a:cubicBezTo>
                  <a:cubicBezTo>
                    <a:pt x="2476500" y="90407"/>
                    <a:pt x="2557780" y="-54373"/>
                    <a:pt x="2697480" y="21827"/>
                  </a:cubicBezTo>
                  <a:cubicBezTo>
                    <a:pt x="2837180" y="98027"/>
                    <a:pt x="3032760" y="491727"/>
                    <a:pt x="3185160" y="585707"/>
                  </a:cubicBezTo>
                  <a:cubicBezTo>
                    <a:pt x="3337560" y="679687"/>
                    <a:pt x="3418840" y="562847"/>
                    <a:pt x="3611880" y="585707"/>
                  </a:cubicBezTo>
                  <a:cubicBezTo>
                    <a:pt x="3804920" y="608567"/>
                    <a:pt x="4178300" y="669527"/>
                    <a:pt x="4343400" y="722867"/>
                  </a:cubicBezTo>
                  <a:cubicBezTo>
                    <a:pt x="4508500" y="776207"/>
                    <a:pt x="4485640" y="852407"/>
                    <a:pt x="4602480" y="905747"/>
                  </a:cubicBezTo>
                  <a:cubicBezTo>
                    <a:pt x="4719320" y="959087"/>
                    <a:pt x="4909820" y="966707"/>
                    <a:pt x="5044440" y="1042907"/>
                  </a:cubicBezTo>
                  <a:cubicBezTo>
                    <a:pt x="5179060" y="1119107"/>
                    <a:pt x="5410200" y="1362947"/>
                    <a:pt x="5410200" y="1362947"/>
                  </a:cubicBezTo>
                  <a:lnTo>
                    <a:pt x="5410200" y="1362947"/>
                  </a:lnTo>
                </a:path>
              </a:pathLst>
            </a:custGeom>
            <a:noFill/>
            <a:ln w="38100">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화살표 연결선 93"/>
            <p:cNvCxnSpPr/>
            <p:nvPr/>
          </p:nvCxnSpPr>
          <p:spPr>
            <a:xfrm flipV="1">
              <a:off x="5580112" y="2573846"/>
              <a:ext cx="465341" cy="5524"/>
            </a:xfrm>
            <a:prstGeom prst="straightConnector1">
              <a:avLst/>
            </a:prstGeom>
            <a:ln w="3175">
              <a:solidFill>
                <a:schemeClr val="tx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6171421" y="2420888"/>
              <a:ext cx="902811" cy="523220"/>
            </a:xfrm>
            <a:prstGeom prst="rect">
              <a:avLst/>
            </a:prstGeom>
            <a:noFill/>
          </p:spPr>
          <p:txBody>
            <a:bodyPr wrap="none" rtlCol="0">
              <a:spAutoFit/>
            </a:bodyPr>
            <a:lstStyle/>
            <a:p>
              <a:pPr algn="ctr"/>
              <a:r>
                <a:rPr lang="ko-KR" altLang="en-US" sz="1400" dirty="0" smtClean="0">
                  <a:solidFill>
                    <a:schemeClr val="tx2">
                      <a:lumMod val="75000"/>
                    </a:schemeClr>
                  </a:solidFill>
                </a:rPr>
                <a:t>기술역량</a:t>
              </a:r>
              <a:endParaRPr lang="en-US" altLang="ko-KR" sz="1400" dirty="0" smtClean="0">
                <a:solidFill>
                  <a:schemeClr val="tx2">
                    <a:lumMod val="75000"/>
                  </a:schemeClr>
                </a:solidFill>
              </a:endParaRPr>
            </a:p>
            <a:p>
              <a:pPr algn="ctr"/>
              <a:r>
                <a:rPr lang="en-US" altLang="ko-KR" sz="1400" dirty="0" smtClean="0">
                  <a:solidFill>
                    <a:schemeClr val="tx2">
                      <a:lumMod val="75000"/>
                    </a:schemeClr>
                  </a:solidFill>
                </a:rPr>
                <a:t>(</a:t>
              </a:r>
              <a:r>
                <a:rPr lang="ko-KR" altLang="en-US" sz="1400" dirty="0" smtClean="0">
                  <a:solidFill>
                    <a:schemeClr val="tx2">
                      <a:lumMod val="75000"/>
                    </a:schemeClr>
                  </a:solidFill>
                </a:rPr>
                <a:t>예시</a:t>
              </a:r>
              <a:r>
                <a:rPr lang="en-US" altLang="ko-KR" sz="1400" dirty="0" smtClean="0">
                  <a:solidFill>
                    <a:schemeClr val="tx2">
                      <a:lumMod val="75000"/>
                    </a:schemeClr>
                  </a:solidFill>
                </a:rPr>
                <a:t>)</a:t>
              </a:r>
            </a:p>
          </p:txBody>
        </p:sp>
      </p:grpSp>
      <p:cxnSp>
        <p:nvCxnSpPr>
          <p:cNvPr id="100" name="직선 화살표 연결선 99"/>
          <p:cNvCxnSpPr/>
          <p:nvPr/>
        </p:nvCxnSpPr>
        <p:spPr>
          <a:xfrm flipV="1">
            <a:off x="3979094" y="3356992"/>
            <a:ext cx="1173646" cy="976155"/>
          </a:xfrm>
          <a:prstGeom prst="straightConnector1">
            <a:avLst/>
          </a:prstGeom>
          <a:ln w="12700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직선 화살표 연결선 100"/>
          <p:cNvCxnSpPr/>
          <p:nvPr/>
        </p:nvCxnSpPr>
        <p:spPr>
          <a:xfrm flipV="1">
            <a:off x="3437218" y="1817652"/>
            <a:ext cx="725999" cy="542092"/>
          </a:xfrm>
          <a:prstGeom prst="straightConnector1">
            <a:avLst/>
          </a:prstGeom>
          <a:ln w="12700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직선 화살표 연결선 101"/>
          <p:cNvCxnSpPr/>
          <p:nvPr/>
        </p:nvCxnSpPr>
        <p:spPr>
          <a:xfrm flipV="1">
            <a:off x="4187761" y="3962400"/>
            <a:ext cx="1053581" cy="836494"/>
          </a:xfrm>
          <a:prstGeom prst="straightConnector1">
            <a:avLst/>
          </a:prstGeom>
          <a:ln w="12700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rot="796217">
            <a:off x="-27612" y="3564637"/>
            <a:ext cx="1242648" cy="523220"/>
          </a:xfrm>
          <a:prstGeom prst="rect">
            <a:avLst/>
          </a:prstGeom>
          <a:noFill/>
        </p:spPr>
        <p:txBody>
          <a:bodyPr wrap="none" rtlCol="0">
            <a:spAutoFit/>
          </a:bodyPr>
          <a:lstStyle/>
          <a:p>
            <a:r>
              <a:rPr lang="en-US" altLang="ko-KR" sz="1400" b="1" dirty="0" smtClean="0"/>
              <a:t>New</a:t>
            </a:r>
          </a:p>
          <a:p>
            <a:r>
              <a:rPr lang="en-US" altLang="ko-KR" sz="1400" b="1" dirty="0" smtClean="0"/>
              <a:t>Applications</a:t>
            </a:r>
            <a:endParaRPr lang="ko-KR" altLang="en-US" sz="1400" b="1" dirty="0"/>
          </a:p>
        </p:txBody>
      </p:sp>
      <p:sp>
        <p:nvSpPr>
          <p:cNvPr id="40"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extLst>
      <p:ext uri="{BB962C8B-B14F-4D97-AF65-F5344CB8AC3E}">
        <p14:creationId xmlns="" xmlns:p14="http://schemas.microsoft.com/office/powerpoint/2010/main" val="222621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500"/>
                            </p:stCondLst>
                            <p:childTnLst>
                              <p:par>
                                <p:cTn id="23" presetID="22" presetClass="entr" presetSubtype="2"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right)">
                                      <p:cBhvr>
                                        <p:cTn id="25" dur="500"/>
                                        <p:tgtEl>
                                          <p:spTgt spid="2"/>
                                        </p:tgtEl>
                                      </p:cBhvr>
                                    </p:animEffect>
                                  </p:childTnLst>
                                </p:cTn>
                              </p:par>
                            </p:childTnLst>
                          </p:cTn>
                        </p:par>
                        <p:par>
                          <p:cTn id="26" fill="hold">
                            <p:stCondLst>
                              <p:cond delay="3000"/>
                            </p:stCondLst>
                            <p:childTnLst>
                              <p:par>
                                <p:cTn id="27" presetID="22" presetClass="entr" presetSubtype="4"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down)">
                                      <p:cBhvr>
                                        <p:cTn id="29" dur="500"/>
                                        <p:tgtEl>
                                          <p:spTgt spid="3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down)">
                                      <p:cBhvr>
                                        <p:cTn id="32" dur="500"/>
                                        <p:tgtEl>
                                          <p:spTgt spid="110"/>
                                        </p:tgtEl>
                                      </p:cBhvr>
                                    </p:animEffect>
                                  </p:childTnLst>
                                </p:cTn>
                              </p:par>
                              <p:par>
                                <p:cTn id="33" presetID="22" presetClass="entr" presetSubtype="2" fill="hold" nodeType="withEffect">
                                  <p:stCondLst>
                                    <p:cond delay="250"/>
                                  </p:stCondLst>
                                  <p:childTnLst>
                                    <p:set>
                                      <p:cBhvr>
                                        <p:cTn id="34" dur="1" fill="hold">
                                          <p:stCondLst>
                                            <p:cond delay="0"/>
                                          </p:stCondLst>
                                        </p:cTn>
                                        <p:tgtEl>
                                          <p:spTgt spid="80"/>
                                        </p:tgtEl>
                                        <p:attrNameLst>
                                          <p:attrName>style.visibility</p:attrName>
                                        </p:attrNameLst>
                                      </p:cBhvr>
                                      <p:to>
                                        <p:strVal val="visible"/>
                                      </p:to>
                                    </p:set>
                                    <p:animEffect transition="in" filter="wipe(right)">
                                      <p:cBhvr>
                                        <p:cTn id="35" dur="500"/>
                                        <p:tgtEl>
                                          <p:spTgt spid="80"/>
                                        </p:tgtEl>
                                      </p:cBhvr>
                                    </p:animEffect>
                                  </p:childTnLst>
                                </p:cTn>
                              </p:par>
                              <p:par>
                                <p:cTn id="36" presetID="22" presetClass="entr" presetSubtype="8" fill="hold" nodeType="withEffect">
                                  <p:stCondLst>
                                    <p:cond delay="500"/>
                                  </p:stCondLst>
                                  <p:childTnLst>
                                    <p:set>
                                      <p:cBhvr>
                                        <p:cTn id="37" dur="1" fill="hold">
                                          <p:stCondLst>
                                            <p:cond delay="0"/>
                                          </p:stCondLst>
                                        </p:cTn>
                                        <p:tgtEl>
                                          <p:spTgt spid="101"/>
                                        </p:tgtEl>
                                        <p:attrNameLst>
                                          <p:attrName>style.visibility</p:attrName>
                                        </p:attrNameLst>
                                      </p:cBhvr>
                                      <p:to>
                                        <p:strVal val="visible"/>
                                      </p:to>
                                    </p:set>
                                    <p:animEffect transition="in" filter="wipe(left)">
                                      <p:cBhvr>
                                        <p:cTn id="38" dur="500"/>
                                        <p:tgtEl>
                                          <p:spTgt spid="101"/>
                                        </p:tgtEl>
                                      </p:cBhvr>
                                    </p:animEffect>
                                  </p:childTnLst>
                                </p:cTn>
                              </p:par>
                              <p:par>
                                <p:cTn id="39" presetID="22" presetClass="entr" presetSubtype="2" fill="hold" nodeType="withEffect">
                                  <p:stCondLst>
                                    <p:cond delay="750"/>
                                  </p:stCondLst>
                                  <p:childTnLst>
                                    <p:set>
                                      <p:cBhvr>
                                        <p:cTn id="40" dur="1" fill="hold">
                                          <p:stCondLst>
                                            <p:cond delay="0"/>
                                          </p:stCondLst>
                                        </p:cTn>
                                        <p:tgtEl>
                                          <p:spTgt spid="79"/>
                                        </p:tgtEl>
                                        <p:attrNameLst>
                                          <p:attrName>style.visibility</p:attrName>
                                        </p:attrNameLst>
                                      </p:cBhvr>
                                      <p:to>
                                        <p:strVal val="visible"/>
                                      </p:to>
                                    </p:set>
                                    <p:animEffect transition="in" filter="wipe(right)">
                                      <p:cBhvr>
                                        <p:cTn id="41" dur="500"/>
                                        <p:tgtEl>
                                          <p:spTgt spid="79"/>
                                        </p:tgtEl>
                                      </p:cBhvr>
                                    </p:animEffect>
                                  </p:childTnLst>
                                </p:cTn>
                              </p:par>
                              <p:par>
                                <p:cTn id="42" presetID="22" presetClass="entr" presetSubtype="8" fill="hold" nodeType="withEffect">
                                  <p:stCondLst>
                                    <p:cond delay="1000"/>
                                  </p:stCondLst>
                                  <p:childTnLst>
                                    <p:set>
                                      <p:cBhvr>
                                        <p:cTn id="43" dur="1" fill="hold">
                                          <p:stCondLst>
                                            <p:cond delay="0"/>
                                          </p:stCondLst>
                                        </p:cTn>
                                        <p:tgtEl>
                                          <p:spTgt spid="100"/>
                                        </p:tgtEl>
                                        <p:attrNameLst>
                                          <p:attrName>style.visibility</p:attrName>
                                        </p:attrNameLst>
                                      </p:cBhvr>
                                      <p:to>
                                        <p:strVal val="visible"/>
                                      </p:to>
                                    </p:set>
                                    <p:animEffect transition="in" filter="wipe(left)">
                                      <p:cBhvr>
                                        <p:cTn id="44" dur="500"/>
                                        <p:tgtEl>
                                          <p:spTgt spid="100"/>
                                        </p:tgtEl>
                                      </p:cBhvr>
                                    </p:animEffect>
                                  </p:childTnLst>
                                </p:cTn>
                              </p:par>
                              <p:par>
                                <p:cTn id="45" presetID="22" presetClass="entr" presetSubtype="2" fill="hold" nodeType="withEffect">
                                  <p:stCondLst>
                                    <p:cond delay="1000"/>
                                  </p:stCondLst>
                                  <p:childTnLst>
                                    <p:set>
                                      <p:cBhvr>
                                        <p:cTn id="46" dur="1" fill="hold">
                                          <p:stCondLst>
                                            <p:cond delay="0"/>
                                          </p:stCondLst>
                                        </p:cTn>
                                        <p:tgtEl>
                                          <p:spTgt spid="83"/>
                                        </p:tgtEl>
                                        <p:attrNameLst>
                                          <p:attrName>style.visibility</p:attrName>
                                        </p:attrNameLst>
                                      </p:cBhvr>
                                      <p:to>
                                        <p:strVal val="visible"/>
                                      </p:to>
                                    </p:set>
                                    <p:animEffect transition="in" filter="wipe(right)">
                                      <p:cBhvr>
                                        <p:cTn id="47" dur="500"/>
                                        <p:tgtEl>
                                          <p:spTgt spid="83"/>
                                        </p:tgtEl>
                                      </p:cBhvr>
                                    </p:animEffect>
                                  </p:childTnLst>
                                </p:cTn>
                              </p:par>
                              <p:par>
                                <p:cTn id="48" presetID="22" presetClass="entr" presetSubtype="2" fill="hold" nodeType="withEffect">
                                  <p:stCondLst>
                                    <p:cond delay="1250"/>
                                  </p:stCondLst>
                                  <p:childTnLst>
                                    <p:set>
                                      <p:cBhvr>
                                        <p:cTn id="49" dur="1" fill="hold">
                                          <p:stCondLst>
                                            <p:cond delay="0"/>
                                          </p:stCondLst>
                                        </p:cTn>
                                        <p:tgtEl>
                                          <p:spTgt spid="89"/>
                                        </p:tgtEl>
                                        <p:attrNameLst>
                                          <p:attrName>style.visibility</p:attrName>
                                        </p:attrNameLst>
                                      </p:cBhvr>
                                      <p:to>
                                        <p:strVal val="visible"/>
                                      </p:to>
                                    </p:set>
                                    <p:animEffect transition="in" filter="wipe(right)">
                                      <p:cBhvr>
                                        <p:cTn id="50" dur="500"/>
                                        <p:tgtEl>
                                          <p:spTgt spid="89"/>
                                        </p:tgtEl>
                                      </p:cBhvr>
                                    </p:animEffect>
                                  </p:childTnLst>
                                </p:cTn>
                              </p:par>
                              <p:par>
                                <p:cTn id="51" presetID="22" presetClass="entr" presetSubtype="8" fill="hold" nodeType="withEffect">
                                  <p:stCondLst>
                                    <p:cond delay="1250"/>
                                  </p:stCondLst>
                                  <p:childTnLst>
                                    <p:set>
                                      <p:cBhvr>
                                        <p:cTn id="52" dur="1" fill="hold">
                                          <p:stCondLst>
                                            <p:cond delay="0"/>
                                          </p:stCondLst>
                                        </p:cTn>
                                        <p:tgtEl>
                                          <p:spTgt spid="102"/>
                                        </p:tgtEl>
                                        <p:attrNameLst>
                                          <p:attrName>style.visibility</p:attrName>
                                        </p:attrNameLst>
                                      </p:cBhvr>
                                      <p:to>
                                        <p:strVal val="visible"/>
                                      </p:to>
                                    </p:set>
                                    <p:animEffect transition="in" filter="wipe(left)">
                                      <p:cBhvr>
                                        <p:cTn id="53" dur="500"/>
                                        <p:tgtEl>
                                          <p:spTgt spid="102"/>
                                        </p:tgtEl>
                                      </p:cBhvr>
                                    </p:animEffect>
                                  </p:childTnLst>
                                </p:cTn>
                              </p:par>
                            </p:childTnLst>
                          </p:cTn>
                        </p:par>
                        <p:par>
                          <p:cTn id="54" fill="hold">
                            <p:stCondLst>
                              <p:cond delay="4750"/>
                            </p:stCondLst>
                            <p:childTnLst>
                              <p:par>
                                <p:cTn id="55" presetID="2" presetClass="entr" presetSubtype="1" fill="hold" nodeType="after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additive="base">
                                        <p:cTn id="57" dur="2000" fill="hold"/>
                                        <p:tgtEl>
                                          <p:spTgt spid="52"/>
                                        </p:tgtEl>
                                        <p:attrNameLst>
                                          <p:attrName>ppt_x</p:attrName>
                                        </p:attrNameLst>
                                      </p:cBhvr>
                                      <p:tavLst>
                                        <p:tav tm="0">
                                          <p:val>
                                            <p:strVal val="#ppt_x"/>
                                          </p:val>
                                        </p:tav>
                                        <p:tav tm="100000">
                                          <p:val>
                                            <p:strVal val="#ppt_x"/>
                                          </p:val>
                                        </p:tav>
                                      </p:tavLst>
                                    </p:anim>
                                    <p:anim calcmode="lin" valueType="num">
                                      <p:cBhvr additive="base">
                                        <p:cTn id="58" dur="20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34" grpId="0"/>
      <p:bldP spid="1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0.jpg"/>
          <p:cNvPicPr>
            <a:picLocks noChangeAspect="1"/>
          </p:cNvPicPr>
          <p:nvPr/>
        </p:nvPicPr>
        <p:blipFill>
          <a:blip r:embed="rId3" cstate="print"/>
          <a:stretch>
            <a:fillRect/>
          </a:stretch>
        </p:blipFill>
        <p:spPr>
          <a:xfrm>
            <a:off x="180024" y="1225788"/>
            <a:ext cx="8640448" cy="4942336"/>
          </a:xfrm>
          <a:prstGeom prst="rect">
            <a:avLst/>
          </a:prstGeom>
        </p:spPr>
      </p:pic>
      <p:sp>
        <p:nvSpPr>
          <p:cNvPr id="6" name="직사각형 5"/>
          <p:cNvSpPr/>
          <p:nvPr/>
        </p:nvSpPr>
        <p:spPr>
          <a:xfrm>
            <a:off x="899190" y="6516052"/>
            <a:ext cx="7273210" cy="338554"/>
          </a:xfrm>
          <a:prstGeom prst="rect">
            <a:avLst/>
          </a:prstGeom>
        </p:spPr>
        <p:txBody>
          <a:bodyPr wrap="none">
            <a:spAutoFit/>
          </a:bodyPr>
          <a:lstStyle/>
          <a:p>
            <a:r>
              <a:rPr lang="en-US" altLang="ko-KR" sz="1600" dirty="0" smtClean="0">
                <a:hlinkClick r:id="rId4"/>
              </a:rPr>
              <a:t>[Great Lessons For The Interviewer - And Interviewee</a:t>
            </a:r>
            <a:r>
              <a:rPr lang="en-US" altLang="ko-KR" sz="1600" dirty="0" smtClean="0"/>
              <a:t>, Mark </a:t>
            </a:r>
            <a:r>
              <a:rPr lang="en-US" altLang="ko-KR" sz="1600" dirty="0" err="1" smtClean="0"/>
              <a:t>Ulian</a:t>
            </a:r>
            <a:r>
              <a:rPr lang="en-US" altLang="ko-KR" sz="1600" dirty="0" smtClean="0"/>
              <a:t>, </a:t>
            </a:r>
            <a:r>
              <a:rPr lang="en-US" altLang="ko-KR" sz="1600" dirty="0" err="1" smtClean="0"/>
              <a:t>linkedin</a:t>
            </a:r>
            <a:r>
              <a:rPr lang="en-US" altLang="ko-KR" sz="1600" dirty="0" smtClean="0"/>
              <a:t> ]</a:t>
            </a:r>
            <a:endParaRPr lang="ko-KR" altLang="en-US" sz="1600" dirty="0"/>
          </a:p>
        </p:txBody>
      </p:sp>
      <p:sp>
        <p:nvSpPr>
          <p:cNvPr id="9"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defRPr/>
            </a:pPr>
            <a:endParaRPr kumimoji="0" lang="ko-KR" altLang="en-US" sz="32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TextBox 4"/>
          <p:cNvSpPr txBox="1"/>
          <p:nvPr/>
        </p:nvSpPr>
        <p:spPr>
          <a:xfrm>
            <a:off x="3059832" y="1259468"/>
            <a:ext cx="2369303" cy="369332"/>
          </a:xfrm>
          <a:prstGeom prst="rect">
            <a:avLst/>
          </a:prstGeom>
          <a:noFill/>
        </p:spPr>
        <p:txBody>
          <a:bodyPr wrap="none" rtlCol="0">
            <a:spAutoFit/>
          </a:bodyPr>
          <a:lstStyle/>
          <a:p>
            <a:pPr algn="ctr"/>
            <a:r>
              <a:rPr lang="en-US" altLang="ko-KR" b="1" dirty="0" smtClean="0">
                <a:solidFill>
                  <a:schemeClr val="tx2"/>
                </a:solidFill>
              </a:rPr>
              <a:t>Interviewer (</a:t>
            </a:r>
            <a:r>
              <a:rPr lang="ko-KR" altLang="en-US" b="1" dirty="0" smtClean="0">
                <a:solidFill>
                  <a:schemeClr val="tx2"/>
                </a:solidFill>
              </a:rPr>
              <a:t>면접관</a:t>
            </a:r>
            <a:r>
              <a:rPr lang="en-US" altLang="ko-KR" b="1" dirty="0" smtClean="0">
                <a:solidFill>
                  <a:schemeClr val="tx2"/>
                </a:solidFill>
              </a:rPr>
              <a:t>)</a:t>
            </a:r>
            <a:endParaRPr lang="ko-KR" altLang="en-US" b="1" dirty="0">
              <a:solidFill>
                <a:schemeClr val="tx2"/>
              </a:solidFill>
            </a:endParaRPr>
          </a:p>
        </p:txBody>
      </p:sp>
      <p:sp>
        <p:nvSpPr>
          <p:cNvPr id="7" name="TextBox 6"/>
          <p:cNvSpPr txBox="1"/>
          <p:nvPr/>
        </p:nvSpPr>
        <p:spPr>
          <a:xfrm>
            <a:off x="3131840" y="5805264"/>
            <a:ext cx="2404569" cy="369332"/>
          </a:xfrm>
          <a:prstGeom prst="rect">
            <a:avLst/>
          </a:prstGeom>
          <a:noFill/>
        </p:spPr>
        <p:txBody>
          <a:bodyPr wrap="none" rtlCol="0">
            <a:spAutoFit/>
          </a:bodyPr>
          <a:lstStyle/>
          <a:p>
            <a:pPr algn="ctr"/>
            <a:r>
              <a:rPr lang="en-US" altLang="ko-KR" b="1" dirty="0" smtClean="0">
                <a:solidFill>
                  <a:schemeClr val="bg1"/>
                </a:solidFill>
              </a:rPr>
              <a:t>Interviewee (</a:t>
            </a:r>
            <a:r>
              <a:rPr lang="ko-KR" altLang="en-US" b="1" dirty="0" err="1" smtClean="0">
                <a:solidFill>
                  <a:schemeClr val="bg1"/>
                </a:solidFill>
              </a:rPr>
              <a:t>면접자</a:t>
            </a:r>
            <a:r>
              <a:rPr lang="en-US" altLang="ko-KR" b="1" dirty="0" smtClean="0">
                <a:solidFill>
                  <a:schemeClr val="bg1"/>
                </a:solidFill>
              </a:rPr>
              <a:t>)</a:t>
            </a:r>
          </a:p>
        </p:txBody>
      </p:sp>
      <p:sp>
        <p:nvSpPr>
          <p:cNvPr id="8" name="TextBox 7"/>
          <p:cNvSpPr txBox="1"/>
          <p:nvPr/>
        </p:nvSpPr>
        <p:spPr>
          <a:xfrm>
            <a:off x="1650341" y="611396"/>
            <a:ext cx="5441939" cy="369332"/>
          </a:xfrm>
          <a:prstGeom prst="rect">
            <a:avLst/>
          </a:prstGeom>
          <a:noFill/>
        </p:spPr>
        <p:txBody>
          <a:bodyPr wrap="square" rtlCol="0">
            <a:spAutoFit/>
          </a:bodyPr>
          <a:lstStyle/>
          <a:p>
            <a:pPr lvl="0" algn="ctr"/>
            <a:r>
              <a:rPr lang="en-US" altLang="ko-KR" b="1" dirty="0" smtClean="0">
                <a:solidFill>
                  <a:schemeClr val="tx2"/>
                </a:solidFill>
              </a:rPr>
              <a:t>Put Yourself into the Interviewers’ Shoes.</a:t>
            </a:r>
            <a:endParaRPr lang="ko-KR" altLang="en-US" b="1" dirty="0" smtClean="0">
              <a:solidFill>
                <a:schemeClr val="tx2"/>
              </a:solidFill>
            </a:endParaRPr>
          </a:p>
        </p:txBody>
      </p:sp>
      <p:sp>
        <p:nvSpPr>
          <p:cNvPr id="10"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커리어 혹은 취직이라는 도전</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9745" name="Picture 1"/>
          <p:cNvPicPr>
            <a:picLocks noChangeAspect="1" noChangeArrowheads="1"/>
          </p:cNvPicPr>
          <p:nvPr/>
        </p:nvPicPr>
        <p:blipFill>
          <a:blip r:embed="rId3" cstate="print"/>
          <a:srcRect/>
          <a:stretch>
            <a:fillRect/>
          </a:stretch>
        </p:blipFill>
        <p:spPr bwMode="auto">
          <a:xfrm>
            <a:off x="107504" y="260648"/>
            <a:ext cx="8811826" cy="3600400"/>
          </a:xfrm>
          <a:prstGeom prst="rect">
            <a:avLst/>
          </a:prstGeom>
          <a:noFill/>
          <a:ln w="9525">
            <a:noFill/>
            <a:miter lim="800000"/>
            <a:headEnd/>
            <a:tailEnd/>
          </a:ln>
        </p:spPr>
      </p:pic>
      <p:sp>
        <p:nvSpPr>
          <p:cNvPr id="3"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4" name="Picture 1"/>
          <p:cNvPicPr>
            <a:picLocks noChangeAspect="1" noChangeArrowheads="1"/>
          </p:cNvPicPr>
          <p:nvPr/>
        </p:nvPicPr>
        <p:blipFill>
          <a:blip r:embed="rId4" cstate="print"/>
          <a:srcRect/>
          <a:stretch>
            <a:fillRect/>
          </a:stretch>
        </p:blipFill>
        <p:spPr bwMode="auto">
          <a:xfrm>
            <a:off x="107504" y="4005064"/>
            <a:ext cx="8880986" cy="2376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5522" name="Picture 2"/>
          <p:cNvPicPr>
            <a:picLocks noChangeAspect="1" noChangeArrowheads="1"/>
          </p:cNvPicPr>
          <p:nvPr/>
        </p:nvPicPr>
        <p:blipFill>
          <a:blip r:embed="rId3" cstate="print"/>
          <a:srcRect/>
          <a:stretch>
            <a:fillRect/>
          </a:stretch>
        </p:blipFill>
        <p:spPr bwMode="auto">
          <a:xfrm>
            <a:off x="683568" y="4098792"/>
            <a:ext cx="7704856" cy="2107311"/>
          </a:xfrm>
          <a:prstGeom prst="rect">
            <a:avLst/>
          </a:prstGeom>
          <a:noFill/>
          <a:ln w="9525">
            <a:noFill/>
            <a:miter lim="800000"/>
            <a:headEnd/>
            <a:tailEnd/>
          </a:ln>
        </p:spPr>
      </p:pic>
      <p:pic>
        <p:nvPicPr>
          <p:cNvPr id="875523" name="Picture 3"/>
          <p:cNvPicPr>
            <a:picLocks noChangeAspect="1" noChangeArrowheads="1"/>
          </p:cNvPicPr>
          <p:nvPr/>
        </p:nvPicPr>
        <p:blipFill>
          <a:blip r:embed="rId4" cstate="print"/>
          <a:srcRect/>
          <a:stretch>
            <a:fillRect/>
          </a:stretch>
        </p:blipFill>
        <p:spPr bwMode="auto">
          <a:xfrm>
            <a:off x="2267744" y="1412776"/>
            <a:ext cx="4752528" cy="2705095"/>
          </a:xfrm>
          <a:prstGeom prst="rect">
            <a:avLst/>
          </a:prstGeom>
          <a:noFill/>
          <a:ln w="9525">
            <a:noFill/>
            <a:miter lim="800000"/>
            <a:headEnd/>
            <a:tailEnd/>
          </a:ln>
        </p:spPr>
      </p:pic>
      <p:sp>
        <p:nvSpPr>
          <p:cNvPr id="8" name="직사각형 7"/>
          <p:cNvSpPr/>
          <p:nvPr/>
        </p:nvSpPr>
        <p:spPr>
          <a:xfrm>
            <a:off x="3562070" y="6597352"/>
            <a:ext cx="2666114" cy="246221"/>
          </a:xfrm>
          <a:prstGeom prst="rect">
            <a:avLst/>
          </a:prstGeom>
        </p:spPr>
        <p:txBody>
          <a:bodyPr wrap="none">
            <a:spAutoFit/>
          </a:bodyPr>
          <a:lstStyle/>
          <a:p>
            <a:r>
              <a:rPr lang="ko-KR" altLang="en-US" sz="1000" dirty="0" smtClean="0"/>
              <a:t>출처</a:t>
            </a:r>
            <a:r>
              <a:rPr lang="en-US" altLang="ko-KR" sz="1000" dirty="0" smtClean="0"/>
              <a:t>: </a:t>
            </a:r>
            <a:r>
              <a:rPr lang="en-US" altLang="ko-KR" sz="1000" dirty="0" smtClean="0">
                <a:hlinkClick r:id="rId5"/>
              </a:rPr>
              <a:t>Google Improves the Hiring Process</a:t>
            </a:r>
            <a:endParaRPr lang="ko-KR" altLang="en-US" sz="1000" dirty="0"/>
          </a:p>
        </p:txBody>
      </p:sp>
      <p:sp>
        <p:nvSpPr>
          <p:cNvPr id="6" name="제목 1"/>
          <p:cNvSpPr txBox="1">
            <a:spLocks/>
          </p:cNvSpPr>
          <p:nvPr/>
        </p:nvSpPr>
        <p:spPr>
          <a:xfrm>
            <a:off x="0" y="0"/>
            <a:ext cx="9144000" cy="504056"/>
          </a:xfrm>
          <a:prstGeom prst="rect">
            <a:avLst/>
          </a:prstGeom>
        </p:spPr>
        <p:txBody>
          <a:bodyPr vert="horz" lIns="91440" tIns="45720" rIns="91440" bIns="45720" rtlCol="0" anchor="ctr">
            <a:noAutofit/>
          </a:bodyPr>
          <a:lstStyle/>
          <a:p>
            <a:pPr algn="ctr"/>
            <a:r>
              <a:rPr lang="ko-KR" altLang="en-US" sz="2400" b="1" dirty="0" smtClean="0">
                <a:solidFill>
                  <a:schemeClr val="tx2"/>
                </a:solidFill>
                <a:latin typeface="+mj-lt"/>
                <a:ea typeface="+mj-ea"/>
                <a:cs typeface="+mj-cs"/>
              </a:rPr>
              <a:t>게임의 룰을 알고 준비를 합시다</a:t>
            </a:r>
            <a:endParaRPr lang="en-US" altLang="ko-KR" sz="2400" b="1" dirty="0">
              <a:solidFill>
                <a:schemeClr val="tx2"/>
              </a:solidFill>
              <a:latin typeface="+mj-lt"/>
              <a:ea typeface="+mj-ea"/>
              <a:cs typeface="+mj-cs"/>
            </a:endParaRPr>
          </a:p>
        </p:txBody>
      </p:sp>
      <p:sp>
        <p:nvSpPr>
          <p:cNvPr id="7" name="제목 1"/>
          <p:cNvSpPr txBox="1">
            <a:spLocks/>
          </p:cNvSpPr>
          <p:nvPr/>
        </p:nvSpPr>
        <p:spPr>
          <a:xfrm>
            <a:off x="3275856" y="548680"/>
            <a:ext cx="2664296" cy="504056"/>
          </a:xfrm>
          <a:prstGeom prst="rect">
            <a:avLst/>
          </a:prstGeom>
        </p:spPr>
        <p:txBody>
          <a:bodyPr vert="horz" lIns="91440" tIns="45720" rIns="91440" bIns="45720" rtlCol="0" anchor="ctr">
            <a:noAutofit/>
          </a:bodyPr>
          <a:lstStyle/>
          <a:p>
            <a:pPr lvl="0" algn="ctr">
              <a:spcBef>
                <a:spcPct val="0"/>
              </a:spcBef>
              <a:defRPr/>
            </a:pPr>
            <a:r>
              <a:rPr lang="ko-KR" altLang="en-US" sz="2400" dirty="0" smtClean="0">
                <a:solidFill>
                  <a:schemeClr val="tx2"/>
                </a:solidFill>
                <a:latin typeface="+mj-lt"/>
                <a:ea typeface="+mj-ea"/>
                <a:cs typeface="+mj-cs"/>
              </a:rPr>
              <a:t>채용과정</a:t>
            </a:r>
            <a:endParaRPr lang="ko-KR" altLang="en-US" sz="2400" dirty="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3275856" y="6611779"/>
            <a:ext cx="2002471" cy="246221"/>
          </a:xfrm>
          <a:prstGeom prst="rect">
            <a:avLst/>
          </a:prstGeom>
        </p:spPr>
        <p:txBody>
          <a:bodyPr wrap="none">
            <a:spAutoFit/>
          </a:bodyPr>
          <a:lstStyle/>
          <a:p>
            <a:r>
              <a:rPr lang="ko-KR" altLang="en-US" sz="1000" dirty="0" smtClean="0"/>
              <a:t>출처</a:t>
            </a:r>
            <a:r>
              <a:rPr lang="en-US" altLang="ko-KR" sz="1000" dirty="0" smtClean="0"/>
              <a:t>: </a:t>
            </a:r>
            <a:r>
              <a:rPr lang="en-US" altLang="ko-KR" sz="1000" dirty="0" smtClean="0">
                <a:hlinkClick r:id="rId3"/>
              </a:rPr>
              <a:t>https://careers.kakao.com</a:t>
            </a:r>
            <a:endParaRPr lang="en-US" altLang="ko-KR" sz="1000" dirty="0" smtClean="0"/>
          </a:p>
        </p:txBody>
      </p:sp>
      <p:pic>
        <p:nvPicPr>
          <p:cNvPr id="1323010" name="Picture 2"/>
          <p:cNvPicPr>
            <a:picLocks noChangeAspect="1" noChangeArrowheads="1"/>
          </p:cNvPicPr>
          <p:nvPr/>
        </p:nvPicPr>
        <p:blipFill>
          <a:blip r:embed="rId4" cstate="print"/>
          <a:srcRect/>
          <a:stretch>
            <a:fillRect/>
          </a:stretch>
        </p:blipFill>
        <p:spPr bwMode="auto">
          <a:xfrm>
            <a:off x="1187624" y="1578953"/>
            <a:ext cx="7920880" cy="4372070"/>
          </a:xfrm>
          <a:prstGeom prst="rect">
            <a:avLst/>
          </a:prstGeom>
          <a:noFill/>
          <a:ln w="9525">
            <a:noFill/>
            <a:miter lim="800000"/>
            <a:headEnd/>
            <a:tailEnd/>
          </a:ln>
        </p:spPr>
      </p:pic>
      <p:sp>
        <p:nvSpPr>
          <p:cNvPr id="14" name="직사각형 13"/>
          <p:cNvSpPr/>
          <p:nvPr/>
        </p:nvSpPr>
        <p:spPr>
          <a:xfrm>
            <a:off x="2051720" y="5951021"/>
            <a:ext cx="6228184" cy="646331"/>
          </a:xfrm>
          <a:prstGeom prst="rect">
            <a:avLst/>
          </a:prstGeom>
        </p:spPr>
        <p:txBody>
          <a:bodyPr wrap="square">
            <a:spAutoFit/>
          </a:bodyPr>
          <a:lstStyle/>
          <a:p>
            <a:r>
              <a:rPr lang="en-US" altLang="ko-KR" sz="1200" dirty="0" smtClean="0">
                <a:solidFill>
                  <a:schemeClr val="tx2"/>
                </a:solidFill>
              </a:rPr>
              <a:t>- </a:t>
            </a:r>
            <a:r>
              <a:rPr lang="ko-KR" altLang="en-US" sz="1200" dirty="0" smtClean="0">
                <a:solidFill>
                  <a:schemeClr val="tx2"/>
                </a:solidFill>
              </a:rPr>
              <a:t>기술직군 </a:t>
            </a:r>
            <a:r>
              <a:rPr lang="en-US" altLang="ko-KR" sz="1200" dirty="0" smtClean="0">
                <a:solidFill>
                  <a:schemeClr val="tx2"/>
                </a:solidFill>
              </a:rPr>
              <a:t>: </a:t>
            </a:r>
            <a:r>
              <a:rPr lang="ko-KR" altLang="en-US" sz="1200" dirty="0" smtClean="0">
                <a:solidFill>
                  <a:schemeClr val="tx2"/>
                </a:solidFill>
              </a:rPr>
              <a:t>서류전형 합격 후 코딩테스트</a:t>
            </a:r>
            <a:r>
              <a:rPr lang="en-US" altLang="ko-KR" sz="1200" dirty="0" smtClean="0">
                <a:solidFill>
                  <a:schemeClr val="tx2"/>
                </a:solidFill>
              </a:rPr>
              <a:t>, </a:t>
            </a:r>
            <a:r>
              <a:rPr lang="ko-KR" altLang="en-US" sz="1200" dirty="0" smtClean="0">
                <a:solidFill>
                  <a:schemeClr val="tx2"/>
                </a:solidFill>
              </a:rPr>
              <a:t>원격 인터뷰 진행</a:t>
            </a:r>
            <a:r>
              <a:rPr lang="en-US" altLang="ko-KR" sz="1200" dirty="0" smtClean="0">
                <a:solidFill>
                  <a:schemeClr val="tx2"/>
                </a:solidFill>
              </a:rPr>
              <a:t/>
            </a:r>
            <a:br>
              <a:rPr lang="en-US" altLang="ko-KR" sz="1200" dirty="0" smtClean="0">
                <a:solidFill>
                  <a:schemeClr val="tx2"/>
                </a:solidFill>
              </a:rPr>
            </a:br>
            <a:r>
              <a:rPr lang="en-US" altLang="ko-KR" sz="1200" dirty="0" smtClean="0">
                <a:solidFill>
                  <a:schemeClr val="tx2"/>
                </a:solidFill>
              </a:rPr>
              <a:t>- </a:t>
            </a:r>
            <a:r>
              <a:rPr lang="ko-KR" altLang="en-US" sz="1200" dirty="0" smtClean="0">
                <a:solidFill>
                  <a:schemeClr val="tx2"/>
                </a:solidFill>
              </a:rPr>
              <a:t>디자인직군 </a:t>
            </a:r>
            <a:r>
              <a:rPr lang="en-US" altLang="ko-KR" sz="1200" dirty="0" smtClean="0">
                <a:solidFill>
                  <a:schemeClr val="tx2"/>
                </a:solidFill>
              </a:rPr>
              <a:t>: </a:t>
            </a:r>
            <a:r>
              <a:rPr lang="ko-KR" altLang="en-US" sz="1200" dirty="0" smtClean="0">
                <a:solidFill>
                  <a:schemeClr val="tx2"/>
                </a:solidFill>
              </a:rPr>
              <a:t>서류전형 합격 후 정규직에 한해 과제전형 진행</a:t>
            </a:r>
            <a:r>
              <a:rPr lang="en-US" altLang="ko-KR" sz="1200" dirty="0" smtClean="0">
                <a:solidFill>
                  <a:schemeClr val="tx2"/>
                </a:solidFill>
              </a:rPr>
              <a:t/>
            </a:r>
            <a:br>
              <a:rPr lang="en-US" altLang="ko-KR" sz="1200" dirty="0" smtClean="0">
                <a:solidFill>
                  <a:schemeClr val="tx2"/>
                </a:solidFill>
              </a:rPr>
            </a:br>
            <a:r>
              <a:rPr lang="en-US" altLang="ko-KR" sz="1200" dirty="0" smtClean="0">
                <a:solidFill>
                  <a:schemeClr val="tx2"/>
                </a:solidFill>
              </a:rPr>
              <a:t>- </a:t>
            </a:r>
            <a:r>
              <a:rPr lang="ko-KR" altLang="en-US" sz="1200" dirty="0" err="1" smtClean="0">
                <a:solidFill>
                  <a:schemeClr val="tx2"/>
                </a:solidFill>
              </a:rPr>
              <a:t>비기술직군</a:t>
            </a:r>
            <a:r>
              <a:rPr lang="en-US" altLang="ko-KR" sz="1200" dirty="0" smtClean="0">
                <a:solidFill>
                  <a:schemeClr val="tx2"/>
                </a:solidFill>
              </a:rPr>
              <a:t>(</a:t>
            </a:r>
            <a:r>
              <a:rPr lang="ko-KR" altLang="en-US" sz="1200" dirty="0" smtClean="0">
                <a:solidFill>
                  <a:schemeClr val="tx2"/>
                </a:solidFill>
              </a:rPr>
              <a:t>서비스사업</a:t>
            </a:r>
            <a:r>
              <a:rPr lang="en-US" altLang="ko-KR" sz="1200" dirty="0" smtClean="0">
                <a:solidFill>
                  <a:schemeClr val="tx2"/>
                </a:solidFill>
              </a:rPr>
              <a:t>/</a:t>
            </a:r>
            <a:r>
              <a:rPr lang="ko-KR" altLang="en-US" sz="1200" dirty="0" err="1" smtClean="0">
                <a:solidFill>
                  <a:schemeClr val="tx2"/>
                </a:solidFill>
              </a:rPr>
              <a:t>스탭</a:t>
            </a:r>
            <a:r>
              <a:rPr lang="en-US" altLang="ko-KR" sz="1200" dirty="0" smtClean="0">
                <a:solidFill>
                  <a:schemeClr val="tx2"/>
                </a:solidFill>
              </a:rPr>
              <a:t>/</a:t>
            </a:r>
            <a:r>
              <a:rPr lang="ko-KR" altLang="en-US" sz="1200" dirty="0" smtClean="0">
                <a:solidFill>
                  <a:schemeClr val="tx2"/>
                </a:solidFill>
              </a:rPr>
              <a:t>디자인</a:t>
            </a:r>
            <a:r>
              <a:rPr lang="en-US" altLang="ko-KR" sz="1200" dirty="0" smtClean="0">
                <a:solidFill>
                  <a:schemeClr val="tx2"/>
                </a:solidFill>
              </a:rPr>
              <a:t>) : </a:t>
            </a:r>
            <a:r>
              <a:rPr lang="ko-KR" altLang="en-US" sz="1200" dirty="0" smtClean="0">
                <a:solidFill>
                  <a:schemeClr val="tx2"/>
                </a:solidFill>
              </a:rPr>
              <a:t>포지션에 따라 </a:t>
            </a:r>
            <a:r>
              <a:rPr lang="en-US" altLang="ko-KR" sz="1200" dirty="0" smtClean="0">
                <a:solidFill>
                  <a:schemeClr val="tx2"/>
                </a:solidFill>
              </a:rPr>
              <a:t>3</a:t>
            </a:r>
            <a:r>
              <a:rPr lang="ko-KR" altLang="en-US" sz="1200" dirty="0" smtClean="0">
                <a:solidFill>
                  <a:schemeClr val="tx2"/>
                </a:solidFill>
              </a:rPr>
              <a:t>차 인터뷰가 진행될 수 있음</a:t>
            </a:r>
            <a:endParaRPr lang="ko-KR" altLang="en-US" sz="1200" dirty="0">
              <a:solidFill>
                <a:schemeClr val="tx2"/>
              </a:solidFill>
            </a:endParaRPr>
          </a:p>
        </p:txBody>
      </p:sp>
      <p:sp>
        <p:nvSpPr>
          <p:cNvPr id="21"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채용 과정 분석</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22" name="TextBox 21"/>
          <p:cNvSpPr txBox="1"/>
          <p:nvPr/>
        </p:nvSpPr>
        <p:spPr>
          <a:xfrm>
            <a:off x="3347864" y="1196752"/>
            <a:ext cx="1420582" cy="369332"/>
          </a:xfrm>
          <a:prstGeom prst="rect">
            <a:avLst/>
          </a:prstGeom>
          <a:noFill/>
        </p:spPr>
        <p:txBody>
          <a:bodyPr wrap="none" rtlCol="0">
            <a:spAutoFit/>
          </a:bodyPr>
          <a:lstStyle/>
          <a:p>
            <a:r>
              <a:rPr lang="ko-KR" altLang="en-US" b="1" dirty="0" smtClean="0">
                <a:solidFill>
                  <a:schemeClr val="tx2"/>
                </a:solidFill>
              </a:rPr>
              <a:t>실무진 면접</a:t>
            </a:r>
            <a:endParaRPr lang="ko-KR" altLang="en-US" b="1" dirty="0">
              <a:solidFill>
                <a:schemeClr val="tx2"/>
              </a:solidFill>
            </a:endParaRPr>
          </a:p>
        </p:txBody>
      </p:sp>
      <p:sp>
        <p:nvSpPr>
          <p:cNvPr id="23" name="TextBox 22"/>
          <p:cNvSpPr txBox="1"/>
          <p:nvPr/>
        </p:nvSpPr>
        <p:spPr>
          <a:xfrm>
            <a:off x="5614499" y="1979548"/>
            <a:ext cx="1189749" cy="369332"/>
          </a:xfrm>
          <a:prstGeom prst="rect">
            <a:avLst/>
          </a:prstGeom>
          <a:noFill/>
        </p:spPr>
        <p:txBody>
          <a:bodyPr wrap="none" rtlCol="0">
            <a:spAutoFit/>
          </a:bodyPr>
          <a:lstStyle/>
          <a:p>
            <a:r>
              <a:rPr lang="ko-KR" altLang="en-US" b="1" smtClean="0">
                <a:solidFill>
                  <a:schemeClr val="tx2"/>
                </a:solidFill>
              </a:rPr>
              <a:t>임원 </a:t>
            </a:r>
            <a:r>
              <a:rPr lang="ko-KR" altLang="en-US" b="1" dirty="0" smtClean="0">
                <a:solidFill>
                  <a:schemeClr val="tx2"/>
                </a:solidFill>
              </a:rPr>
              <a:t>면접</a:t>
            </a:r>
            <a:endParaRPr lang="ko-KR" altLang="en-US" b="1" dirty="0">
              <a:solidFill>
                <a:schemeClr val="tx2"/>
              </a:solidFill>
            </a:endParaRPr>
          </a:p>
        </p:txBody>
      </p:sp>
      <p:grpSp>
        <p:nvGrpSpPr>
          <p:cNvPr id="2" name="그룹 37"/>
          <p:cNvGrpSpPr/>
          <p:nvPr/>
        </p:nvGrpSpPr>
        <p:grpSpPr>
          <a:xfrm>
            <a:off x="827584" y="1403484"/>
            <a:ext cx="2580598" cy="1305437"/>
            <a:chOff x="827584" y="1403484"/>
            <a:chExt cx="2580598" cy="1305437"/>
          </a:xfrm>
        </p:grpSpPr>
        <p:cxnSp>
          <p:nvCxnSpPr>
            <p:cNvPr id="31" name="직선 연결선 30"/>
            <p:cNvCxnSpPr/>
            <p:nvPr/>
          </p:nvCxnSpPr>
          <p:spPr>
            <a:xfrm flipV="1">
              <a:off x="2411760" y="1700808"/>
              <a:ext cx="864096" cy="10081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그룹 36"/>
            <p:cNvGrpSpPr/>
            <p:nvPr/>
          </p:nvGrpSpPr>
          <p:grpSpPr>
            <a:xfrm>
              <a:off x="827584" y="1403484"/>
              <a:ext cx="2580598" cy="1305436"/>
              <a:chOff x="827584" y="1403484"/>
              <a:chExt cx="2580598" cy="1305436"/>
            </a:xfrm>
          </p:grpSpPr>
          <p:sp>
            <p:nvSpPr>
              <p:cNvPr id="24" name="TextBox 23"/>
              <p:cNvSpPr txBox="1"/>
              <p:nvPr/>
            </p:nvSpPr>
            <p:spPr>
              <a:xfrm>
                <a:off x="827584" y="1547500"/>
                <a:ext cx="1356462" cy="369332"/>
              </a:xfrm>
              <a:prstGeom prst="rect">
                <a:avLst/>
              </a:prstGeom>
              <a:noFill/>
            </p:spPr>
            <p:txBody>
              <a:bodyPr wrap="none" rtlCol="0">
                <a:spAutoFit/>
              </a:bodyPr>
              <a:lstStyle/>
              <a:p>
                <a:r>
                  <a:rPr lang="en-US" altLang="ko-KR" b="1" dirty="0" smtClean="0">
                    <a:solidFill>
                      <a:srgbClr val="FF0000"/>
                    </a:solidFill>
                  </a:rPr>
                  <a:t>(</a:t>
                </a:r>
                <a:r>
                  <a:rPr lang="ko-KR" altLang="en-US" b="1" dirty="0" smtClean="0">
                    <a:solidFill>
                      <a:srgbClr val="FF0000"/>
                    </a:solidFill>
                  </a:rPr>
                  <a:t>코딩 시험</a:t>
                </a:r>
                <a:r>
                  <a:rPr lang="en-US" altLang="ko-KR" b="1" dirty="0" smtClean="0">
                    <a:solidFill>
                      <a:srgbClr val="FF0000"/>
                    </a:solidFill>
                  </a:rPr>
                  <a:t>)</a:t>
                </a:r>
                <a:endParaRPr lang="ko-KR" altLang="en-US" b="1" dirty="0">
                  <a:solidFill>
                    <a:srgbClr val="FF0000"/>
                  </a:solidFill>
                </a:endParaRPr>
              </a:p>
            </p:txBody>
          </p:sp>
          <p:cxnSp>
            <p:nvCxnSpPr>
              <p:cNvPr id="29" name="직선 연결선 28"/>
              <p:cNvCxnSpPr/>
              <p:nvPr/>
            </p:nvCxnSpPr>
            <p:spPr>
              <a:xfrm>
                <a:off x="971600" y="1916832"/>
                <a:ext cx="1440160" cy="7920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051720" y="1403484"/>
                <a:ext cx="1356462" cy="369332"/>
              </a:xfrm>
              <a:prstGeom prst="rect">
                <a:avLst/>
              </a:prstGeom>
              <a:noFill/>
            </p:spPr>
            <p:txBody>
              <a:bodyPr wrap="none" rtlCol="0">
                <a:spAutoFit/>
              </a:bodyPr>
              <a:lstStyle/>
              <a:p>
                <a:r>
                  <a:rPr lang="en-US" altLang="ko-KR" b="1" dirty="0" smtClean="0">
                    <a:solidFill>
                      <a:srgbClr val="FF0000"/>
                    </a:solidFill>
                  </a:rPr>
                  <a:t>(</a:t>
                </a:r>
                <a:r>
                  <a:rPr lang="ko-KR" altLang="en-US" b="1" dirty="0" smtClean="0">
                    <a:solidFill>
                      <a:srgbClr val="FF0000"/>
                    </a:solidFill>
                  </a:rPr>
                  <a:t>원격 면접</a:t>
                </a:r>
                <a:r>
                  <a:rPr lang="en-US" altLang="ko-KR" b="1" dirty="0" smtClean="0">
                    <a:solidFill>
                      <a:srgbClr val="FF0000"/>
                    </a:solidFill>
                  </a:rPr>
                  <a:t>)</a:t>
                </a:r>
                <a:endParaRPr lang="ko-KR" altLang="en-US" b="1" dirty="0">
                  <a:solidFill>
                    <a:srgbClr val="FF0000"/>
                  </a:solidFill>
                </a:endParaRPr>
              </a:p>
            </p:txBody>
          </p:sp>
        </p:grpSp>
      </p:grpSp>
      <p:sp>
        <p:nvSpPr>
          <p:cNvPr id="15"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Box 143"/>
          <p:cNvSpPr txBox="1"/>
          <p:nvPr/>
        </p:nvSpPr>
        <p:spPr>
          <a:xfrm>
            <a:off x="1187624" y="5960313"/>
            <a:ext cx="1800200" cy="276999"/>
          </a:xfrm>
          <a:prstGeom prst="rect">
            <a:avLst/>
          </a:prstGeom>
          <a:noFill/>
        </p:spPr>
        <p:txBody>
          <a:bodyPr wrap="square" rtlCol="0">
            <a:spAutoFit/>
          </a:bodyPr>
          <a:lstStyle/>
          <a:p>
            <a:pPr algn="ctr"/>
            <a:r>
              <a:rPr lang="en-US" altLang="ko-KR" sz="1200" dirty="0" smtClean="0">
                <a:solidFill>
                  <a:schemeClr val="bg1">
                    <a:lumMod val="65000"/>
                  </a:schemeClr>
                </a:solidFill>
              </a:rPr>
              <a:t>Probability &amp; Statistics</a:t>
            </a:r>
            <a:endParaRPr lang="ko-KR" altLang="en-US" sz="1200" dirty="0">
              <a:solidFill>
                <a:schemeClr val="bg1">
                  <a:lumMod val="65000"/>
                </a:schemeClr>
              </a:solidFill>
            </a:endParaRPr>
          </a:p>
        </p:txBody>
      </p:sp>
      <p:pic>
        <p:nvPicPr>
          <p:cNvPr id="7" name="그림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6464" y="908720"/>
            <a:ext cx="3672408" cy="4834382"/>
          </a:xfrm>
          <a:prstGeom prst="rect">
            <a:avLst/>
          </a:prstGeom>
        </p:spPr>
      </p:pic>
      <p:sp>
        <p:nvSpPr>
          <p:cNvPr id="6" name="타원 5"/>
          <p:cNvSpPr/>
          <p:nvPr/>
        </p:nvSpPr>
        <p:spPr>
          <a:xfrm>
            <a:off x="4283968" y="5455070"/>
            <a:ext cx="7056784" cy="2952328"/>
          </a:xfrm>
          <a:prstGeom prst="ellipse">
            <a:avLst/>
          </a:prstGeom>
          <a:solidFill>
            <a:srgbClr val="00602B"/>
          </a:solidFill>
          <a:ln>
            <a:solidFill>
              <a:srgbClr val="0060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p:cNvSpPr txBox="1"/>
          <p:nvPr/>
        </p:nvSpPr>
        <p:spPr>
          <a:xfrm>
            <a:off x="6582617" y="5733810"/>
            <a:ext cx="2309863" cy="369332"/>
          </a:xfrm>
          <a:prstGeom prst="rect">
            <a:avLst/>
          </a:prstGeom>
          <a:noFill/>
        </p:spPr>
        <p:txBody>
          <a:bodyPr wrap="none" rtlCol="0">
            <a:spAutoFit/>
          </a:bodyPr>
          <a:lstStyle/>
          <a:p>
            <a:r>
              <a:rPr lang="en-US" altLang="ko-KR" b="1" dirty="0" smtClean="0">
                <a:solidFill>
                  <a:schemeClr val="bg1"/>
                </a:solidFill>
              </a:rPr>
              <a:t>Software Engineers</a:t>
            </a:r>
            <a:endParaRPr lang="ko-KR" altLang="en-US" b="1" dirty="0">
              <a:solidFill>
                <a:schemeClr val="bg1"/>
              </a:solidFill>
            </a:endParaRPr>
          </a:p>
        </p:txBody>
      </p:sp>
      <p:sp>
        <p:nvSpPr>
          <p:cNvPr id="9" name="TextBox 8"/>
          <p:cNvSpPr txBox="1"/>
          <p:nvPr/>
        </p:nvSpPr>
        <p:spPr>
          <a:xfrm>
            <a:off x="6597939" y="3870894"/>
            <a:ext cx="2150525" cy="646331"/>
          </a:xfrm>
          <a:prstGeom prst="rect">
            <a:avLst/>
          </a:prstGeom>
          <a:noFill/>
        </p:spPr>
        <p:txBody>
          <a:bodyPr wrap="none" rtlCol="0">
            <a:spAutoFit/>
          </a:bodyPr>
          <a:lstStyle/>
          <a:p>
            <a:pPr algn="ctr"/>
            <a:r>
              <a:rPr lang="en-US" altLang="ko-KR" b="1" dirty="0" smtClean="0">
                <a:solidFill>
                  <a:schemeClr val="bg1"/>
                </a:solidFill>
              </a:rPr>
              <a:t>Machine Learning</a:t>
            </a:r>
          </a:p>
          <a:p>
            <a:pPr algn="ctr"/>
            <a:r>
              <a:rPr lang="en-US" altLang="ko-KR" b="1" dirty="0" smtClean="0">
                <a:solidFill>
                  <a:schemeClr val="bg1"/>
                </a:solidFill>
              </a:rPr>
              <a:t>Background</a:t>
            </a:r>
            <a:endParaRPr lang="ko-KR" altLang="en-US" b="1" dirty="0">
              <a:solidFill>
                <a:schemeClr val="bg1"/>
              </a:solidFill>
            </a:endParaRPr>
          </a:p>
        </p:txBody>
      </p:sp>
      <p:sp>
        <p:nvSpPr>
          <p:cNvPr id="21" name="TextBox 20"/>
          <p:cNvSpPr txBox="1"/>
          <p:nvPr/>
        </p:nvSpPr>
        <p:spPr>
          <a:xfrm>
            <a:off x="6977013" y="2083468"/>
            <a:ext cx="1483419" cy="923330"/>
          </a:xfrm>
          <a:prstGeom prst="rect">
            <a:avLst/>
          </a:prstGeom>
          <a:noFill/>
        </p:spPr>
        <p:txBody>
          <a:bodyPr wrap="none" rtlCol="0">
            <a:spAutoFit/>
          </a:bodyPr>
          <a:lstStyle/>
          <a:p>
            <a:pPr algn="ctr"/>
            <a:r>
              <a:rPr lang="en-US" altLang="ko-KR" b="1" dirty="0" smtClean="0">
                <a:solidFill>
                  <a:schemeClr val="bg1"/>
                </a:solidFill>
              </a:rPr>
              <a:t>Machine</a:t>
            </a:r>
            <a:br>
              <a:rPr lang="en-US" altLang="ko-KR" b="1" dirty="0" smtClean="0">
                <a:solidFill>
                  <a:schemeClr val="bg1"/>
                </a:solidFill>
              </a:rPr>
            </a:br>
            <a:r>
              <a:rPr lang="en-US" altLang="ko-KR" b="1" dirty="0" smtClean="0">
                <a:solidFill>
                  <a:schemeClr val="bg1"/>
                </a:solidFill>
              </a:rPr>
              <a:t>Learning</a:t>
            </a:r>
          </a:p>
          <a:p>
            <a:pPr algn="ctr"/>
            <a:r>
              <a:rPr lang="en-US" altLang="ko-KR" b="1" dirty="0" smtClean="0">
                <a:solidFill>
                  <a:schemeClr val="bg1"/>
                </a:solidFill>
              </a:rPr>
              <a:t>Researchers</a:t>
            </a:r>
            <a:endParaRPr lang="ko-KR" altLang="en-US" b="1" dirty="0">
              <a:solidFill>
                <a:schemeClr val="bg1"/>
              </a:solidFill>
            </a:endParaRPr>
          </a:p>
        </p:txBody>
      </p:sp>
      <p:sp>
        <p:nvSpPr>
          <p:cNvPr id="84" name="TextBox 83"/>
          <p:cNvSpPr txBox="1"/>
          <p:nvPr/>
        </p:nvSpPr>
        <p:spPr>
          <a:xfrm>
            <a:off x="1187624" y="6226278"/>
            <a:ext cx="1872208" cy="276999"/>
          </a:xfrm>
          <a:prstGeom prst="rect">
            <a:avLst/>
          </a:prstGeom>
          <a:noFill/>
        </p:spPr>
        <p:txBody>
          <a:bodyPr wrap="square" rtlCol="0">
            <a:spAutoFit/>
          </a:bodyPr>
          <a:lstStyle/>
          <a:p>
            <a:pPr algn="ctr"/>
            <a:r>
              <a:rPr lang="en-US" altLang="ko-KR" sz="1200" b="1" dirty="0" smtClean="0"/>
              <a:t>Engineering Mindset</a:t>
            </a:r>
            <a:endParaRPr lang="ko-KR" altLang="en-US" sz="1200" b="1" dirty="0"/>
          </a:p>
        </p:txBody>
      </p:sp>
      <p:sp>
        <p:nvSpPr>
          <p:cNvPr id="99" name="TextBox 98"/>
          <p:cNvSpPr txBox="1"/>
          <p:nvPr/>
        </p:nvSpPr>
        <p:spPr>
          <a:xfrm>
            <a:off x="3203848" y="5888305"/>
            <a:ext cx="1368152" cy="276999"/>
          </a:xfrm>
          <a:prstGeom prst="rect">
            <a:avLst/>
          </a:prstGeom>
          <a:noFill/>
        </p:spPr>
        <p:txBody>
          <a:bodyPr wrap="square" rtlCol="0">
            <a:spAutoFit/>
          </a:bodyPr>
          <a:lstStyle/>
          <a:p>
            <a:pPr algn="ctr"/>
            <a:r>
              <a:rPr lang="en-US" altLang="ko-KR" sz="1200" b="1" dirty="0" smtClean="0"/>
              <a:t>Coding Skills</a:t>
            </a:r>
            <a:endParaRPr lang="ko-KR" altLang="en-US" sz="1200" b="1" dirty="0"/>
          </a:p>
        </p:txBody>
      </p:sp>
      <p:cxnSp>
        <p:nvCxnSpPr>
          <p:cNvPr id="103" name="직선 연결선 102"/>
          <p:cNvCxnSpPr/>
          <p:nvPr/>
        </p:nvCxnSpPr>
        <p:spPr>
          <a:xfrm flipV="1">
            <a:off x="2915816" y="5927213"/>
            <a:ext cx="0" cy="299066"/>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직선 연결선 107"/>
          <p:cNvCxnSpPr/>
          <p:nvPr/>
        </p:nvCxnSpPr>
        <p:spPr>
          <a:xfrm>
            <a:off x="2915816" y="5927213"/>
            <a:ext cx="432048" cy="0"/>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915816" y="5927213"/>
            <a:ext cx="504056" cy="276999"/>
          </a:xfrm>
          <a:prstGeom prst="rect">
            <a:avLst/>
          </a:prstGeom>
          <a:noFill/>
        </p:spPr>
        <p:txBody>
          <a:bodyPr wrap="square" rtlCol="0">
            <a:spAutoFit/>
          </a:bodyPr>
          <a:lstStyle/>
          <a:p>
            <a:pPr algn="ctr"/>
            <a:r>
              <a:rPr lang="ko-KR" altLang="en-US" sz="1200" dirty="0">
                <a:solidFill>
                  <a:srgbClr val="00602B"/>
                </a:solidFill>
              </a:rPr>
              <a:t>초</a:t>
            </a:r>
            <a:r>
              <a:rPr lang="ko-KR" altLang="en-US" sz="1200" dirty="0" smtClean="0">
                <a:solidFill>
                  <a:srgbClr val="00602B"/>
                </a:solidFill>
              </a:rPr>
              <a:t>급</a:t>
            </a:r>
            <a:endParaRPr lang="ko-KR" altLang="en-US" sz="1200" dirty="0">
              <a:solidFill>
                <a:srgbClr val="00602B"/>
              </a:solidFill>
            </a:endParaRPr>
          </a:p>
        </p:txBody>
      </p:sp>
      <p:cxnSp>
        <p:nvCxnSpPr>
          <p:cNvPr id="110" name="직선 연결선 109"/>
          <p:cNvCxnSpPr/>
          <p:nvPr/>
        </p:nvCxnSpPr>
        <p:spPr>
          <a:xfrm flipV="1">
            <a:off x="1259632" y="6215245"/>
            <a:ext cx="0" cy="299066"/>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1259632" y="6215245"/>
            <a:ext cx="1656184" cy="0"/>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직선 연결선 112"/>
          <p:cNvCxnSpPr/>
          <p:nvPr/>
        </p:nvCxnSpPr>
        <p:spPr>
          <a:xfrm>
            <a:off x="0" y="6503277"/>
            <a:ext cx="1259632" cy="0"/>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직선 연결선 115"/>
          <p:cNvCxnSpPr/>
          <p:nvPr/>
        </p:nvCxnSpPr>
        <p:spPr>
          <a:xfrm flipV="1">
            <a:off x="3347864" y="5639181"/>
            <a:ext cx="0" cy="299066"/>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p:nvPr/>
        </p:nvCxnSpPr>
        <p:spPr>
          <a:xfrm>
            <a:off x="3347864" y="5639181"/>
            <a:ext cx="432048" cy="0"/>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3347864" y="5639181"/>
            <a:ext cx="504056" cy="276999"/>
          </a:xfrm>
          <a:prstGeom prst="rect">
            <a:avLst/>
          </a:prstGeom>
          <a:noFill/>
        </p:spPr>
        <p:txBody>
          <a:bodyPr wrap="square" rtlCol="0">
            <a:spAutoFit/>
          </a:bodyPr>
          <a:lstStyle/>
          <a:p>
            <a:pPr algn="ctr"/>
            <a:r>
              <a:rPr lang="ko-KR" altLang="en-US" sz="1200" dirty="0" smtClean="0">
                <a:solidFill>
                  <a:srgbClr val="00602B"/>
                </a:solidFill>
              </a:rPr>
              <a:t>중급</a:t>
            </a:r>
            <a:endParaRPr lang="ko-KR" altLang="en-US" sz="1200" dirty="0">
              <a:solidFill>
                <a:srgbClr val="00602B"/>
              </a:solidFill>
            </a:endParaRPr>
          </a:p>
        </p:txBody>
      </p:sp>
      <p:cxnSp>
        <p:nvCxnSpPr>
          <p:cNvPr id="119" name="직선 연결선 118"/>
          <p:cNvCxnSpPr/>
          <p:nvPr/>
        </p:nvCxnSpPr>
        <p:spPr>
          <a:xfrm flipV="1">
            <a:off x="3779912" y="5013176"/>
            <a:ext cx="0" cy="626005"/>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p:nvPr/>
        </p:nvCxnSpPr>
        <p:spPr>
          <a:xfrm>
            <a:off x="3779912" y="5013176"/>
            <a:ext cx="432048" cy="0"/>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79912" y="5229200"/>
            <a:ext cx="504056" cy="276999"/>
          </a:xfrm>
          <a:prstGeom prst="rect">
            <a:avLst/>
          </a:prstGeom>
          <a:noFill/>
        </p:spPr>
        <p:txBody>
          <a:bodyPr wrap="square" rtlCol="0">
            <a:spAutoFit/>
          </a:bodyPr>
          <a:lstStyle/>
          <a:p>
            <a:pPr algn="ctr"/>
            <a:r>
              <a:rPr lang="ko-KR" altLang="en-US" sz="1200" dirty="0" smtClean="0">
                <a:solidFill>
                  <a:srgbClr val="00602B"/>
                </a:solidFill>
              </a:rPr>
              <a:t>고급</a:t>
            </a:r>
            <a:endParaRPr lang="ko-KR" altLang="en-US" sz="1200" dirty="0">
              <a:solidFill>
                <a:srgbClr val="00602B"/>
              </a:solidFill>
            </a:endParaRPr>
          </a:p>
        </p:txBody>
      </p:sp>
      <p:cxnSp>
        <p:nvCxnSpPr>
          <p:cNvPr id="122" name="직선 연결선 121"/>
          <p:cNvCxnSpPr/>
          <p:nvPr/>
        </p:nvCxnSpPr>
        <p:spPr>
          <a:xfrm flipV="1">
            <a:off x="4211960" y="4426078"/>
            <a:ext cx="0" cy="598132"/>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직선 연결선 122"/>
          <p:cNvCxnSpPr/>
          <p:nvPr/>
        </p:nvCxnSpPr>
        <p:spPr>
          <a:xfrm>
            <a:off x="4211960" y="4426078"/>
            <a:ext cx="432048" cy="0"/>
          </a:xfrm>
          <a:prstGeom prst="line">
            <a:avLst/>
          </a:prstGeom>
          <a:ln w="12700">
            <a:solidFill>
              <a:srgbClr val="00602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211960" y="4592161"/>
            <a:ext cx="504056" cy="276999"/>
          </a:xfrm>
          <a:prstGeom prst="rect">
            <a:avLst/>
          </a:prstGeom>
          <a:noFill/>
        </p:spPr>
        <p:txBody>
          <a:bodyPr wrap="square" rtlCol="0">
            <a:spAutoFit/>
          </a:bodyPr>
          <a:lstStyle/>
          <a:p>
            <a:pPr algn="ctr"/>
            <a:r>
              <a:rPr lang="ko-KR" altLang="en-US" sz="1200" dirty="0" smtClean="0">
                <a:solidFill>
                  <a:srgbClr val="00602B"/>
                </a:solidFill>
              </a:rPr>
              <a:t>프로</a:t>
            </a:r>
            <a:endParaRPr lang="ko-KR" altLang="en-US" sz="1200" dirty="0">
              <a:solidFill>
                <a:srgbClr val="00602B"/>
              </a:solidFill>
            </a:endParaRPr>
          </a:p>
        </p:txBody>
      </p:sp>
      <p:cxnSp>
        <p:nvCxnSpPr>
          <p:cNvPr id="126" name="직선 연결선 125"/>
          <p:cNvCxnSpPr/>
          <p:nvPr/>
        </p:nvCxnSpPr>
        <p:spPr>
          <a:xfrm flipV="1">
            <a:off x="2231232" y="5218166"/>
            <a:ext cx="0" cy="299066"/>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직선 연결선 126"/>
          <p:cNvCxnSpPr/>
          <p:nvPr/>
        </p:nvCxnSpPr>
        <p:spPr>
          <a:xfrm>
            <a:off x="2231232" y="5218166"/>
            <a:ext cx="432048" cy="0"/>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231232" y="5218166"/>
            <a:ext cx="504056" cy="276999"/>
          </a:xfrm>
          <a:prstGeom prst="rect">
            <a:avLst/>
          </a:prstGeom>
          <a:noFill/>
        </p:spPr>
        <p:txBody>
          <a:bodyPr wrap="square" rtlCol="0">
            <a:spAutoFit/>
          </a:bodyPr>
          <a:lstStyle/>
          <a:p>
            <a:pPr algn="ctr"/>
            <a:r>
              <a:rPr lang="ko-KR" altLang="en-US" sz="1200" dirty="0" smtClean="0"/>
              <a:t>기</a:t>
            </a:r>
            <a:r>
              <a:rPr lang="ko-KR" altLang="en-US" sz="1200" dirty="0"/>
              <a:t>초</a:t>
            </a:r>
          </a:p>
        </p:txBody>
      </p:sp>
      <p:cxnSp>
        <p:nvCxnSpPr>
          <p:cNvPr id="129" name="직선 연결선 128"/>
          <p:cNvCxnSpPr/>
          <p:nvPr/>
        </p:nvCxnSpPr>
        <p:spPr>
          <a:xfrm flipV="1">
            <a:off x="2663280" y="3633990"/>
            <a:ext cx="0" cy="1584176"/>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직선 연결선 129"/>
          <p:cNvCxnSpPr/>
          <p:nvPr/>
        </p:nvCxnSpPr>
        <p:spPr>
          <a:xfrm>
            <a:off x="2663280" y="3633990"/>
            <a:ext cx="432048" cy="0"/>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2663280" y="4282062"/>
            <a:ext cx="504056" cy="276999"/>
          </a:xfrm>
          <a:prstGeom prst="rect">
            <a:avLst/>
          </a:prstGeom>
          <a:noFill/>
        </p:spPr>
        <p:txBody>
          <a:bodyPr wrap="square" rtlCol="0">
            <a:spAutoFit/>
          </a:bodyPr>
          <a:lstStyle/>
          <a:p>
            <a:pPr algn="ctr"/>
            <a:r>
              <a:rPr lang="ko-KR" altLang="en-US" sz="1200" dirty="0" smtClean="0"/>
              <a:t>중급</a:t>
            </a:r>
            <a:endParaRPr lang="ko-KR" altLang="en-US" sz="1200" dirty="0"/>
          </a:p>
        </p:txBody>
      </p:sp>
      <p:cxnSp>
        <p:nvCxnSpPr>
          <p:cNvPr id="132" name="직선 연결선 131"/>
          <p:cNvCxnSpPr/>
          <p:nvPr/>
        </p:nvCxnSpPr>
        <p:spPr>
          <a:xfrm flipV="1">
            <a:off x="3095328" y="2905806"/>
            <a:ext cx="0" cy="728184"/>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직선 연결선 132"/>
          <p:cNvCxnSpPr/>
          <p:nvPr/>
        </p:nvCxnSpPr>
        <p:spPr>
          <a:xfrm>
            <a:off x="3095328" y="2905805"/>
            <a:ext cx="432048" cy="0"/>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3095328" y="3129934"/>
            <a:ext cx="504056" cy="276999"/>
          </a:xfrm>
          <a:prstGeom prst="rect">
            <a:avLst/>
          </a:prstGeom>
          <a:noFill/>
        </p:spPr>
        <p:txBody>
          <a:bodyPr wrap="square" rtlCol="0">
            <a:spAutoFit/>
          </a:bodyPr>
          <a:lstStyle/>
          <a:p>
            <a:pPr algn="ctr"/>
            <a:r>
              <a:rPr lang="ko-KR" altLang="en-US" sz="1200" dirty="0" smtClean="0"/>
              <a:t>고급</a:t>
            </a:r>
            <a:endParaRPr lang="ko-KR" altLang="en-US" sz="1200" dirty="0"/>
          </a:p>
        </p:txBody>
      </p:sp>
      <p:sp>
        <p:nvSpPr>
          <p:cNvPr id="138" name="TextBox 137"/>
          <p:cNvSpPr txBox="1"/>
          <p:nvPr/>
        </p:nvSpPr>
        <p:spPr>
          <a:xfrm>
            <a:off x="1223120" y="5506198"/>
            <a:ext cx="1080120" cy="288032"/>
          </a:xfrm>
          <a:prstGeom prst="rect">
            <a:avLst/>
          </a:prstGeom>
          <a:noFill/>
        </p:spPr>
        <p:txBody>
          <a:bodyPr wrap="square" rtlCol="0">
            <a:spAutoFit/>
          </a:bodyPr>
          <a:lstStyle/>
          <a:p>
            <a:pPr algn="ctr"/>
            <a:r>
              <a:rPr lang="en-US" altLang="ko-KR" sz="1200" b="1" dirty="0" smtClean="0"/>
              <a:t>ML Mindset</a:t>
            </a:r>
            <a:endParaRPr lang="ko-KR" altLang="en-US" sz="1200" b="1" dirty="0"/>
          </a:p>
        </p:txBody>
      </p:sp>
      <p:sp>
        <p:nvSpPr>
          <p:cNvPr id="139" name="TextBox 138"/>
          <p:cNvSpPr txBox="1"/>
          <p:nvPr/>
        </p:nvSpPr>
        <p:spPr>
          <a:xfrm>
            <a:off x="-108520" y="3934797"/>
            <a:ext cx="2339752" cy="646331"/>
          </a:xfrm>
          <a:prstGeom prst="rect">
            <a:avLst/>
          </a:prstGeom>
          <a:noFill/>
        </p:spPr>
        <p:txBody>
          <a:bodyPr wrap="square" rtlCol="0">
            <a:spAutoFit/>
          </a:bodyPr>
          <a:lstStyle/>
          <a:p>
            <a:pPr algn="ctr"/>
            <a:r>
              <a:rPr lang="en-US" altLang="ko-KR" b="1" dirty="0" smtClean="0"/>
              <a:t>Machine Learning</a:t>
            </a:r>
          </a:p>
          <a:p>
            <a:pPr algn="ctr"/>
            <a:r>
              <a:rPr lang="en-US" altLang="ko-KR" b="1" dirty="0" smtClean="0"/>
              <a:t>Background</a:t>
            </a:r>
            <a:endParaRPr lang="ko-KR" altLang="en-US" b="1" dirty="0"/>
          </a:p>
        </p:txBody>
      </p:sp>
      <p:cxnSp>
        <p:nvCxnSpPr>
          <p:cNvPr id="140" name="직선 연결선 139"/>
          <p:cNvCxnSpPr/>
          <p:nvPr/>
        </p:nvCxnSpPr>
        <p:spPr>
          <a:xfrm flipV="1">
            <a:off x="1223120" y="5506198"/>
            <a:ext cx="0" cy="299066"/>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직선 연결선 140"/>
          <p:cNvCxnSpPr/>
          <p:nvPr/>
        </p:nvCxnSpPr>
        <p:spPr>
          <a:xfrm>
            <a:off x="1223120" y="5506198"/>
            <a:ext cx="1008112" cy="0"/>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07504" y="6514311"/>
            <a:ext cx="1008620" cy="276999"/>
          </a:xfrm>
          <a:prstGeom prst="rect">
            <a:avLst/>
          </a:prstGeom>
          <a:noFill/>
        </p:spPr>
        <p:txBody>
          <a:bodyPr wrap="square" rtlCol="0">
            <a:spAutoFit/>
          </a:bodyPr>
          <a:lstStyle/>
          <a:p>
            <a:pPr algn="ctr"/>
            <a:r>
              <a:rPr lang="en-US" altLang="ko-KR" sz="1200" dirty="0" smtClean="0">
                <a:solidFill>
                  <a:schemeClr val="bg1">
                    <a:lumMod val="65000"/>
                  </a:schemeClr>
                </a:solidFill>
              </a:rPr>
              <a:t>Basic Math</a:t>
            </a:r>
            <a:endParaRPr lang="ko-KR" altLang="en-US" sz="1200" dirty="0">
              <a:solidFill>
                <a:schemeClr val="bg1">
                  <a:lumMod val="65000"/>
                </a:schemeClr>
              </a:solidFill>
            </a:endParaRPr>
          </a:p>
        </p:txBody>
      </p:sp>
      <p:sp>
        <p:nvSpPr>
          <p:cNvPr id="146" name="TextBox 145"/>
          <p:cNvSpPr txBox="1"/>
          <p:nvPr/>
        </p:nvSpPr>
        <p:spPr>
          <a:xfrm>
            <a:off x="107504" y="6215245"/>
            <a:ext cx="1008112" cy="276999"/>
          </a:xfrm>
          <a:prstGeom prst="rect">
            <a:avLst/>
          </a:prstGeom>
          <a:noFill/>
        </p:spPr>
        <p:txBody>
          <a:bodyPr wrap="square" rtlCol="0">
            <a:spAutoFit/>
          </a:bodyPr>
          <a:lstStyle/>
          <a:p>
            <a:pPr algn="ctr"/>
            <a:r>
              <a:rPr lang="en-US" altLang="ko-KR" sz="1200" dirty="0" smtClean="0">
                <a:solidFill>
                  <a:schemeClr val="bg1">
                    <a:lumMod val="65000"/>
                  </a:schemeClr>
                </a:solidFill>
              </a:rPr>
              <a:t>Adv. Math</a:t>
            </a:r>
            <a:endParaRPr lang="ko-KR" altLang="en-US" sz="1200" dirty="0">
              <a:solidFill>
                <a:schemeClr val="bg1">
                  <a:lumMod val="65000"/>
                </a:schemeClr>
              </a:solidFill>
            </a:endParaRPr>
          </a:p>
        </p:txBody>
      </p:sp>
      <p:cxnSp>
        <p:nvCxnSpPr>
          <p:cNvPr id="151" name="직선 연결선 150"/>
          <p:cNvCxnSpPr/>
          <p:nvPr/>
        </p:nvCxnSpPr>
        <p:spPr>
          <a:xfrm flipV="1">
            <a:off x="3527376" y="1825686"/>
            <a:ext cx="0" cy="1080119"/>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직선 연결선 151"/>
          <p:cNvCxnSpPr/>
          <p:nvPr/>
        </p:nvCxnSpPr>
        <p:spPr>
          <a:xfrm>
            <a:off x="3527376" y="1825685"/>
            <a:ext cx="3636912" cy="0"/>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3527376" y="2193830"/>
            <a:ext cx="684584" cy="276999"/>
          </a:xfrm>
          <a:prstGeom prst="rect">
            <a:avLst/>
          </a:prstGeom>
          <a:noFill/>
        </p:spPr>
        <p:txBody>
          <a:bodyPr wrap="square" rtlCol="0">
            <a:spAutoFit/>
          </a:bodyPr>
          <a:lstStyle/>
          <a:p>
            <a:pPr algn="ctr"/>
            <a:r>
              <a:rPr lang="ko-KR" altLang="en-US" sz="1200" dirty="0" smtClean="0"/>
              <a:t>전문가</a:t>
            </a:r>
            <a:endParaRPr lang="ko-KR" altLang="en-US" sz="1200" dirty="0"/>
          </a:p>
        </p:txBody>
      </p:sp>
      <p:cxnSp>
        <p:nvCxnSpPr>
          <p:cNvPr id="150" name="직선 연결선 149"/>
          <p:cNvCxnSpPr>
            <a:endCxn id="138" idx="3"/>
          </p:cNvCxnSpPr>
          <p:nvPr/>
        </p:nvCxnSpPr>
        <p:spPr>
          <a:xfrm flipH="1">
            <a:off x="2303240" y="5646008"/>
            <a:ext cx="4005336" cy="4206"/>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직선 연결선 165"/>
          <p:cNvCxnSpPr/>
          <p:nvPr/>
        </p:nvCxnSpPr>
        <p:spPr>
          <a:xfrm flipH="1">
            <a:off x="2699792" y="3928850"/>
            <a:ext cx="4005336" cy="4206"/>
          </a:xfrm>
          <a:prstGeom prst="line">
            <a:avLst/>
          </a:prstGeom>
          <a:ln w="12700">
            <a:solidFill>
              <a:srgbClr val="00602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252028" y="1988840"/>
            <a:ext cx="1583668" cy="923330"/>
          </a:xfrm>
          <a:prstGeom prst="rect">
            <a:avLst/>
          </a:prstGeom>
          <a:noFill/>
        </p:spPr>
        <p:txBody>
          <a:bodyPr wrap="square" rtlCol="0">
            <a:spAutoFit/>
          </a:bodyPr>
          <a:lstStyle/>
          <a:p>
            <a:pPr algn="ctr"/>
            <a:r>
              <a:rPr lang="en-US" altLang="ko-KR" b="1" dirty="0" smtClean="0"/>
              <a:t>Machine</a:t>
            </a:r>
          </a:p>
          <a:p>
            <a:pPr algn="ctr"/>
            <a:r>
              <a:rPr lang="en-US" altLang="ko-KR" b="1" dirty="0" smtClean="0"/>
              <a:t>Learning</a:t>
            </a:r>
          </a:p>
          <a:p>
            <a:pPr algn="ctr"/>
            <a:r>
              <a:rPr lang="en-US" altLang="ko-KR" b="1" dirty="0" smtClean="0"/>
              <a:t>Researchers</a:t>
            </a:r>
            <a:endParaRPr lang="ko-KR" altLang="en-US" b="1" dirty="0"/>
          </a:p>
        </p:txBody>
      </p:sp>
      <p:sp>
        <p:nvSpPr>
          <p:cNvPr id="169" name="TextBox 168"/>
          <p:cNvSpPr txBox="1"/>
          <p:nvPr/>
        </p:nvSpPr>
        <p:spPr>
          <a:xfrm>
            <a:off x="288032" y="1052736"/>
            <a:ext cx="1619672" cy="646331"/>
          </a:xfrm>
          <a:prstGeom prst="rect">
            <a:avLst/>
          </a:prstGeom>
          <a:noFill/>
        </p:spPr>
        <p:txBody>
          <a:bodyPr wrap="square" rtlCol="0">
            <a:spAutoFit/>
          </a:bodyPr>
          <a:lstStyle/>
          <a:p>
            <a:pPr algn="ctr"/>
            <a:r>
              <a:rPr lang="en-US" altLang="ko-KR" b="1" dirty="0" smtClean="0"/>
              <a:t>World Class Researchers</a:t>
            </a:r>
            <a:endParaRPr lang="ko-KR" altLang="en-US" b="1" dirty="0"/>
          </a:p>
        </p:txBody>
      </p:sp>
      <p:sp>
        <p:nvSpPr>
          <p:cNvPr id="171" name="TextBox 170"/>
          <p:cNvSpPr txBox="1"/>
          <p:nvPr/>
        </p:nvSpPr>
        <p:spPr>
          <a:xfrm rot="21055615">
            <a:off x="3533158" y="396935"/>
            <a:ext cx="735073"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State</a:t>
            </a:r>
            <a:endParaRPr lang="ko-KR" altLang="en-US" b="1" dirty="0">
              <a:solidFill>
                <a:schemeClr val="bg1"/>
              </a:solidFill>
            </a:endParaRPr>
          </a:p>
        </p:txBody>
      </p:sp>
      <p:sp>
        <p:nvSpPr>
          <p:cNvPr id="172" name="TextBox 171"/>
          <p:cNvSpPr txBox="1"/>
          <p:nvPr/>
        </p:nvSpPr>
        <p:spPr>
          <a:xfrm>
            <a:off x="4096663" y="348589"/>
            <a:ext cx="592150"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-of-</a:t>
            </a:r>
            <a:endParaRPr lang="ko-KR" altLang="en-US" b="1" dirty="0">
              <a:solidFill>
                <a:schemeClr val="bg1"/>
              </a:solidFill>
            </a:endParaRPr>
          </a:p>
        </p:txBody>
      </p:sp>
      <p:sp>
        <p:nvSpPr>
          <p:cNvPr id="173" name="TextBox 172"/>
          <p:cNvSpPr txBox="1"/>
          <p:nvPr/>
        </p:nvSpPr>
        <p:spPr>
          <a:xfrm rot="374019">
            <a:off x="4993165" y="369516"/>
            <a:ext cx="496354"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art</a:t>
            </a:r>
            <a:endParaRPr lang="ko-KR" altLang="en-US" b="1" dirty="0">
              <a:solidFill>
                <a:schemeClr val="bg1"/>
              </a:solidFill>
            </a:endParaRPr>
          </a:p>
        </p:txBody>
      </p:sp>
      <p:sp>
        <p:nvSpPr>
          <p:cNvPr id="174" name="TextBox 173"/>
          <p:cNvSpPr txBox="1"/>
          <p:nvPr/>
        </p:nvSpPr>
        <p:spPr>
          <a:xfrm rot="673592">
            <a:off x="5371091" y="532193"/>
            <a:ext cx="1433085"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Technology</a:t>
            </a:r>
            <a:endParaRPr lang="ko-KR" altLang="en-US" b="1" dirty="0">
              <a:solidFill>
                <a:schemeClr val="bg1"/>
              </a:solidFill>
            </a:endParaRPr>
          </a:p>
        </p:txBody>
      </p:sp>
      <p:sp>
        <p:nvSpPr>
          <p:cNvPr id="175" name="TextBox 174"/>
          <p:cNvSpPr txBox="1"/>
          <p:nvPr/>
        </p:nvSpPr>
        <p:spPr>
          <a:xfrm rot="171606">
            <a:off x="4508811" y="348272"/>
            <a:ext cx="635110" cy="369332"/>
          </a:xfrm>
          <a:prstGeom prst="rect">
            <a:avLst/>
          </a:prstGeom>
          <a:noFill/>
          <a:scene3d>
            <a:camera prst="orthographicFront"/>
            <a:lightRig rig="threePt" dir="t"/>
          </a:scene3d>
          <a:sp3d/>
        </p:spPr>
        <p:txBody>
          <a:bodyPr wrap="none" rtlCol="0">
            <a:spAutoFit/>
          </a:bodyPr>
          <a:lstStyle/>
          <a:p>
            <a:r>
              <a:rPr lang="en-US" altLang="ko-KR" b="1" dirty="0" smtClean="0">
                <a:solidFill>
                  <a:schemeClr val="bg1"/>
                </a:solidFill>
              </a:rPr>
              <a:t>the-</a:t>
            </a:r>
            <a:endParaRPr lang="ko-KR" altLang="en-US" b="1" dirty="0">
              <a:solidFill>
                <a:schemeClr val="bg1"/>
              </a:solidFill>
            </a:endParaRPr>
          </a:p>
        </p:txBody>
      </p:sp>
      <p:sp>
        <p:nvSpPr>
          <p:cNvPr id="176" name="TextBox 175"/>
          <p:cNvSpPr txBox="1"/>
          <p:nvPr/>
        </p:nvSpPr>
        <p:spPr>
          <a:xfrm rot="20954702">
            <a:off x="2612871" y="531153"/>
            <a:ext cx="1010661" cy="369332"/>
          </a:xfrm>
          <a:prstGeom prst="rect">
            <a:avLst/>
          </a:prstGeom>
          <a:noFill/>
        </p:spPr>
        <p:txBody>
          <a:bodyPr wrap="none" rtlCol="0">
            <a:spAutoFit/>
          </a:bodyPr>
          <a:lstStyle/>
          <a:p>
            <a:r>
              <a:rPr lang="en-US" altLang="ko-KR" b="1" dirty="0" smtClean="0">
                <a:solidFill>
                  <a:schemeClr val="bg1"/>
                </a:solidFill>
              </a:rPr>
              <a:t>Current</a:t>
            </a:r>
            <a:endParaRPr lang="ko-KR" altLang="en-US" b="1" dirty="0">
              <a:solidFill>
                <a:schemeClr val="bg1"/>
              </a:solidFill>
            </a:endParaRPr>
          </a:p>
        </p:txBody>
      </p:sp>
      <p:cxnSp>
        <p:nvCxnSpPr>
          <p:cNvPr id="178" name="직선 연결선 177"/>
          <p:cNvCxnSpPr/>
          <p:nvPr/>
        </p:nvCxnSpPr>
        <p:spPr>
          <a:xfrm>
            <a:off x="0" y="692696"/>
            <a:ext cx="9144000" cy="0"/>
          </a:xfrm>
          <a:prstGeom prst="line">
            <a:avLst/>
          </a:prstGeom>
          <a:ln w="381000">
            <a:solidFill>
              <a:schemeClr val="tx2">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2730272" y="524148"/>
            <a:ext cx="4128181" cy="369332"/>
          </a:xfrm>
          <a:prstGeom prst="rect">
            <a:avLst/>
          </a:prstGeom>
          <a:noFill/>
        </p:spPr>
        <p:txBody>
          <a:bodyPr wrap="none" rtlCol="0">
            <a:spAutoFit/>
          </a:bodyPr>
          <a:lstStyle/>
          <a:p>
            <a:r>
              <a:rPr lang="en-US" altLang="ko-KR" b="1" dirty="0" smtClean="0">
                <a:solidFill>
                  <a:schemeClr val="bg1"/>
                </a:solidFill>
              </a:rPr>
              <a:t>Current State-of-the Art Technology</a:t>
            </a:r>
            <a:endParaRPr lang="ko-KR" altLang="en-US" b="1" dirty="0">
              <a:solidFill>
                <a:schemeClr val="bg1"/>
              </a:solidFill>
            </a:endParaRPr>
          </a:p>
        </p:txBody>
      </p:sp>
      <p:sp>
        <p:nvSpPr>
          <p:cNvPr id="55"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extLst>
      <p:ext uri="{BB962C8B-B14F-4D97-AF65-F5344CB8AC3E}">
        <p14:creationId xmlns="" xmlns:p14="http://schemas.microsoft.com/office/powerpoint/2010/main" val="29554316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94115" y="5817458"/>
            <a:ext cx="2864744" cy="707886"/>
          </a:xfrm>
          <a:prstGeom prst="rect">
            <a:avLst/>
          </a:prstGeom>
          <a:noFill/>
        </p:spPr>
        <p:txBody>
          <a:bodyPr wrap="square" rtlCol="0">
            <a:spAutoFit/>
          </a:bodyPr>
          <a:lstStyle/>
          <a:p>
            <a:pPr algn="ctr"/>
            <a:r>
              <a:rPr lang="en-US" altLang="ko-KR" sz="2000" dirty="0" smtClean="0">
                <a:solidFill>
                  <a:schemeClr val="tx2"/>
                </a:solidFill>
                <a:latin typeface="+mn-ea"/>
                <a:cs typeface="+mj-cs"/>
              </a:rPr>
              <a:t>Career Attractions</a:t>
            </a:r>
          </a:p>
          <a:p>
            <a:pPr algn="ctr"/>
            <a:r>
              <a:rPr lang="ko-KR" altLang="en-US" sz="2000" dirty="0" smtClean="0">
                <a:solidFill>
                  <a:schemeClr val="tx2"/>
                </a:solidFill>
                <a:latin typeface="+mn-ea"/>
                <a:cs typeface="+mj-cs"/>
              </a:rPr>
              <a:t>커리어적인 매력</a:t>
            </a:r>
            <a:endParaRPr lang="ko-KR" altLang="en-US" sz="2000" dirty="0">
              <a:solidFill>
                <a:schemeClr val="tx2"/>
              </a:solidFill>
              <a:latin typeface="+mn-ea"/>
              <a:cs typeface="+mj-cs"/>
            </a:endParaRPr>
          </a:p>
        </p:txBody>
      </p:sp>
      <p:sp>
        <p:nvSpPr>
          <p:cNvPr id="7" name="직사각형 6"/>
          <p:cNvSpPr/>
          <p:nvPr/>
        </p:nvSpPr>
        <p:spPr>
          <a:xfrm>
            <a:off x="3218314" y="6597352"/>
            <a:ext cx="2505814" cy="246221"/>
          </a:xfrm>
          <a:prstGeom prst="rect">
            <a:avLst/>
          </a:prstGeom>
        </p:spPr>
        <p:txBody>
          <a:bodyPr wrap="none">
            <a:spAutoFit/>
          </a:bodyPr>
          <a:lstStyle/>
          <a:p>
            <a:r>
              <a:rPr lang="ko-KR" altLang="en-US" sz="1000" dirty="0" smtClean="0">
                <a:solidFill>
                  <a:schemeClr val="tx2"/>
                </a:solidFill>
                <a:latin typeface="+mj-lt"/>
                <a:ea typeface="+mj-ea"/>
                <a:cs typeface="+mj-cs"/>
              </a:rPr>
              <a:t>출처</a:t>
            </a:r>
            <a:r>
              <a:rPr lang="en-US" altLang="ko-KR" sz="1000" dirty="0" smtClean="0">
                <a:solidFill>
                  <a:schemeClr val="tx2"/>
                </a:solidFill>
                <a:latin typeface="+mj-lt"/>
                <a:ea typeface="+mj-ea"/>
                <a:cs typeface="+mj-cs"/>
              </a:rPr>
              <a:t>: [http://www.chambercoalition.org]</a:t>
            </a:r>
            <a:endParaRPr lang="ko-KR" altLang="en-US" sz="1000" dirty="0">
              <a:solidFill>
                <a:schemeClr val="tx2"/>
              </a:solidFill>
              <a:latin typeface="+mj-lt"/>
              <a:ea typeface="+mj-ea"/>
              <a:cs typeface="+mj-cs"/>
            </a:endParaRPr>
          </a:p>
        </p:txBody>
      </p:sp>
      <p:pic>
        <p:nvPicPr>
          <p:cNvPr id="8" name="그림 7" descr="business_matchmaking.jpg"/>
          <p:cNvPicPr>
            <a:picLocks noChangeAspect="1"/>
          </p:cNvPicPr>
          <p:nvPr/>
        </p:nvPicPr>
        <p:blipFill>
          <a:blip r:embed="rId3" cstate="print"/>
          <a:stretch>
            <a:fillRect/>
          </a:stretch>
        </p:blipFill>
        <p:spPr>
          <a:xfrm>
            <a:off x="2342435" y="3225170"/>
            <a:ext cx="4740478" cy="2592288"/>
          </a:xfrm>
          <a:prstGeom prst="rect">
            <a:avLst/>
          </a:prstGeom>
        </p:spPr>
      </p:pic>
      <p:grpSp>
        <p:nvGrpSpPr>
          <p:cNvPr id="2" name="그룹 11"/>
          <p:cNvGrpSpPr/>
          <p:nvPr/>
        </p:nvGrpSpPr>
        <p:grpSpPr>
          <a:xfrm>
            <a:off x="603299" y="4161274"/>
            <a:ext cx="8361189" cy="779894"/>
            <a:chOff x="603299" y="4161274"/>
            <a:chExt cx="8361189" cy="779894"/>
          </a:xfrm>
        </p:grpSpPr>
        <p:sp>
          <p:nvSpPr>
            <p:cNvPr id="4" name="TextBox 3"/>
            <p:cNvSpPr txBox="1"/>
            <p:nvPr/>
          </p:nvSpPr>
          <p:spPr>
            <a:xfrm>
              <a:off x="603299" y="4233282"/>
              <a:ext cx="1471557" cy="707886"/>
            </a:xfrm>
            <a:prstGeom prst="rect">
              <a:avLst/>
            </a:prstGeom>
            <a:noFill/>
          </p:spPr>
          <p:txBody>
            <a:bodyPr wrap="none" rtlCol="0">
              <a:spAutoFit/>
            </a:bodyPr>
            <a:lstStyle/>
            <a:p>
              <a:pPr algn="ctr"/>
              <a:r>
                <a:rPr lang="en-US" altLang="ko-KR" sz="2000" dirty="0" smtClean="0">
                  <a:solidFill>
                    <a:schemeClr val="tx2"/>
                  </a:solidFill>
                  <a:latin typeface="+mn-ea"/>
                  <a:cs typeface="+mj-cs"/>
                </a:rPr>
                <a:t>Interviewer</a:t>
              </a:r>
              <a:br>
                <a:rPr lang="en-US" altLang="ko-KR" sz="2000" dirty="0" smtClean="0">
                  <a:solidFill>
                    <a:schemeClr val="tx2"/>
                  </a:solidFill>
                  <a:latin typeface="+mn-ea"/>
                  <a:cs typeface="+mj-cs"/>
                </a:rPr>
              </a:br>
              <a:r>
                <a:rPr lang="ko-KR" altLang="en-US" sz="2000" dirty="0" smtClean="0">
                  <a:solidFill>
                    <a:schemeClr val="tx2"/>
                  </a:solidFill>
                  <a:latin typeface="+mn-ea"/>
                  <a:cs typeface="+mj-cs"/>
                </a:rPr>
                <a:t>면접관</a:t>
              </a:r>
              <a:endParaRPr lang="ko-KR" altLang="en-US" sz="2000" dirty="0">
                <a:solidFill>
                  <a:schemeClr val="tx2"/>
                </a:solidFill>
                <a:latin typeface="+mn-ea"/>
                <a:cs typeface="+mj-cs"/>
              </a:endParaRPr>
            </a:p>
          </p:txBody>
        </p:sp>
        <p:sp>
          <p:nvSpPr>
            <p:cNvPr id="9" name="TextBox 8"/>
            <p:cNvSpPr txBox="1"/>
            <p:nvPr/>
          </p:nvSpPr>
          <p:spPr>
            <a:xfrm>
              <a:off x="7446445" y="4161274"/>
              <a:ext cx="1518043" cy="707886"/>
            </a:xfrm>
            <a:prstGeom prst="rect">
              <a:avLst/>
            </a:prstGeom>
            <a:noFill/>
          </p:spPr>
          <p:txBody>
            <a:bodyPr wrap="none" rtlCol="0">
              <a:spAutoFit/>
            </a:bodyPr>
            <a:lstStyle/>
            <a:p>
              <a:pPr algn="ctr"/>
              <a:r>
                <a:rPr lang="en-US" altLang="ko-KR" sz="2000" dirty="0" smtClean="0">
                  <a:solidFill>
                    <a:schemeClr val="tx2"/>
                  </a:solidFill>
                  <a:latin typeface="+mn-ea"/>
                  <a:cs typeface="+mj-cs"/>
                </a:rPr>
                <a:t>Interviewee</a:t>
              </a:r>
            </a:p>
            <a:p>
              <a:pPr algn="ctr"/>
              <a:r>
                <a:rPr lang="ko-KR" altLang="en-US" sz="2000" dirty="0" err="1" smtClean="0">
                  <a:solidFill>
                    <a:schemeClr val="tx2"/>
                  </a:solidFill>
                  <a:latin typeface="+mn-ea"/>
                  <a:cs typeface="+mj-cs"/>
                </a:rPr>
                <a:t>면접자</a:t>
              </a:r>
              <a:endParaRPr lang="en-US" altLang="ko-KR" sz="2000" dirty="0" smtClean="0">
                <a:solidFill>
                  <a:schemeClr val="tx2"/>
                </a:solidFill>
                <a:latin typeface="+mn-ea"/>
                <a:cs typeface="+mj-cs"/>
              </a:endParaRPr>
            </a:p>
          </p:txBody>
        </p:sp>
      </p:grpSp>
      <p:pic>
        <p:nvPicPr>
          <p:cNvPr id="10" name="그림 9" descr="matchmaking_img.jpg"/>
          <p:cNvPicPr>
            <a:picLocks noChangeAspect="1"/>
          </p:cNvPicPr>
          <p:nvPr/>
        </p:nvPicPr>
        <p:blipFill>
          <a:blip r:embed="rId4" cstate="print"/>
          <a:stretch>
            <a:fillRect/>
          </a:stretch>
        </p:blipFill>
        <p:spPr>
          <a:xfrm>
            <a:off x="2411760" y="620688"/>
            <a:ext cx="4536504" cy="2388182"/>
          </a:xfrm>
          <a:prstGeom prst="rect">
            <a:avLst/>
          </a:prstGeom>
        </p:spPr>
      </p:pic>
      <p:sp>
        <p:nvSpPr>
          <p:cNvPr id="11"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defRPr/>
            </a:pPr>
            <a:r>
              <a:rPr lang="ko-KR" altLang="en-US" sz="2400" b="1" dirty="0" smtClean="0">
                <a:solidFill>
                  <a:schemeClr val="tx2"/>
                </a:solidFill>
                <a:latin typeface="+mj-lt"/>
                <a:ea typeface="+mj-ea"/>
                <a:cs typeface="+mj-cs"/>
              </a:rPr>
              <a:t>매치 </a:t>
            </a:r>
            <a:r>
              <a:rPr lang="ko-KR" altLang="en-US" sz="2400" b="1" dirty="0" err="1" smtClean="0">
                <a:solidFill>
                  <a:schemeClr val="tx2"/>
                </a:solidFill>
                <a:latin typeface="+mj-lt"/>
                <a:ea typeface="+mj-ea"/>
                <a:cs typeface="+mj-cs"/>
              </a:rPr>
              <a:t>메이킹에서는</a:t>
            </a:r>
            <a:r>
              <a:rPr lang="ko-KR" altLang="en-US" sz="2400" b="1" dirty="0" smtClean="0">
                <a:solidFill>
                  <a:schemeClr val="tx2"/>
                </a:solidFill>
                <a:latin typeface="+mj-lt"/>
                <a:ea typeface="+mj-ea"/>
                <a:cs typeface="+mj-cs"/>
              </a:rPr>
              <a:t> 매력이 중요하다</a:t>
            </a:r>
            <a:endParaRPr lang="ko-KR" altLang="en-US" sz="2400" b="1" dirty="0">
              <a:solidFill>
                <a:schemeClr val="tx2"/>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2000"/>
                                        <p:tgtEl>
                                          <p:spTgt spid="8"/>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3347864" y="6611779"/>
            <a:ext cx="2198038" cy="246221"/>
          </a:xfrm>
          <a:prstGeom prst="rect">
            <a:avLst/>
          </a:prstGeom>
        </p:spPr>
        <p:txBody>
          <a:bodyPr wrap="none">
            <a:spAutoFit/>
          </a:bodyPr>
          <a:lstStyle/>
          <a:p>
            <a:r>
              <a:rPr lang="ko-KR" altLang="en-US" sz="1000" dirty="0" smtClean="0">
                <a:solidFill>
                  <a:schemeClr val="tx2"/>
                </a:solidFill>
              </a:rPr>
              <a:t>출처</a:t>
            </a:r>
            <a:r>
              <a:rPr lang="en-US" altLang="ko-KR" sz="1000" dirty="0" smtClean="0">
                <a:solidFill>
                  <a:schemeClr val="tx2"/>
                </a:solidFill>
              </a:rPr>
              <a:t>: [http://www.aquaconsoil.org]</a:t>
            </a:r>
            <a:endParaRPr lang="ko-KR" altLang="en-US" sz="1000" dirty="0">
              <a:solidFill>
                <a:schemeClr val="tx2"/>
              </a:solidFill>
            </a:endParaRPr>
          </a:p>
        </p:txBody>
      </p:sp>
      <p:sp>
        <p:nvSpPr>
          <p:cNvPr id="9"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b="1" dirty="0" smtClean="0">
                <a:solidFill>
                  <a:schemeClr val="tx2"/>
                </a:solidFill>
                <a:latin typeface="+mj-lt"/>
                <a:ea typeface="+mj-ea"/>
                <a:cs typeface="+mj-cs"/>
              </a:rPr>
              <a:t>Q: </a:t>
            </a:r>
            <a:r>
              <a:rPr lang="ko-KR" altLang="en-US" sz="2400" b="1" dirty="0" err="1" smtClean="0">
                <a:solidFill>
                  <a:schemeClr val="tx2"/>
                </a:solidFill>
                <a:latin typeface="+mj-lt"/>
                <a:ea typeface="+mj-ea"/>
                <a:cs typeface="+mj-cs"/>
              </a:rPr>
              <a:t>면접관에게</a:t>
            </a:r>
            <a:r>
              <a:rPr lang="ko-KR" altLang="en-US" sz="2400" b="1" dirty="0" smtClean="0">
                <a:solidFill>
                  <a:schemeClr val="tx2"/>
                </a:solidFill>
                <a:latin typeface="+mj-lt"/>
                <a:ea typeface="+mj-ea"/>
                <a:cs typeface="+mj-cs"/>
              </a:rPr>
              <a:t> 커리어적인 매력이란 무엇인가</a:t>
            </a:r>
            <a:r>
              <a:rPr lang="en-US" altLang="ko-KR" sz="2400" b="1" dirty="0" smtClean="0">
                <a:solidFill>
                  <a:schemeClr val="tx2"/>
                </a:solidFill>
                <a:latin typeface="+mj-lt"/>
                <a:ea typeface="+mj-ea"/>
                <a:cs typeface="+mj-cs"/>
              </a:rPr>
              <a:t>?</a:t>
            </a:r>
            <a:endParaRPr lang="ko-KR" altLang="en-US" sz="2400" b="1" dirty="0">
              <a:solidFill>
                <a:schemeClr val="tx2"/>
              </a:solidFill>
              <a:latin typeface="+mj-lt"/>
              <a:ea typeface="+mj-ea"/>
              <a:cs typeface="+mj-cs"/>
            </a:endParaRPr>
          </a:p>
        </p:txBody>
      </p:sp>
      <p:pic>
        <p:nvPicPr>
          <p:cNvPr id="874498" name="Picture 2"/>
          <p:cNvPicPr>
            <a:picLocks noChangeAspect="1" noChangeArrowheads="1"/>
          </p:cNvPicPr>
          <p:nvPr/>
        </p:nvPicPr>
        <p:blipFill>
          <a:blip r:embed="rId3" cstate="print"/>
          <a:srcRect/>
          <a:stretch>
            <a:fillRect/>
          </a:stretch>
        </p:blipFill>
        <p:spPr bwMode="auto">
          <a:xfrm>
            <a:off x="-36512" y="1916832"/>
            <a:ext cx="4527469" cy="2808312"/>
          </a:xfrm>
          <a:prstGeom prst="rect">
            <a:avLst/>
          </a:prstGeom>
          <a:noFill/>
          <a:ln w="9525">
            <a:noFill/>
            <a:miter lim="800000"/>
            <a:headEnd/>
            <a:tailEnd/>
          </a:ln>
        </p:spPr>
      </p:pic>
      <p:grpSp>
        <p:nvGrpSpPr>
          <p:cNvPr id="2" name="그룹 16"/>
          <p:cNvGrpSpPr/>
          <p:nvPr/>
        </p:nvGrpSpPr>
        <p:grpSpPr>
          <a:xfrm>
            <a:off x="4572000" y="1052736"/>
            <a:ext cx="4248472" cy="2559189"/>
            <a:chOff x="1998338" y="91157"/>
            <a:chExt cx="4968552" cy="2559189"/>
          </a:xfrm>
        </p:grpSpPr>
        <p:sp>
          <p:nvSpPr>
            <p:cNvPr id="5" name="TextBox 4"/>
            <p:cNvSpPr txBox="1"/>
            <p:nvPr/>
          </p:nvSpPr>
          <p:spPr>
            <a:xfrm>
              <a:off x="4352351" y="1132368"/>
              <a:ext cx="2025049" cy="830997"/>
            </a:xfrm>
            <a:prstGeom prst="rect">
              <a:avLst/>
            </a:prstGeom>
            <a:noFill/>
          </p:spPr>
          <p:txBody>
            <a:bodyPr wrap="none" rtlCol="0">
              <a:spAutoFit/>
            </a:bodyPr>
            <a:lstStyle/>
            <a:p>
              <a:pPr algn="ctr"/>
              <a:r>
                <a:rPr lang="en-US" altLang="ko-KR" sz="2400" smtClean="0">
                  <a:solidFill>
                    <a:srgbClr val="FFC000"/>
                  </a:solidFill>
                </a:rPr>
                <a:t>Knowledge</a:t>
              </a:r>
            </a:p>
            <a:p>
              <a:pPr algn="ctr"/>
              <a:r>
                <a:rPr lang="ko-KR" altLang="en-US" sz="2400" dirty="0" smtClean="0">
                  <a:solidFill>
                    <a:srgbClr val="FFC000"/>
                  </a:solidFill>
                </a:rPr>
                <a:t>지식</a:t>
              </a:r>
              <a:endParaRPr lang="ko-KR" altLang="en-US" sz="2400" dirty="0">
                <a:solidFill>
                  <a:srgbClr val="FFC000"/>
                </a:solidFill>
              </a:endParaRPr>
            </a:p>
          </p:txBody>
        </p:sp>
        <p:sp>
          <p:nvSpPr>
            <p:cNvPr id="6" name="TextBox 5"/>
            <p:cNvSpPr txBox="1"/>
            <p:nvPr/>
          </p:nvSpPr>
          <p:spPr>
            <a:xfrm>
              <a:off x="2398734" y="1171277"/>
              <a:ext cx="1957560" cy="830997"/>
            </a:xfrm>
            <a:prstGeom prst="rect">
              <a:avLst/>
            </a:prstGeom>
            <a:noFill/>
          </p:spPr>
          <p:txBody>
            <a:bodyPr wrap="none" rtlCol="0">
              <a:spAutoFit/>
            </a:bodyPr>
            <a:lstStyle/>
            <a:p>
              <a:pPr algn="ctr"/>
              <a:r>
                <a:rPr lang="en-US" altLang="ko-KR" sz="2400" dirty="0" smtClean="0">
                  <a:solidFill>
                    <a:srgbClr val="FF0000"/>
                  </a:solidFill>
                </a:rPr>
                <a:t>Experience</a:t>
              </a:r>
            </a:p>
            <a:p>
              <a:pPr algn="ctr"/>
              <a:r>
                <a:rPr lang="ko-KR" altLang="en-US" sz="2400" dirty="0" smtClean="0">
                  <a:solidFill>
                    <a:srgbClr val="FF0000"/>
                  </a:solidFill>
                </a:rPr>
                <a:t>경험</a:t>
              </a:r>
              <a:endParaRPr lang="ko-KR" altLang="en-US" sz="2400" dirty="0">
                <a:solidFill>
                  <a:srgbClr val="FF0000"/>
                </a:solidFill>
              </a:endParaRPr>
            </a:p>
          </p:txBody>
        </p:sp>
        <p:sp>
          <p:nvSpPr>
            <p:cNvPr id="10" name="TextBox 9"/>
            <p:cNvSpPr txBox="1"/>
            <p:nvPr/>
          </p:nvSpPr>
          <p:spPr>
            <a:xfrm>
              <a:off x="3690492" y="91157"/>
              <a:ext cx="1676356" cy="830997"/>
            </a:xfrm>
            <a:prstGeom prst="rect">
              <a:avLst/>
            </a:prstGeom>
            <a:noFill/>
          </p:spPr>
          <p:txBody>
            <a:bodyPr wrap="none" rtlCol="0">
              <a:spAutoFit/>
            </a:bodyPr>
            <a:lstStyle/>
            <a:p>
              <a:pPr algn="ctr"/>
              <a:r>
                <a:rPr lang="en-US" altLang="ko-KR" sz="2400" dirty="0" smtClean="0">
                  <a:solidFill>
                    <a:srgbClr val="FF0000"/>
                  </a:solidFill>
                </a:rPr>
                <a:t>Expertise</a:t>
              </a:r>
              <a:br>
                <a:rPr lang="en-US" altLang="ko-KR" sz="2400" dirty="0" smtClean="0">
                  <a:solidFill>
                    <a:srgbClr val="FF0000"/>
                  </a:solidFill>
                </a:rPr>
              </a:br>
              <a:r>
                <a:rPr lang="ko-KR" altLang="en-US" sz="2400" dirty="0" smtClean="0">
                  <a:solidFill>
                    <a:srgbClr val="FF0000"/>
                  </a:solidFill>
                </a:rPr>
                <a:t>전문성</a:t>
              </a:r>
              <a:endParaRPr lang="ko-KR" altLang="en-US" sz="2400" dirty="0">
                <a:solidFill>
                  <a:srgbClr val="FF0000"/>
                </a:solidFill>
              </a:endParaRPr>
            </a:p>
          </p:txBody>
        </p:sp>
        <p:sp>
          <p:nvSpPr>
            <p:cNvPr id="12" name="TextBox 11"/>
            <p:cNvSpPr txBox="1"/>
            <p:nvPr/>
          </p:nvSpPr>
          <p:spPr>
            <a:xfrm>
              <a:off x="3946059" y="1819349"/>
              <a:ext cx="1012713" cy="830997"/>
            </a:xfrm>
            <a:prstGeom prst="rect">
              <a:avLst/>
            </a:prstGeom>
            <a:noFill/>
          </p:spPr>
          <p:txBody>
            <a:bodyPr wrap="none" rtlCol="0">
              <a:spAutoFit/>
            </a:bodyPr>
            <a:lstStyle/>
            <a:p>
              <a:pPr algn="ctr"/>
              <a:r>
                <a:rPr lang="en-US" altLang="ko-KR" sz="2400" dirty="0" smtClean="0">
                  <a:solidFill>
                    <a:srgbClr val="FFC000"/>
                  </a:solidFill>
                </a:rPr>
                <a:t>Skills</a:t>
              </a:r>
            </a:p>
            <a:p>
              <a:pPr algn="ctr"/>
              <a:r>
                <a:rPr lang="ko-KR" altLang="en-US" sz="2400" dirty="0" smtClean="0">
                  <a:solidFill>
                    <a:srgbClr val="FFC000"/>
                  </a:solidFill>
                </a:rPr>
                <a:t>기량</a:t>
              </a:r>
              <a:endParaRPr lang="ko-KR" altLang="en-US" sz="2400" dirty="0">
                <a:solidFill>
                  <a:srgbClr val="FFC000"/>
                </a:solidFill>
              </a:endParaRPr>
            </a:p>
          </p:txBody>
        </p:sp>
        <p:sp>
          <p:nvSpPr>
            <p:cNvPr id="15" name="타원 14"/>
            <p:cNvSpPr/>
            <p:nvPr/>
          </p:nvSpPr>
          <p:spPr>
            <a:xfrm>
              <a:off x="1998338" y="955253"/>
              <a:ext cx="4968552" cy="16816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FFC000"/>
                </a:solidFill>
              </a:endParaRPr>
            </a:p>
          </p:txBody>
        </p:sp>
      </p:grpSp>
      <p:sp>
        <p:nvSpPr>
          <p:cNvPr id="21" name="TextBox 20"/>
          <p:cNvSpPr txBox="1"/>
          <p:nvPr/>
        </p:nvSpPr>
        <p:spPr>
          <a:xfrm>
            <a:off x="1115616" y="5805264"/>
            <a:ext cx="7316426" cy="400110"/>
          </a:xfrm>
          <a:prstGeom prst="rect">
            <a:avLst/>
          </a:prstGeom>
          <a:noFill/>
        </p:spPr>
        <p:txBody>
          <a:bodyPr wrap="none" rtlCol="0">
            <a:spAutoFit/>
          </a:bodyPr>
          <a:lstStyle/>
          <a:p>
            <a:pPr algn="ctr"/>
            <a:r>
              <a:rPr lang="ko-KR" altLang="en-US" sz="2000" dirty="0" smtClean="0">
                <a:solidFill>
                  <a:schemeClr val="tx2"/>
                </a:solidFill>
                <a:latin typeface="+mn-ea"/>
              </a:rPr>
              <a:t>설득력 </a:t>
            </a:r>
            <a:r>
              <a:rPr lang="en-US" altLang="ko-KR" sz="2000" dirty="0" smtClean="0">
                <a:solidFill>
                  <a:schemeClr val="tx2"/>
                </a:solidFill>
                <a:latin typeface="+mn-ea"/>
              </a:rPr>
              <a:t>= </a:t>
            </a:r>
            <a:r>
              <a:rPr lang="ko-KR" altLang="en-US" sz="2000" dirty="0" smtClean="0">
                <a:solidFill>
                  <a:schemeClr val="tx2"/>
                </a:solidFill>
                <a:latin typeface="+mn-ea"/>
              </a:rPr>
              <a:t>면접자의 커리어 인생에 걸친 행동으로 뒷받침되는</a:t>
            </a:r>
            <a:r>
              <a:rPr lang="en-US" altLang="ko-KR" sz="2000" dirty="0" smtClean="0">
                <a:solidFill>
                  <a:schemeClr val="tx2"/>
                </a:solidFill>
                <a:latin typeface="+mn-ea"/>
              </a:rPr>
              <a:t>...</a:t>
            </a:r>
            <a:endParaRPr lang="ko-KR" altLang="en-US" sz="2000" dirty="0">
              <a:solidFill>
                <a:schemeClr val="tx2"/>
              </a:solidFill>
              <a:latin typeface="+mn-ea"/>
            </a:endParaRPr>
          </a:p>
        </p:txBody>
      </p:sp>
      <p:grpSp>
        <p:nvGrpSpPr>
          <p:cNvPr id="3" name="그룹 18"/>
          <p:cNvGrpSpPr/>
          <p:nvPr/>
        </p:nvGrpSpPr>
        <p:grpSpPr>
          <a:xfrm>
            <a:off x="4686014" y="3717025"/>
            <a:ext cx="3702410" cy="2148053"/>
            <a:chOff x="4686014" y="3717025"/>
            <a:chExt cx="3702410" cy="2148053"/>
          </a:xfrm>
        </p:grpSpPr>
        <p:sp>
          <p:nvSpPr>
            <p:cNvPr id="8" name="TextBox 7"/>
            <p:cNvSpPr txBox="1"/>
            <p:nvPr/>
          </p:nvSpPr>
          <p:spPr>
            <a:xfrm>
              <a:off x="7020272" y="4437112"/>
              <a:ext cx="1050930" cy="707886"/>
            </a:xfrm>
            <a:prstGeom prst="rect">
              <a:avLst/>
            </a:prstGeom>
            <a:noFill/>
          </p:spPr>
          <p:txBody>
            <a:bodyPr wrap="none" rtlCol="0">
              <a:spAutoFit/>
            </a:bodyPr>
            <a:lstStyle/>
            <a:p>
              <a:pPr algn="ctr"/>
              <a:r>
                <a:rPr lang="en-US" altLang="ko-KR" sz="2000" dirty="0" smtClean="0">
                  <a:solidFill>
                    <a:srgbClr val="00B050"/>
                  </a:solidFill>
                </a:rPr>
                <a:t>Interest</a:t>
              </a:r>
            </a:p>
            <a:p>
              <a:pPr algn="ctr"/>
              <a:r>
                <a:rPr lang="ko-KR" altLang="en-US" sz="2000" dirty="0" smtClean="0">
                  <a:solidFill>
                    <a:srgbClr val="00B050"/>
                  </a:solidFill>
                </a:rPr>
                <a:t>관심</a:t>
              </a:r>
              <a:endParaRPr lang="ko-KR" altLang="en-US" sz="2000" dirty="0">
                <a:solidFill>
                  <a:srgbClr val="00B050"/>
                </a:solidFill>
              </a:endParaRPr>
            </a:p>
          </p:txBody>
        </p:sp>
        <p:sp>
          <p:nvSpPr>
            <p:cNvPr id="11" name="TextBox 10"/>
            <p:cNvSpPr txBox="1"/>
            <p:nvPr/>
          </p:nvSpPr>
          <p:spPr>
            <a:xfrm>
              <a:off x="4686014" y="3717025"/>
              <a:ext cx="1860207" cy="707885"/>
            </a:xfrm>
            <a:prstGeom prst="rect">
              <a:avLst/>
            </a:prstGeom>
            <a:noFill/>
          </p:spPr>
          <p:txBody>
            <a:bodyPr wrap="square" rtlCol="0">
              <a:spAutoFit/>
            </a:bodyPr>
            <a:lstStyle/>
            <a:p>
              <a:pPr algn="ctr"/>
              <a:r>
                <a:rPr lang="en-US" altLang="ko-KR" sz="2000" dirty="0" smtClean="0">
                  <a:solidFill>
                    <a:srgbClr val="FFC000"/>
                  </a:solidFill>
                </a:rPr>
                <a:t>Attitude</a:t>
              </a:r>
            </a:p>
            <a:p>
              <a:pPr algn="ctr"/>
              <a:r>
                <a:rPr lang="ko-KR" altLang="en-US" sz="2000" dirty="0" smtClean="0">
                  <a:solidFill>
                    <a:srgbClr val="FFC000"/>
                  </a:solidFill>
                </a:rPr>
                <a:t>태도</a:t>
              </a:r>
              <a:endParaRPr lang="ko-KR" altLang="en-US" sz="2000" dirty="0">
                <a:solidFill>
                  <a:srgbClr val="FFC000"/>
                </a:solidFill>
              </a:endParaRPr>
            </a:p>
          </p:txBody>
        </p:sp>
        <p:sp>
          <p:nvSpPr>
            <p:cNvPr id="13" name="TextBox 12"/>
            <p:cNvSpPr txBox="1"/>
            <p:nvPr/>
          </p:nvSpPr>
          <p:spPr>
            <a:xfrm>
              <a:off x="6804248" y="3729225"/>
              <a:ext cx="1584176" cy="707886"/>
            </a:xfrm>
            <a:prstGeom prst="rect">
              <a:avLst/>
            </a:prstGeom>
            <a:noFill/>
          </p:spPr>
          <p:txBody>
            <a:bodyPr wrap="square" rtlCol="0">
              <a:spAutoFit/>
            </a:bodyPr>
            <a:lstStyle/>
            <a:p>
              <a:pPr algn="ctr"/>
              <a:r>
                <a:rPr lang="en-US" altLang="ko-KR" sz="2000" dirty="0" smtClean="0">
                  <a:solidFill>
                    <a:srgbClr val="FFC000"/>
                  </a:solidFill>
                </a:rPr>
                <a:t>Excellence</a:t>
              </a:r>
            </a:p>
            <a:p>
              <a:pPr algn="ctr"/>
              <a:r>
                <a:rPr lang="ko-KR" altLang="en-US" sz="2000" dirty="0" smtClean="0">
                  <a:solidFill>
                    <a:srgbClr val="FFC000"/>
                  </a:solidFill>
                </a:rPr>
                <a:t>뛰어남</a:t>
              </a:r>
              <a:endParaRPr lang="ko-KR" altLang="en-US" sz="2000" dirty="0">
                <a:solidFill>
                  <a:srgbClr val="FFC000"/>
                </a:solidFill>
              </a:endParaRPr>
            </a:p>
          </p:txBody>
        </p:sp>
        <p:sp>
          <p:nvSpPr>
            <p:cNvPr id="14" name="TextBox 13"/>
            <p:cNvSpPr txBox="1"/>
            <p:nvPr/>
          </p:nvSpPr>
          <p:spPr>
            <a:xfrm>
              <a:off x="4716016" y="4437112"/>
              <a:ext cx="2069797" cy="707886"/>
            </a:xfrm>
            <a:prstGeom prst="rect">
              <a:avLst/>
            </a:prstGeom>
            <a:noFill/>
          </p:spPr>
          <p:txBody>
            <a:bodyPr wrap="none" rtlCol="0">
              <a:spAutoFit/>
            </a:bodyPr>
            <a:lstStyle/>
            <a:p>
              <a:pPr algn="ctr"/>
              <a:r>
                <a:rPr lang="en-US" altLang="ko-KR" sz="2000" dirty="0" smtClean="0">
                  <a:solidFill>
                    <a:srgbClr val="00B050"/>
                  </a:solidFill>
                </a:rPr>
                <a:t>Positional Fit</a:t>
              </a:r>
            </a:p>
            <a:p>
              <a:pPr algn="ctr"/>
              <a:r>
                <a:rPr lang="ko-KR" altLang="en-US" sz="2000" dirty="0" smtClean="0">
                  <a:solidFill>
                    <a:srgbClr val="00B050"/>
                  </a:solidFill>
                </a:rPr>
                <a:t>지원분야 적합도</a:t>
              </a:r>
              <a:endParaRPr lang="ko-KR" altLang="en-US" sz="2000" dirty="0">
                <a:solidFill>
                  <a:srgbClr val="00B050"/>
                </a:solidFill>
              </a:endParaRPr>
            </a:p>
          </p:txBody>
        </p:sp>
        <p:sp>
          <p:nvSpPr>
            <p:cNvPr id="16" name="TextBox 15"/>
            <p:cNvSpPr txBox="1"/>
            <p:nvPr/>
          </p:nvSpPr>
          <p:spPr>
            <a:xfrm>
              <a:off x="5004048" y="5157192"/>
              <a:ext cx="1396794" cy="707886"/>
            </a:xfrm>
            <a:prstGeom prst="rect">
              <a:avLst/>
            </a:prstGeom>
            <a:noFill/>
          </p:spPr>
          <p:txBody>
            <a:bodyPr wrap="none" rtlCol="0">
              <a:spAutoFit/>
            </a:bodyPr>
            <a:lstStyle/>
            <a:p>
              <a:pPr algn="ctr"/>
              <a:r>
                <a:rPr lang="en-US" altLang="ko-KR" sz="2000" dirty="0" smtClean="0">
                  <a:solidFill>
                    <a:srgbClr val="00B050"/>
                  </a:solidFill>
                </a:rPr>
                <a:t>Relocation</a:t>
              </a:r>
            </a:p>
            <a:p>
              <a:pPr algn="ctr"/>
              <a:r>
                <a:rPr lang="ko-KR" altLang="en-US" sz="2000" dirty="0" smtClean="0">
                  <a:solidFill>
                    <a:srgbClr val="00B050"/>
                  </a:solidFill>
                </a:rPr>
                <a:t>소재지</a:t>
              </a:r>
              <a:endParaRPr lang="ko-KR" altLang="en-US" sz="2000" dirty="0">
                <a:solidFill>
                  <a:srgbClr val="00B050"/>
                </a:solidFill>
              </a:endParaRPr>
            </a:p>
          </p:txBody>
        </p:sp>
        <p:sp>
          <p:nvSpPr>
            <p:cNvPr id="18" name="TextBox 17"/>
            <p:cNvSpPr txBox="1"/>
            <p:nvPr/>
          </p:nvSpPr>
          <p:spPr>
            <a:xfrm>
              <a:off x="7089460" y="5157192"/>
              <a:ext cx="854721" cy="707886"/>
            </a:xfrm>
            <a:prstGeom prst="rect">
              <a:avLst/>
            </a:prstGeom>
            <a:noFill/>
          </p:spPr>
          <p:txBody>
            <a:bodyPr wrap="none" rtlCol="0">
              <a:spAutoFit/>
            </a:bodyPr>
            <a:lstStyle/>
            <a:p>
              <a:pPr algn="ctr"/>
              <a:r>
                <a:rPr lang="en-US" altLang="ko-KR" sz="2000" dirty="0" smtClean="0">
                  <a:solidFill>
                    <a:srgbClr val="00B050"/>
                  </a:solidFill>
                </a:rPr>
                <a:t>(Age)</a:t>
              </a:r>
            </a:p>
            <a:p>
              <a:pPr algn="ctr"/>
              <a:r>
                <a:rPr lang="en-US" altLang="ko-KR" sz="2000" dirty="0" smtClean="0">
                  <a:solidFill>
                    <a:srgbClr val="00B050"/>
                  </a:solidFill>
                </a:rPr>
                <a:t>(</a:t>
              </a:r>
              <a:r>
                <a:rPr lang="ko-KR" altLang="en-US" sz="2000" dirty="0" smtClean="0">
                  <a:solidFill>
                    <a:srgbClr val="00B050"/>
                  </a:solidFill>
                </a:rPr>
                <a:t>나이</a:t>
              </a:r>
              <a:r>
                <a:rPr lang="en-US" altLang="ko-KR" sz="2000" dirty="0" smtClean="0">
                  <a:solidFill>
                    <a:srgbClr val="00B050"/>
                  </a:solidFill>
                </a:rPr>
                <a:t>)</a:t>
              </a:r>
              <a:endParaRPr lang="ko-KR" altLang="en-US" sz="2000" dirty="0">
                <a:solidFill>
                  <a:srgbClr val="00B050"/>
                </a:solidFill>
              </a:endParaRPr>
            </a:p>
          </p:txBody>
        </p:sp>
      </p:grpSp>
      <p:sp>
        <p:nvSpPr>
          <p:cNvPr id="22" name="제목 1"/>
          <p:cNvSpPr txBox="1">
            <a:spLocks/>
          </p:cNvSpPr>
          <p:nvPr/>
        </p:nvSpPr>
        <p:spPr>
          <a:xfrm>
            <a:off x="323528" y="476672"/>
            <a:ext cx="8388424" cy="648072"/>
          </a:xfrm>
          <a:prstGeom prst="rect">
            <a:avLst/>
          </a:prstGeom>
        </p:spPr>
        <p:txBody>
          <a:bodyPr vert="horz" lIns="91440" tIns="45720" rIns="91440" bIns="45720" rtlCol="0" anchor="ctr">
            <a:noAutofit/>
          </a:bodyPr>
          <a:lstStyle/>
          <a:p>
            <a:r>
              <a:rPr lang="en-US" altLang="ko-KR" sz="2000" b="1" dirty="0" smtClean="0">
                <a:solidFill>
                  <a:schemeClr val="tx2"/>
                </a:solidFill>
                <a:latin typeface="+mn-ea"/>
              </a:rPr>
              <a:t>A</a:t>
            </a:r>
            <a:r>
              <a:rPr lang="en-US" altLang="ko-KR" sz="2000" b="1" dirty="0" smtClean="0">
                <a:solidFill>
                  <a:schemeClr val="tx2"/>
                </a:solidFill>
                <a:latin typeface="+mj-lt"/>
                <a:ea typeface="+mj-ea"/>
                <a:cs typeface="+mj-cs"/>
              </a:rPr>
              <a:t>: </a:t>
            </a:r>
            <a:r>
              <a:rPr lang="ko-KR" altLang="en-US" sz="2000" b="1" dirty="0" smtClean="0">
                <a:solidFill>
                  <a:schemeClr val="tx2"/>
                </a:solidFill>
                <a:latin typeface="+mj-lt"/>
                <a:ea typeface="+mj-ea"/>
                <a:cs typeface="+mj-cs"/>
              </a:rPr>
              <a:t>그들이 원하는 매력은 </a:t>
            </a:r>
            <a:r>
              <a:rPr lang="en-US" altLang="ko-KR" sz="2000" b="1" dirty="0" smtClean="0">
                <a:solidFill>
                  <a:schemeClr val="tx2"/>
                </a:solidFill>
                <a:latin typeface="+mj-lt"/>
                <a:ea typeface="+mj-ea"/>
                <a:cs typeface="+mj-cs"/>
              </a:rPr>
              <a:t>JD (Job Description)</a:t>
            </a:r>
            <a:r>
              <a:rPr lang="ko-KR" altLang="en-US" sz="2000" b="1" dirty="0" smtClean="0">
                <a:solidFill>
                  <a:schemeClr val="tx2"/>
                </a:solidFill>
                <a:latin typeface="+mj-lt"/>
                <a:ea typeface="+mj-ea"/>
                <a:cs typeface="+mj-cs"/>
              </a:rPr>
              <a:t>에 쓰여있다</a:t>
            </a:r>
            <a:r>
              <a:rPr lang="en-US" altLang="ko-KR" sz="2000" b="1" dirty="0" smtClean="0">
                <a:solidFill>
                  <a:schemeClr val="tx2"/>
                </a:solidFill>
                <a:latin typeface="+mj-lt"/>
                <a:ea typeface="+mj-ea"/>
                <a:cs typeface="+mj-cs"/>
              </a:rPr>
              <a:t>.</a:t>
            </a:r>
          </a:p>
          <a:p>
            <a:pPr algn="ctr"/>
            <a:r>
              <a:rPr lang="ko-KR" altLang="en-US" sz="2000" b="1" dirty="0" smtClean="0">
                <a:solidFill>
                  <a:schemeClr val="tx2"/>
                </a:solidFill>
                <a:latin typeface="+mj-lt"/>
                <a:ea typeface="+mj-ea"/>
                <a:cs typeface="+mj-cs"/>
              </a:rPr>
              <a:t>커리어의 매력 </a:t>
            </a:r>
            <a:r>
              <a:rPr lang="en-US" altLang="ko-KR" sz="2000" b="1" dirty="0" smtClean="0">
                <a:solidFill>
                  <a:schemeClr val="tx2"/>
                </a:solidFill>
                <a:latin typeface="+mj-lt"/>
                <a:ea typeface="+mj-ea"/>
                <a:cs typeface="+mj-cs"/>
              </a:rPr>
              <a:t>= JD + Intrinsically Basic Information</a:t>
            </a:r>
            <a:endParaRPr lang="en-US" altLang="ko-KR" sz="2000" b="1" dirty="0">
              <a:solidFill>
                <a:schemeClr val="tx2"/>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checkerboard(across)">
                                      <p:cBhvr>
                                        <p:cTn id="17" dur="1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채용 사이트 분석</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11" name="직사각형 10"/>
          <p:cNvSpPr/>
          <p:nvPr/>
        </p:nvSpPr>
        <p:spPr>
          <a:xfrm>
            <a:off x="3570974" y="6611779"/>
            <a:ext cx="2153154" cy="246221"/>
          </a:xfrm>
          <a:prstGeom prst="rect">
            <a:avLst/>
          </a:prstGeom>
        </p:spPr>
        <p:txBody>
          <a:bodyPr wrap="none">
            <a:spAutoFit/>
          </a:bodyPr>
          <a:lstStyle/>
          <a:p>
            <a:r>
              <a:rPr lang="ko-KR" altLang="en-US" sz="1000" dirty="0" smtClean="0"/>
              <a:t>출처</a:t>
            </a:r>
            <a:r>
              <a:rPr lang="en-US" altLang="ko-KR" sz="1000" dirty="0" smtClean="0"/>
              <a:t>: </a:t>
            </a:r>
            <a:r>
              <a:rPr lang="en-US" altLang="ko-KR" sz="1000" dirty="0" smtClean="0">
                <a:hlinkClick r:id="rId3"/>
              </a:rPr>
              <a:t>https://careers.kakao.com/ai</a:t>
            </a:r>
            <a:endParaRPr lang="en-US" altLang="ko-KR" sz="1000" dirty="0" smtClean="0"/>
          </a:p>
        </p:txBody>
      </p:sp>
      <p:sp>
        <p:nvSpPr>
          <p:cNvPr id="16" name="직사각형 15"/>
          <p:cNvSpPr/>
          <p:nvPr/>
        </p:nvSpPr>
        <p:spPr>
          <a:xfrm>
            <a:off x="432048" y="683404"/>
            <a:ext cx="2411760" cy="369332"/>
          </a:xfrm>
          <a:prstGeom prst="rect">
            <a:avLst/>
          </a:prstGeom>
        </p:spPr>
        <p:txBody>
          <a:bodyPr wrap="square">
            <a:spAutoFit/>
          </a:bodyPr>
          <a:lstStyle/>
          <a:p>
            <a:r>
              <a:rPr lang="en-US" altLang="ko-KR" b="1" dirty="0" smtClean="0">
                <a:solidFill>
                  <a:schemeClr val="tx2"/>
                </a:solidFill>
              </a:rPr>
              <a:t>K</a:t>
            </a:r>
            <a:r>
              <a:rPr lang="ko-KR" altLang="en-US" b="1" dirty="0" smtClean="0">
                <a:solidFill>
                  <a:schemeClr val="tx2"/>
                </a:solidFill>
              </a:rPr>
              <a:t>사 </a:t>
            </a:r>
            <a:r>
              <a:rPr lang="en-US" altLang="ko-KR" b="1" dirty="0" smtClean="0">
                <a:solidFill>
                  <a:schemeClr val="tx2"/>
                </a:solidFill>
              </a:rPr>
              <a:t>– AI </a:t>
            </a:r>
            <a:r>
              <a:rPr lang="ko-KR" altLang="en-US" b="1" dirty="0" smtClean="0">
                <a:solidFill>
                  <a:schemeClr val="tx2"/>
                </a:solidFill>
              </a:rPr>
              <a:t>개발자 직군</a:t>
            </a:r>
            <a:endParaRPr lang="en-US" altLang="ko-KR" b="1" dirty="0" smtClean="0">
              <a:solidFill>
                <a:schemeClr val="tx2"/>
              </a:solidFill>
            </a:endParaRPr>
          </a:p>
        </p:txBody>
      </p:sp>
      <p:pic>
        <p:nvPicPr>
          <p:cNvPr id="1343491" name="Picture 3"/>
          <p:cNvPicPr>
            <a:picLocks noChangeAspect="1" noChangeArrowheads="1"/>
          </p:cNvPicPr>
          <p:nvPr/>
        </p:nvPicPr>
        <p:blipFill>
          <a:blip r:embed="rId4" cstate="print"/>
          <a:srcRect/>
          <a:stretch>
            <a:fillRect/>
          </a:stretch>
        </p:blipFill>
        <p:spPr bwMode="auto">
          <a:xfrm>
            <a:off x="576064" y="1344166"/>
            <a:ext cx="8388424" cy="2164573"/>
          </a:xfrm>
          <a:prstGeom prst="rect">
            <a:avLst/>
          </a:prstGeom>
          <a:noFill/>
          <a:ln w="9525">
            <a:noFill/>
            <a:miter lim="800000"/>
            <a:headEnd/>
            <a:tailEnd/>
          </a:ln>
        </p:spPr>
      </p:pic>
      <p:pic>
        <p:nvPicPr>
          <p:cNvPr id="1343492" name="Picture 4"/>
          <p:cNvPicPr>
            <a:picLocks noChangeAspect="1" noChangeArrowheads="1"/>
          </p:cNvPicPr>
          <p:nvPr/>
        </p:nvPicPr>
        <p:blipFill>
          <a:blip r:embed="rId5" cstate="print"/>
          <a:srcRect/>
          <a:stretch>
            <a:fillRect/>
          </a:stretch>
        </p:blipFill>
        <p:spPr bwMode="auto">
          <a:xfrm>
            <a:off x="664418" y="3792438"/>
            <a:ext cx="7219950" cy="2228850"/>
          </a:xfrm>
          <a:prstGeom prst="rect">
            <a:avLst/>
          </a:prstGeom>
          <a:noFill/>
          <a:ln w="9525">
            <a:noFill/>
            <a:miter lim="800000"/>
            <a:headEnd/>
            <a:tailEnd/>
          </a:ln>
        </p:spPr>
      </p:pic>
      <p:sp>
        <p:nvSpPr>
          <p:cNvPr id="7"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0" y="-315416"/>
            <a:ext cx="10080625" cy="0"/>
          </a:xfrm>
          <a:prstGeom prst="rect">
            <a:avLst/>
          </a:prstGeom>
          <a:noFill/>
          <a:ln w="9525">
            <a:noFill/>
            <a:miter lim="800000"/>
            <a:headEnd/>
            <a:tailEnd/>
          </a:ln>
        </p:spPr>
        <p:txBody>
          <a:bodyPr wrap="none" anchor="ctr">
            <a:spAutoFit/>
          </a:bodyPr>
          <a:lstStyle/>
          <a:p>
            <a:endParaRPr lang="en-US" altLang="ko-KR"/>
          </a:p>
        </p:txBody>
      </p:sp>
      <p:sp>
        <p:nvSpPr>
          <p:cNvPr id="4" name="Rectangle 8"/>
          <p:cNvSpPr>
            <a:spLocks noChangeArrowheads="1"/>
          </p:cNvSpPr>
          <p:nvPr/>
        </p:nvSpPr>
        <p:spPr bwMode="auto">
          <a:xfrm>
            <a:off x="0" y="-315416"/>
            <a:ext cx="10080625" cy="0"/>
          </a:xfrm>
          <a:prstGeom prst="rect">
            <a:avLst/>
          </a:prstGeom>
          <a:noFill/>
          <a:ln w="9525">
            <a:noFill/>
            <a:miter lim="800000"/>
            <a:headEnd/>
            <a:tailEnd/>
          </a:ln>
        </p:spPr>
        <p:txBody>
          <a:bodyPr wrap="none" anchor="ctr">
            <a:spAutoFit/>
          </a:bodyPr>
          <a:lstStyle/>
          <a:p>
            <a:endParaRPr lang="en-US" altLang="ko-KR"/>
          </a:p>
        </p:txBody>
      </p:sp>
      <p:sp>
        <p:nvSpPr>
          <p:cNvPr id="8" name="슬라이드 번호 개체 틀 4"/>
          <p:cNvSpPr>
            <a:spLocks noGrp="1"/>
          </p:cNvSpPr>
          <p:nvPr>
            <p:ph type="sldNum" sz="quarter" idx="4294967295"/>
          </p:nvPr>
        </p:nvSpPr>
        <p:spPr>
          <a:xfrm>
            <a:off x="7399338" y="6842622"/>
            <a:ext cx="1193800" cy="261937"/>
          </a:xfrm>
          <a:prstGeom prst="rect">
            <a:avLst/>
          </a:prstGeom>
          <a:noFill/>
        </p:spPr>
        <p:txBody>
          <a:bodyPr/>
          <a:lstStyle/>
          <a:p>
            <a:fld id="{73FA16E7-EA99-40DD-A7AA-70EAFDDDADB2}" type="slidenum">
              <a:rPr lang="en-US" altLang="ko-KR" smtClean="0"/>
              <a:pPr/>
              <a:t>4</a:t>
            </a:fld>
            <a:endParaRPr lang="en-US" altLang="ko-KR" smtClean="0"/>
          </a:p>
        </p:txBody>
      </p:sp>
      <p:sp>
        <p:nvSpPr>
          <p:cNvPr id="18" name="TextBox 17"/>
          <p:cNvSpPr txBox="1"/>
          <p:nvPr/>
        </p:nvSpPr>
        <p:spPr>
          <a:xfrm>
            <a:off x="4905300" y="1582384"/>
            <a:ext cx="1322884" cy="400110"/>
          </a:xfrm>
          <a:prstGeom prst="rect">
            <a:avLst/>
          </a:prstGeom>
          <a:noFill/>
        </p:spPr>
        <p:txBody>
          <a:bodyPr wrap="square" rtlCol="0">
            <a:spAutoFit/>
          </a:bodyPr>
          <a:lstStyle/>
          <a:p>
            <a:pPr algn="ctr"/>
            <a:r>
              <a:rPr lang="ko-KR" altLang="en-US" sz="2000" b="1" dirty="0" smtClean="0">
                <a:solidFill>
                  <a:schemeClr val="tx2">
                    <a:lumMod val="60000"/>
                    <a:lumOff val="40000"/>
                  </a:schemeClr>
                </a:solidFill>
              </a:rPr>
              <a:t>커리어</a:t>
            </a:r>
            <a:endParaRPr lang="ko-KR" altLang="en-US" sz="2000" b="1" dirty="0">
              <a:solidFill>
                <a:schemeClr val="tx2">
                  <a:lumMod val="60000"/>
                  <a:lumOff val="40000"/>
                </a:schemeClr>
              </a:solidFill>
            </a:endParaRPr>
          </a:p>
        </p:txBody>
      </p:sp>
      <p:sp>
        <p:nvSpPr>
          <p:cNvPr id="23" name="TextBox 22"/>
          <p:cNvSpPr txBox="1"/>
          <p:nvPr/>
        </p:nvSpPr>
        <p:spPr>
          <a:xfrm>
            <a:off x="1950486" y="4409728"/>
            <a:ext cx="893322" cy="400110"/>
          </a:xfrm>
          <a:prstGeom prst="rect">
            <a:avLst/>
          </a:prstGeom>
          <a:noFill/>
        </p:spPr>
        <p:txBody>
          <a:bodyPr wrap="square" rtlCol="0">
            <a:spAutoFit/>
          </a:bodyPr>
          <a:lstStyle/>
          <a:p>
            <a:r>
              <a:rPr lang="ko-KR" altLang="en-US" sz="2000" b="1" dirty="0" smtClean="0">
                <a:solidFill>
                  <a:schemeClr val="tx2"/>
                </a:solidFill>
              </a:rPr>
              <a:t>용어</a:t>
            </a:r>
            <a:endParaRPr lang="ko-KR" altLang="en-US" sz="2000" b="1" dirty="0">
              <a:solidFill>
                <a:schemeClr val="tx2"/>
              </a:solidFill>
            </a:endParaRPr>
          </a:p>
        </p:txBody>
      </p:sp>
      <p:sp>
        <p:nvSpPr>
          <p:cNvPr id="24" name="TextBox 23"/>
          <p:cNvSpPr txBox="1"/>
          <p:nvPr/>
        </p:nvSpPr>
        <p:spPr>
          <a:xfrm>
            <a:off x="1950487" y="3977680"/>
            <a:ext cx="778544" cy="400110"/>
          </a:xfrm>
          <a:prstGeom prst="rect">
            <a:avLst/>
          </a:prstGeom>
          <a:noFill/>
        </p:spPr>
        <p:txBody>
          <a:bodyPr wrap="square" rtlCol="0">
            <a:spAutoFit/>
          </a:bodyPr>
          <a:lstStyle/>
          <a:p>
            <a:r>
              <a:rPr lang="ko-KR" altLang="en-US" sz="2000" b="1" dirty="0" smtClean="0">
                <a:solidFill>
                  <a:schemeClr val="tx2"/>
                </a:solidFill>
              </a:rPr>
              <a:t>정의</a:t>
            </a:r>
            <a:endParaRPr lang="ko-KR" altLang="en-US" sz="2000" b="1" dirty="0">
              <a:solidFill>
                <a:schemeClr val="tx2"/>
              </a:solidFill>
            </a:endParaRPr>
          </a:p>
        </p:txBody>
      </p:sp>
      <p:sp>
        <p:nvSpPr>
          <p:cNvPr id="26" name="TextBox 25"/>
          <p:cNvSpPr txBox="1"/>
          <p:nvPr/>
        </p:nvSpPr>
        <p:spPr>
          <a:xfrm>
            <a:off x="1763688" y="5377770"/>
            <a:ext cx="1253362" cy="400110"/>
          </a:xfrm>
          <a:prstGeom prst="rect">
            <a:avLst/>
          </a:prstGeom>
          <a:noFill/>
        </p:spPr>
        <p:txBody>
          <a:bodyPr wrap="square" rtlCol="0">
            <a:spAutoFit/>
          </a:bodyPr>
          <a:lstStyle/>
          <a:p>
            <a:r>
              <a:rPr lang="ko-KR" altLang="en-US" sz="2000" b="1" dirty="0" smtClean="0">
                <a:solidFill>
                  <a:schemeClr val="tx2"/>
                </a:solidFill>
              </a:rPr>
              <a:t>응용분야</a:t>
            </a:r>
            <a:endParaRPr lang="ko-KR" altLang="en-US" sz="2000" b="1" dirty="0">
              <a:solidFill>
                <a:schemeClr val="tx2"/>
              </a:solidFill>
            </a:endParaRPr>
          </a:p>
        </p:txBody>
      </p:sp>
      <p:sp>
        <p:nvSpPr>
          <p:cNvPr id="27" name="TextBox 26"/>
          <p:cNvSpPr txBox="1"/>
          <p:nvPr/>
        </p:nvSpPr>
        <p:spPr>
          <a:xfrm>
            <a:off x="1950487" y="4873714"/>
            <a:ext cx="942836" cy="400110"/>
          </a:xfrm>
          <a:prstGeom prst="rect">
            <a:avLst/>
          </a:prstGeom>
          <a:noFill/>
        </p:spPr>
        <p:txBody>
          <a:bodyPr wrap="square" rtlCol="0">
            <a:spAutoFit/>
          </a:bodyPr>
          <a:lstStyle/>
          <a:p>
            <a:r>
              <a:rPr lang="ko-KR" altLang="en-US" sz="2000" b="1" dirty="0" smtClean="0">
                <a:solidFill>
                  <a:schemeClr val="tx2"/>
                </a:solidFill>
              </a:rPr>
              <a:t>역사</a:t>
            </a:r>
            <a:endParaRPr lang="ko-KR" altLang="en-US" sz="2000" b="1" dirty="0">
              <a:solidFill>
                <a:schemeClr val="tx2"/>
              </a:solidFill>
            </a:endParaRPr>
          </a:p>
        </p:txBody>
      </p:sp>
      <p:pic>
        <p:nvPicPr>
          <p:cNvPr id="28" name="그림 27" descr="24980800847_868b00825f_o.png"/>
          <p:cNvPicPr>
            <a:picLocks noChangeAspect="1"/>
          </p:cNvPicPr>
          <p:nvPr/>
        </p:nvPicPr>
        <p:blipFill>
          <a:blip r:embed="rId3" cstate="print"/>
          <a:stretch>
            <a:fillRect/>
          </a:stretch>
        </p:blipFill>
        <p:spPr>
          <a:xfrm>
            <a:off x="3021732" y="5921944"/>
            <a:ext cx="1269977" cy="432000"/>
          </a:xfrm>
          <a:prstGeom prst="rect">
            <a:avLst/>
          </a:prstGeom>
        </p:spPr>
      </p:pic>
      <p:pic>
        <p:nvPicPr>
          <p:cNvPr id="29" name="그림 28" descr="25978000858_b3ab6e547e_o.png"/>
          <p:cNvPicPr>
            <a:picLocks noChangeAspect="1"/>
          </p:cNvPicPr>
          <p:nvPr/>
        </p:nvPicPr>
        <p:blipFill>
          <a:blip r:embed="rId4" cstate="print"/>
          <a:stretch>
            <a:fillRect/>
          </a:stretch>
        </p:blipFill>
        <p:spPr>
          <a:xfrm>
            <a:off x="2982414" y="4921176"/>
            <a:ext cx="1157538" cy="396000"/>
          </a:xfrm>
          <a:prstGeom prst="rect">
            <a:avLst/>
          </a:prstGeom>
        </p:spPr>
      </p:pic>
      <p:grpSp>
        <p:nvGrpSpPr>
          <p:cNvPr id="2" name="그룹 44"/>
          <p:cNvGrpSpPr/>
          <p:nvPr/>
        </p:nvGrpSpPr>
        <p:grpSpPr>
          <a:xfrm>
            <a:off x="1619672" y="3113584"/>
            <a:ext cx="1421123" cy="820443"/>
            <a:chOff x="1619672" y="3429000"/>
            <a:chExt cx="1421123" cy="820443"/>
          </a:xfrm>
        </p:grpSpPr>
        <p:cxnSp>
          <p:nvCxnSpPr>
            <p:cNvPr id="22" name="직선 연결선 21"/>
            <p:cNvCxnSpPr/>
            <p:nvPr/>
          </p:nvCxnSpPr>
          <p:spPr>
            <a:xfrm>
              <a:off x="2310527" y="3429000"/>
              <a:ext cx="0" cy="360040"/>
            </a:xfrm>
            <a:prstGeom prst="line">
              <a:avLst/>
            </a:prstGeom>
            <a:ln w="63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0" name="그림 29" descr="39141386344_2a0e6838a4_o.png"/>
            <p:cNvPicPr>
              <a:picLocks noChangeAspect="1"/>
            </p:cNvPicPr>
            <p:nvPr/>
          </p:nvPicPr>
          <p:blipFill>
            <a:blip r:embed="rId5" cstate="print"/>
            <a:stretch>
              <a:fillRect/>
            </a:stretch>
          </p:blipFill>
          <p:spPr>
            <a:xfrm>
              <a:off x="1619672" y="3781443"/>
              <a:ext cx="1421123" cy="468000"/>
            </a:xfrm>
            <a:prstGeom prst="rect">
              <a:avLst/>
            </a:prstGeom>
          </p:spPr>
        </p:pic>
      </p:grpSp>
      <p:pic>
        <p:nvPicPr>
          <p:cNvPr id="31" name="그림 30" descr="39141386434_73ed0367fc_o.png"/>
          <p:cNvPicPr>
            <a:picLocks noChangeAspect="1"/>
          </p:cNvPicPr>
          <p:nvPr/>
        </p:nvPicPr>
        <p:blipFill>
          <a:blip r:embed="rId6" cstate="print"/>
          <a:stretch>
            <a:fillRect/>
          </a:stretch>
        </p:blipFill>
        <p:spPr>
          <a:xfrm>
            <a:off x="251520" y="5403476"/>
            <a:ext cx="1515939" cy="396000"/>
          </a:xfrm>
          <a:prstGeom prst="rect">
            <a:avLst/>
          </a:prstGeom>
        </p:spPr>
      </p:pic>
      <p:pic>
        <p:nvPicPr>
          <p:cNvPr id="32" name="그림 31" descr="39141386534_58d12c1011_o.png"/>
          <p:cNvPicPr>
            <a:picLocks noChangeAspect="1"/>
          </p:cNvPicPr>
          <p:nvPr/>
        </p:nvPicPr>
        <p:blipFill>
          <a:blip r:embed="rId7" cstate="print"/>
          <a:stretch>
            <a:fillRect/>
          </a:stretch>
        </p:blipFill>
        <p:spPr>
          <a:xfrm>
            <a:off x="3039388" y="5395268"/>
            <a:ext cx="1172572" cy="396000"/>
          </a:xfrm>
          <a:prstGeom prst="rect">
            <a:avLst/>
          </a:prstGeom>
        </p:spPr>
      </p:pic>
      <p:pic>
        <p:nvPicPr>
          <p:cNvPr id="33" name="그림 32" descr="39851512611_a112b54a0d_o.png"/>
          <p:cNvPicPr>
            <a:picLocks noChangeAspect="1"/>
          </p:cNvPicPr>
          <p:nvPr/>
        </p:nvPicPr>
        <p:blipFill>
          <a:blip r:embed="rId8" cstate="print"/>
          <a:stretch>
            <a:fillRect/>
          </a:stretch>
        </p:blipFill>
        <p:spPr>
          <a:xfrm>
            <a:off x="377686" y="4894592"/>
            <a:ext cx="1386002" cy="396000"/>
          </a:xfrm>
          <a:prstGeom prst="rect">
            <a:avLst/>
          </a:prstGeom>
        </p:spPr>
      </p:pic>
      <p:sp>
        <p:nvSpPr>
          <p:cNvPr id="38" name="TextBox 37"/>
          <p:cNvSpPr txBox="1"/>
          <p:nvPr/>
        </p:nvSpPr>
        <p:spPr>
          <a:xfrm>
            <a:off x="1691680" y="5921896"/>
            <a:ext cx="1486148" cy="400110"/>
          </a:xfrm>
          <a:prstGeom prst="rect">
            <a:avLst/>
          </a:prstGeom>
          <a:noFill/>
        </p:spPr>
        <p:txBody>
          <a:bodyPr wrap="square" rtlCol="0">
            <a:spAutoFit/>
          </a:bodyPr>
          <a:lstStyle/>
          <a:p>
            <a:r>
              <a:rPr lang="ko-KR" altLang="en-US" sz="2000" b="1" smtClean="0">
                <a:solidFill>
                  <a:schemeClr val="tx2"/>
                </a:solidFill>
              </a:rPr>
              <a:t>이론</a:t>
            </a:r>
            <a:r>
              <a:rPr lang="en-US" altLang="ko-KR" sz="2000" b="1" dirty="0" smtClean="0">
                <a:solidFill>
                  <a:schemeClr val="tx2"/>
                </a:solidFill>
              </a:rPr>
              <a:t>/</a:t>
            </a:r>
            <a:r>
              <a:rPr lang="ko-KR" altLang="en-US" sz="2000" b="1" dirty="0" smtClean="0">
                <a:solidFill>
                  <a:schemeClr val="tx2"/>
                </a:solidFill>
              </a:rPr>
              <a:t>실기</a:t>
            </a:r>
            <a:endParaRPr lang="ko-KR" altLang="en-US" sz="2000" b="1" dirty="0">
              <a:solidFill>
                <a:schemeClr val="tx2"/>
              </a:solidFill>
            </a:endParaRPr>
          </a:p>
        </p:txBody>
      </p:sp>
      <p:grpSp>
        <p:nvGrpSpPr>
          <p:cNvPr id="5" name="그룹 46"/>
          <p:cNvGrpSpPr/>
          <p:nvPr/>
        </p:nvGrpSpPr>
        <p:grpSpPr>
          <a:xfrm>
            <a:off x="3309888" y="1584711"/>
            <a:ext cx="1728192" cy="766703"/>
            <a:chOff x="3309888" y="1900127"/>
            <a:chExt cx="1728192" cy="766703"/>
          </a:xfrm>
        </p:grpSpPr>
        <p:sp>
          <p:nvSpPr>
            <p:cNvPr id="16" name="TextBox 15"/>
            <p:cNvSpPr txBox="1"/>
            <p:nvPr/>
          </p:nvSpPr>
          <p:spPr>
            <a:xfrm>
              <a:off x="3309888" y="1900127"/>
              <a:ext cx="1728192" cy="400110"/>
            </a:xfrm>
            <a:prstGeom prst="rect">
              <a:avLst/>
            </a:prstGeom>
            <a:noFill/>
          </p:spPr>
          <p:txBody>
            <a:bodyPr wrap="square" rtlCol="0">
              <a:spAutoFit/>
            </a:bodyPr>
            <a:lstStyle/>
            <a:p>
              <a:r>
                <a:rPr lang="ko-KR" altLang="en-US" sz="2000" b="1" dirty="0" smtClean="0">
                  <a:solidFill>
                    <a:schemeClr val="tx2">
                      <a:lumMod val="60000"/>
                      <a:lumOff val="40000"/>
                    </a:schemeClr>
                  </a:solidFill>
                </a:rPr>
                <a:t>김태형 박사</a:t>
              </a:r>
              <a:endParaRPr lang="ko-KR" altLang="en-US" sz="2000" b="1" dirty="0">
                <a:solidFill>
                  <a:schemeClr val="tx2">
                    <a:lumMod val="60000"/>
                    <a:lumOff val="40000"/>
                  </a:schemeClr>
                </a:solidFill>
              </a:endParaRPr>
            </a:p>
          </p:txBody>
        </p:sp>
        <p:grpSp>
          <p:nvGrpSpPr>
            <p:cNvPr id="6" name="그룹 45"/>
            <p:cNvGrpSpPr/>
            <p:nvPr/>
          </p:nvGrpSpPr>
          <p:grpSpPr>
            <a:xfrm>
              <a:off x="4161190" y="2266720"/>
              <a:ext cx="441146" cy="400110"/>
              <a:chOff x="4161190" y="2266720"/>
              <a:chExt cx="441146" cy="400110"/>
            </a:xfrm>
          </p:grpSpPr>
          <p:sp>
            <p:nvSpPr>
              <p:cNvPr id="14" name="TextBox 13"/>
              <p:cNvSpPr txBox="1"/>
              <p:nvPr/>
            </p:nvSpPr>
            <p:spPr>
              <a:xfrm>
                <a:off x="4161190" y="2266720"/>
                <a:ext cx="441146" cy="400110"/>
              </a:xfrm>
              <a:prstGeom prst="rect">
                <a:avLst/>
              </a:prstGeom>
              <a:noFill/>
            </p:spPr>
            <p:txBody>
              <a:bodyPr wrap="none" rtlCol="0">
                <a:spAutoFit/>
              </a:bodyPr>
              <a:lstStyle/>
              <a:p>
                <a:r>
                  <a:rPr lang="ko-KR" altLang="en-US" sz="2000" b="1" dirty="0" smtClean="0">
                    <a:solidFill>
                      <a:schemeClr val="tx2">
                        <a:lumMod val="60000"/>
                        <a:lumOff val="40000"/>
                      </a:schemeClr>
                    </a:solidFill>
                  </a:rPr>
                  <a:t>예</a:t>
                </a:r>
                <a:endParaRPr lang="ko-KR" altLang="en-US" sz="2000" b="1" dirty="0">
                  <a:solidFill>
                    <a:schemeClr val="tx2">
                      <a:lumMod val="60000"/>
                      <a:lumOff val="40000"/>
                    </a:schemeClr>
                  </a:solidFill>
                </a:endParaRPr>
              </a:p>
            </p:txBody>
          </p:sp>
          <p:cxnSp>
            <p:nvCxnSpPr>
              <p:cNvPr id="39" name="직선 연결선 38"/>
              <p:cNvCxnSpPr/>
              <p:nvPr/>
            </p:nvCxnSpPr>
            <p:spPr>
              <a:xfrm>
                <a:off x="4170159" y="2283488"/>
                <a:ext cx="0" cy="360040"/>
              </a:xfrm>
              <a:prstGeom prst="line">
                <a:avLst/>
              </a:prstGeom>
              <a:ln w="63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pic>
        <p:nvPicPr>
          <p:cNvPr id="40" name="그림 39" descr="25978000858_b3ab6e547e_o.png"/>
          <p:cNvPicPr>
            <a:picLocks noChangeAspect="1"/>
          </p:cNvPicPr>
          <p:nvPr/>
        </p:nvPicPr>
        <p:blipFill>
          <a:blip r:embed="rId4" cstate="print"/>
          <a:stretch>
            <a:fillRect/>
          </a:stretch>
        </p:blipFill>
        <p:spPr>
          <a:xfrm>
            <a:off x="6798444" y="748996"/>
            <a:ext cx="1157538" cy="396000"/>
          </a:xfrm>
          <a:prstGeom prst="rect">
            <a:avLst/>
          </a:prstGeom>
        </p:spPr>
      </p:pic>
      <p:pic>
        <p:nvPicPr>
          <p:cNvPr id="41" name="그림 40" descr="39141386344_2a0e6838a4_o.png"/>
          <p:cNvPicPr>
            <a:picLocks noChangeAspect="1"/>
          </p:cNvPicPr>
          <p:nvPr/>
        </p:nvPicPr>
        <p:blipFill>
          <a:blip r:embed="rId5" cstate="print"/>
          <a:stretch>
            <a:fillRect/>
          </a:stretch>
        </p:blipFill>
        <p:spPr>
          <a:xfrm>
            <a:off x="6758338" y="1079263"/>
            <a:ext cx="1421123" cy="468000"/>
          </a:xfrm>
          <a:prstGeom prst="rect">
            <a:avLst/>
          </a:prstGeom>
        </p:spPr>
      </p:pic>
      <p:pic>
        <p:nvPicPr>
          <p:cNvPr id="42" name="그림 41" descr="39141386434_73ed0367fc_o.png"/>
          <p:cNvPicPr>
            <a:picLocks noChangeAspect="1"/>
          </p:cNvPicPr>
          <p:nvPr/>
        </p:nvPicPr>
        <p:blipFill>
          <a:blip r:embed="rId6" cstate="print"/>
          <a:stretch>
            <a:fillRect/>
          </a:stretch>
        </p:blipFill>
        <p:spPr>
          <a:xfrm>
            <a:off x="5178006" y="737320"/>
            <a:ext cx="1515939" cy="396000"/>
          </a:xfrm>
          <a:prstGeom prst="rect">
            <a:avLst/>
          </a:prstGeom>
        </p:spPr>
      </p:pic>
      <p:pic>
        <p:nvPicPr>
          <p:cNvPr id="43" name="그림 42" descr="39851512611_a112b54a0d_o.png"/>
          <p:cNvPicPr>
            <a:picLocks noChangeAspect="1"/>
          </p:cNvPicPr>
          <p:nvPr/>
        </p:nvPicPr>
        <p:blipFill>
          <a:blip r:embed="rId8" cstate="print"/>
          <a:stretch>
            <a:fillRect/>
          </a:stretch>
        </p:blipFill>
        <p:spPr>
          <a:xfrm>
            <a:off x="5219204" y="1108788"/>
            <a:ext cx="1386002" cy="396000"/>
          </a:xfrm>
          <a:prstGeom prst="rect">
            <a:avLst/>
          </a:prstGeom>
        </p:spPr>
      </p:pic>
      <p:sp>
        <p:nvSpPr>
          <p:cNvPr id="44" name="부제목 2"/>
          <p:cNvSpPr txBox="1">
            <a:spLocks/>
          </p:cNvSpPr>
          <p:nvPr/>
        </p:nvSpPr>
        <p:spPr>
          <a:xfrm>
            <a:off x="251520" y="2393504"/>
            <a:ext cx="8640960" cy="720080"/>
          </a:xfrm>
          <a:prstGeom prst="rect">
            <a:avLst/>
          </a:prstGeom>
          <a:noFill/>
        </p:spPr>
        <p:txBody>
          <a:bodyPr vert="horz" lIns="91440" tIns="45720" rIns="91440" bIns="45720" rtlCol="0">
            <a:noAutofit/>
          </a:bodyPr>
          <a:lstStyle/>
          <a:p>
            <a:pPr marL="342900" lvl="0" indent="-342900" algn="ctr">
              <a:spcBef>
                <a:spcPct val="0"/>
              </a:spcBef>
              <a:defRPr/>
            </a:pPr>
            <a:r>
              <a:rPr lang="ko-KR" altLang="en-US" sz="4400" b="1" dirty="0" smtClean="0">
                <a:solidFill>
                  <a:schemeClr val="tx2"/>
                </a:solidFill>
                <a:latin typeface="+mn-ea"/>
              </a:rPr>
              <a:t>인공지능</a:t>
            </a:r>
            <a:r>
              <a:rPr lang="en-US" altLang="ko-KR" sz="4400" b="1" dirty="0" smtClean="0">
                <a:solidFill>
                  <a:schemeClr val="tx2"/>
                </a:solidFill>
                <a:latin typeface="+mn-ea"/>
              </a:rPr>
              <a:t> </a:t>
            </a:r>
            <a:r>
              <a:rPr lang="ko-KR" altLang="en-US" sz="4400" b="1" dirty="0" smtClean="0">
                <a:solidFill>
                  <a:schemeClr val="tx2">
                    <a:lumMod val="60000"/>
                    <a:lumOff val="40000"/>
                  </a:schemeClr>
                </a:solidFill>
                <a:latin typeface="+mn-ea"/>
              </a:rPr>
              <a:t>전문가 직무</a:t>
            </a:r>
            <a:r>
              <a:rPr lang="ko-KR" altLang="en-US" sz="4400" b="1" dirty="0" smtClean="0">
                <a:solidFill>
                  <a:schemeClr val="tx2"/>
                </a:solidFill>
                <a:latin typeface="+mn-ea"/>
              </a:rPr>
              <a:t>의 이해</a:t>
            </a:r>
            <a:endParaRPr lang="en-US" altLang="ko-KR" sz="4400" b="1" dirty="0" smtClean="0">
              <a:solidFill>
                <a:schemeClr val="tx2"/>
              </a:solidFill>
              <a:latin typeface="+mn-ea"/>
            </a:endParaRPr>
          </a:p>
        </p:txBody>
      </p:sp>
      <p:grpSp>
        <p:nvGrpSpPr>
          <p:cNvPr id="7" name="그룹 52"/>
          <p:cNvGrpSpPr/>
          <p:nvPr/>
        </p:nvGrpSpPr>
        <p:grpSpPr>
          <a:xfrm>
            <a:off x="1272332" y="5907460"/>
            <a:ext cx="5387900" cy="400110"/>
            <a:chOff x="1272332" y="6222876"/>
            <a:chExt cx="5387900" cy="400110"/>
          </a:xfrm>
        </p:grpSpPr>
        <p:cxnSp>
          <p:nvCxnSpPr>
            <p:cNvPr id="49" name="직선 화살표 연결선 48"/>
            <p:cNvCxnSpPr>
              <a:endCxn id="51" idx="1"/>
            </p:cNvCxnSpPr>
            <p:nvPr/>
          </p:nvCxnSpPr>
          <p:spPr>
            <a:xfrm flipV="1">
              <a:off x="1272332" y="6422931"/>
              <a:ext cx="3494354" cy="5005"/>
            </a:xfrm>
            <a:prstGeom prst="straightConnector1">
              <a:avLst/>
            </a:prstGeom>
            <a:ln w="63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766686" y="6222876"/>
              <a:ext cx="1893546" cy="400110"/>
            </a:xfrm>
            <a:prstGeom prst="rect">
              <a:avLst/>
            </a:prstGeom>
            <a:noFill/>
          </p:spPr>
          <p:txBody>
            <a:bodyPr wrap="square" rtlCol="0">
              <a:spAutoFit/>
            </a:bodyPr>
            <a:lstStyle/>
            <a:p>
              <a:r>
                <a:rPr lang="ko-KR" altLang="en-US" sz="2000" b="1" dirty="0" smtClean="0">
                  <a:solidFill>
                    <a:schemeClr val="tx2"/>
                  </a:solidFill>
                </a:rPr>
                <a:t>관련 학과 수업</a:t>
              </a:r>
              <a:endParaRPr lang="ko-KR" altLang="en-US" sz="2000" b="1" dirty="0">
                <a:solidFill>
                  <a:schemeClr val="tx2"/>
                </a:solidFill>
              </a:endParaRPr>
            </a:p>
          </p:txBody>
        </p:sp>
      </p:grpSp>
      <p:grpSp>
        <p:nvGrpSpPr>
          <p:cNvPr id="9" name="그룹 55"/>
          <p:cNvGrpSpPr/>
          <p:nvPr/>
        </p:nvGrpSpPr>
        <p:grpSpPr>
          <a:xfrm>
            <a:off x="5724128" y="2006094"/>
            <a:ext cx="474464" cy="400110"/>
            <a:chOff x="5724128" y="2321510"/>
            <a:chExt cx="474464" cy="400110"/>
          </a:xfrm>
        </p:grpSpPr>
        <p:sp>
          <p:nvSpPr>
            <p:cNvPr id="54" name="TextBox 53"/>
            <p:cNvSpPr txBox="1"/>
            <p:nvPr/>
          </p:nvSpPr>
          <p:spPr>
            <a:xfrm>
              <a:off x="5757446" y="2321510"/>
              <a:ext cx="441146" cy="400110"/>
            </a:xfrm>
            <a:prstGeom prst="rect">
              <a:avLst/>
            </a:prstGeom>
            <a:noFill/>
          </p:spPr>
          <p:txBody>
            <a:bodyPr wrap="none" rtlCol="0">
              <a:spAutoFit/>
            </a:bodyPr>
            <a:lstStyle/>
            <a:p>
              <a:r>
                <a:rPr lang="ko-KR" altLang="en-US" sz="2000" b="1" dirty="0" smtClean="0">
                  <a:solidFill>
                    <a:schemeClr val="tx2">
                      <a:lumMod val="60000"/>
                      <a:lumOff val="40000"/>
                    </a:schemeClr>
                  </a:solidFill>
                </a:rPr>
                <a:t>예</a:t>
              </a:r>
              <a:endParaRPr lang="ko-KR" altLang="en-US" sz="2000" b="1" dirty="0">
                <a:solidFill>
                  <a:schemeClr val="tx2">
                    <a:lumMod val="60000"/>
                    <a:lumOff val="40000"/>
                  </a:schemeClr>
                </a:solidFill>
              </a:endParaRPr>
            </a:p>
          </p:txBody>
        </p:sp>
        <p:cxnSp>
          <p:nvCxnSpPr>
            <p:cNvPr id="55" name="직선 연결선 54"/>
            <p:cNvCxnSpPr/>
            <p:nvPr/>
          </p:nvCxnSpPr>
          <p:spPr>
            <a:xfrm>
              <a:off x="5724128" y="2348880"/>
              <a:ext cx="0" cy="360040"/>
            </a:xfrm>
            <a:prstGeom prst="line">
              <a:avLst/>
            </a:prstGeom>
            <a:ln w="63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5"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cxnSp>
        <p:nvCxnSpPr>
          <p:cNvPr id="37" name="직선 연결선 36"/>
          <p:cNvCxnSpPr/>
          <p:nvPr/>
        </p:nvCxnSpPr>
        <p:spPr>
          <a:xfrm>
            <a:off x="1043608" y="3068960"/>
            <a:ext cx="208823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5292080" y="3068960"/>
            <a:ext cx="10081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a:off x="3419872" y="3068960"/>
            <a:ext cx="158417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ppt_x"/>
                                          </p:val>
                                        </p:tav>
                                        <p:tav tm="100000">
                                          <p:val>
                                            <p:strVal val="#ppt_x"/>
                                          </p:val>
                                        </p:tav>
                                      </p:tavLst>
                                    </p:anim>
                                    <p:anim calcmode="lin" valueType="num">
                                      <p:cBhvr additive="base">
                                        <p:cTn id="8" dur="10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p:stCondLst>
                              <p:cond delay="1500"/>
                            </p:stCondLst>
                            <p:childTnLst>
                              <p:par>
                                <p:cTn id="36" presetID="22" presetClass="entr" presetSubtype="1"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right)">
                                      <p:cBhvr>
                                        <p:cTn id="42" dur="500"/>
                                        <p:tgtEl>
                                          <p:spTgt spid="31"/>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childTnLst>
                          </p:cTn>
                        </p:par>
                        <p:par>
                          <p:cTn id="47" fill="hold">
                            <p:stCondLst>
                              <p:cond delay="3000"/>
                            </p:stCondLst>
                            <p:childTnLst>
                              <p:par>
                                <p:cTn id="48" presetID="22" presetClass="entr" presetSubtype="1"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up)">
                                      <p:cBhvr>
                                        <p:cTn id="50" dur="500"/>
                                        <p:tgtEl>
                                          <p:spTgt spid="38"/>
                                        </p:tgtEl>
                                      </p:cBhvr>
                                    </p:animEffect>
                                  </p:childTnLst>
                                </p:cTn>
                              </p:par>
                            </p:childTnLst>
                          </p:cTn>
                        </p:par>
                        <p:par>
                          <p:cTn id="51" fill="hold">
                            <p:stCondLst>
                              <p:cond delay="3500"/>
                            </p:stCondLst>
                            <p:childTnLst>
                              <p:par>
                                <p:cTn id="52" presetID="22" presetClass="entr" presetSubtype="8"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down)">
                                      <p:cBhvr>
                                        <p:cTn id="64" dur="500"/>
                                        <p:tgtEl>
                                          <p:spTgt spid="9"/>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par>
                          <p:cTn id="69" fill="hold">
                            <p:stCondLst>
                              <p:cond delay="1000"/>
                            </p:stCondLst>
                            <p:childTnLst>
                              <p:par>
                                <p:cTn id="70" presetID="22" presetClass="entr" presetSubtype="4" fill="hold"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down)">
                                      <p:cBhvr>
                                        <p:cTn id="72" dur="500"/>
                                        <p:tgtEl>
                                          <p:spTgt spid="43"/>
                                        </p:tgtEl>
                                      </p:cBhvr>
                                    </p:animEffect>
                                  </p:childTnLst>
                                </p:cTn>
                              </p:par>
                            </p:childTnLst>
                          </p:cTn>
                        </p:par>
                        <p:par>
                          <p:cTn id="73" fill="hold">
                            <p:stCondLst>
                              <p:cond delay="1500"/>
                            </p:stCondLst>
                            <p:childTnLst>
                              <p:par>
                                <p:cTn id="74" presetID="22" presetClass="entr" presetSubtype="4" fill="hold" nodeType="after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down)">
                                      <p:cBhvr>
                                        <p:cTn id="76" dur="500"/>
                                        <p:tgtEl>
                                          <p:spTgt spid="41"/>
                                        </p:tgtEl>
                                      </p:cBhvr>
                                    </p:animEffect>
                                  </p:childTnLst>
                                </p:cTn>
                              </p:par>
                            </p:childTnLst>
                          </p:cTn>
                        </p:par>
                        <p:par>
                          <p:cTn id="77" fill="hold">
                            <p:stCondLst>
                              <p:cond delay="2000"/>
                            </p:stCondLst>
                            <p:childTnLst>
                              <p:par>
                                <p:cTn id="78" presetID="22" presetClass="entr" presetSubtype="4" fill="hold" nodeType="after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childTnLst>
                          </p:cTn>
                        </p:par>
                        <p:par>
                          <p:cTn id="81" fill="hold">
                            <p:stCondLst>
                              <p:cond delay="2500"/>
                            </p:stCondLst>
                            <p:childTnLst>
                              <p:par>
                                <p:cTn id="82" presetID="22" presetClass="entr" presetSubtype="4"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down)">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wipe(down)">
                                      <p:cBhvr>
                                        <p:cTn id="8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4" grpId="0"/>
      <p:bldP spid="26" grpId="0"/>
      <p:bldP spid="27" grpId="0"/>
      <p:bldP spid="38"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smtClean="0">
                <a:ln>
                  <a:noFill/>
                </a:ln>
                <a:solidFill>
                  <a:schemeClr val="tx2"/>
                </a:solidFill>
                <a:effectLst/>
                <a:uLnTx/>
                <a:uFillTx/>
                <a:latin typeface="+mj-lt"/>
                <a:ea typeface="+mj-ea"/>
                <a:cs typeface="+mj-cs"/>
              </a:rPr>
              <a:t>K</a:t>
            </a: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사 </a:t>
            </a:r>
            <a:r>
              <a:rPr kumimoji="0" lang="en-US" altLang="ko-KR" sz="2400" b="1" i="0" u="none" strike="noStrike" kern="1200" cap="none" spc="0" normalizeH="0" baseline="0" noProof="0" dirty="0" smtClean="0">
                <a:ln>
                  <a:noFill/>
                </a:ln>
                <a:solidFill>
                  <a:schemeClr val="tx2"/>
                </a:solidFill>
                <a:effectLst/>
                <a:uLnTx/>
                <a:uFillTx/>
                <a:latin typeface="+mj-lt"/>
                <a:ea typeface="+mj-ea"/>
                <a:cs typeface="+mj-cs"/>
              </a:rPr>
              <a:t>AI</a:t>
            </a: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개발자 </a:t>
            </a:r>
            <a:r>
              <a:rPr lang="ko-KR" altLang="en-US" sz="2400" b="1" dirty="0" smtClean="0">
                <a:solidFill>
                  <a:schemeClr val="tx2"/>
                </a:solidFill>
                <a:latin typeface="+mj-lt"/>
                <a:ea typeface="+mj-ea"/>
                <a:cs typeface="+mj-cs"/>
              </a:rPr>
              <a:t>영입</a:t>
            </a: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의 내용 발췌 </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9" name="직사각형 8"/>
          <p:cNvSpPr/>
          <p:nvPr/>
        </p:nvSpPr>
        <p:spPr>
          <a:xfrm>
            <a:off x="107504" y="764704"/>
            <a:ext cx="9036496" cy="5093702"/>
          </a:xfrm>
          <a:prstGeom prst="rect">
            <a:avLst/>
          </a:prstGeom>
        </p:spPr>
        <p:txBody>
          <a:bodyPr wrap="square">
            <a:spAutoFit/>
          </a:bodyPr>
          <a:lstStyle/>
          <a:p>
            <a:pPr>
              <a:lnSpc>
                <a:spcPts val="2600"/>
              </a:lnSpc>
            </a:pPr>
            <a:r>
              <a:rPr lang="en-US" altLang="ko-KR" b="1" dirty="0" smtClean="0">
                <a:solidFill>
                  <a:schemeClr val="tx2"/>
                </a:solidFill>
              </a:rPr>
              <a:t>2. Speech/NLP/Vision/</a:t>
            </a:r>
            <a:r>
              <a:rPr lang="en-US" altLang="ko-KR" b="1" dirty="0" err="1" smtClean="0">
                <a:solidFill>
                  <a:schemeClr val="tx2"/>
                </a:solidFill>
              </a:rPr>
              <a:t>AutoML</a:t>
            </a:r>
            <a:r>
              <a:rPr lang="en-US" altLang="ko-KR" b="1" dirty="0" smtClean="0">
                <a:solidFill>
                  <a:schemeClr val="tx2"/>
                </a:solidFill>
              </a:rPr>
              <a:t> </a:t>
            </a:r>
            <a:r>
              <a:rPr lang="ko-KR" altLang="en-US" b="1" dirty="0" smtClean="0">
                <a:solidFill>
                  <a:schemeClr val="tx2"/>
                </a:solidFill>
              </a:rPr>
              <a:t>선행 연구 개발</a:t>
            </a:r>
          </a:p>
          <a:p>
            <a:pPr>
              <a:lnSpc>
                <a:spcPts val="2600"/>
              </a:lnSpc>
            </a:pPr>
            <a:r>
              <a:rPr lang="en-US" altLang="ko-KR" dirty="0" smtClean="0">
                <a:solidFill>
                  <a:schemeClr val="tx2"/>
                </a:solidFill>
              </a:rPr>
              <a:t>1) </a:t>
            </a:r>
            <a:r>
              <a:rPr lang="ko-KR" altLang="en-US" dirty="0" smtClean="0">
                <a:solidFill>
                  <a:schemeClr val="tx2"/>
                </a:solidFill>
              </a:rPr>
              <a:t>주요 업무</a:t>
            </a:r>
          </a:p>
          <a:p>
            <a:pPr>
              <a:lnSpc>
                <a:spcPts val="2600"/>
              </a:lnSpc>
            </a:pPr>
            <a:r>
              <a:rPr lang="en-US" altLang="ko-KR" sz="1600" dirty="0" smtClean="0">
                <a:solidFill>
                  <a:schemeClr val="tx2"/>
                </a:solidFill>
              </a:rPr>
              <a:t>- Deep Learning </a:t>
            </a:r>
            <a:r>
              <a:rPr lang="ko-KR" altLang="en-US" sz="1600" dirty="0" smtClean="0">
                <a:solidFill>
                  <a:schemeClr val="tx2"/>
                </a:solidFill>
              </a:rPr>
              <a:t>기반의 </a:t>
            </a:r>
            <a:r>
              <a:rPr lang="en-US" altLang="ko-KR" sz="1600" dirty="0" smtClean="0">
                <a:solidFill>
                  <a:schemeClr val="tx2"/>
                </a:solidFill>
              </a:rPr>
              <a:t>Speech, NLP(</a:t>
            </a:r>
            <a:r>
              <a:rPr lang="ko-KR" altLang="en-US" sz="1600" dirty="0" smtClean="0">
                <a:solidFill>
                  <a:schemeClr val="tx2"/>
                </a:solidFill>
              </a:rPr>
              <a:t>자연어 처리</a:t>
            </a:r>
            <a:r>
              <a:rPr lang="en-US" altLang="ko-KR" sz="1600" dirty="0" smtClean="0">
                <a:solidFill>
                  <a:schemeClr val="tx2"/>
                </a:solidFill>
              </a:rPr>
              <a:t>), Vision, </a:t>
            </a:r>
            <a:r>
              <a:rPr lang="en-US" altLang="ko-KR" sz="1600" dirty="0" err="1" smtClean="0">
                <a:solidFill>
                  <a:schemeClr val="tx2"/>
                </a:solidFill>
              </a:rPr>
              <a:t>AutoML</a:t>
            </a:r>
            <a:r>
              <a:rPr lang="en-US" altLang="ko-KR" sz="1600" dirty="0" smtClean="0">
                <a:solidFill>
                  <a:schemeClr val="tx2"/>
                </a:solidFill>
              </a:rPr>
              <a:t> </a:t>
            </a:r>
            <a:r>
              <a:rPr lang="ko-KR" altLang="en-US" sz="1600" dirty="0" smtClean="0">
                <a:solidFill>
                  <a:schemeClr val="tx2"/>
                </a:solidFill>
              </a:rPr>
              <a:t>기술의 각 분야</a:t>
            </a:r>
          </a:p>
          <a:p>
            <a:pPr>
              <a:lnSpc>
                <a:spcPts val="2600"/>
              </a:lnSpc>
            </a:pPr>
            <a:r>
              <a:rPr lang="en-US" altLang="ko-KR" sz="1600" dirty="0" smtClean="0">
                <a:solidFill>
                  <a:schemeClr val="tx2"/>
                </a:solidFill>
              </a:rPr>
              <a:t>- Generative Adversarial Network </a:t>
            </a:r>
            <a:r>
              <a:rPr lang="ko-KR" altLang="en-US" sz="1600" dirty="0" smtClean="0">
                <a:solidFill>
                  <a:schemeClr val="tx2"/>
                </a:solidFill>
              </a:rPr>
              <a:t>기반 </a:t>
            </a:r>
            <a:r>
              <a:rPr lang="en-US" altLang="ko-KR" sz="1600" dirty="0" smtClean="0">
                <a:solidFill>
                  <a:schemeClr val="tx2"/>
                </a:solidFill>
              </a:rPr>
              <a:t>Visual/Speech/Text </a:t>
            </a:r>
            <a:r>
              <a:rPr lang="ko-KR" altLang="en-US" sz="1600" dirty="0" smtClean="0">
                <a:solidFill>
                  <a:schemeClr val="tx2"/>
                </a:solidFill>
              </a:rPr>
              <a:t>생성 및 학습 메커니즘 개발</a:t>
            </a:r>
          </a:p>
          <a:p>
            <a:pPr>
              <a:lnSpc>
                <a:spcPts val="2600"/>
              </a:lnSpc>
            </a:pPr>
            <a:r>
              <a:rPr lang="en-US" altLang="ko-KR" sz="1600" dirty="0" smtClean="0">
                <a:solidFill>
                  <a:schemeClr val="tx2"/>
                </a:solidFill>
              </a:rPr>
              <a:t>- </a:t>
            </a:r>
            <a:r>
              <a:rPr lang="en-US" altLang="ko-KR" sz="1600" dirty="0" err="1" smtClean="0">
                <a:solidFill>
                  <a:schemeClr val="tx2"/>
                </a:solidFill>
              </a:rPr>
              <a:t>AutoML</a:t>
            </a:r>
            <a:r>
              <a:rPr lang="en-US" altLang="ko-KR" sz="1600" dirty="0" smtClean="0">
                <a:solidFill>
                  <a:schemeClr val="tx2"/>
                </a:solidFill>
              </a:rPr>
              <a:t>(Meta Learning)</a:t>
            </a:r>
            <a:r>
              <a:rPr lang="ko-KR" altLang="en-US" sz="1600" dirty="0" smtClean="0">
                <a:solidFill>
                  <a:schemeClr val="tx2"/>
                </a:solidFill>
              </a:rPr>
              <a:t>기반 </a:t>
            </a:r>
            <a:r>
              <a:rPr lang="en-US" altLang="ko-KR" sz="1600" dirty="0" smtClean="0">
                <a:solidFill>
                  <a:schemeClr val="tx2"/>
                </a:solidFill>
              </a:rPr>
              <a:t>Network Architecture Search, Hyper Parameter Tuning </a:t>
            </a:r>
            <a:r>
              <a:rPr lang="ko-KR" altLang="en-US" sz="1600" dirty="0" smtClean="0">
                <a:solidFill>
                  <a:schemeClr val="tx2"/>
                </a:solidFill>
              </a:rPr>
              <a:t>등</a:t>
            </a:r>
          </a:p>
          <a:p>
            <a:pPr>
              <a:lnSpc>
                <a:spcPts val="2600"/>
              </a:lnSpc>
            </a:pPr>
            <a:r>
              <a:rPr lang="en-US" altLang="ko-KR" sz="1600" dirty="0" smtClean="0">
                <a:solidFill>
                  <a:schemeClr val="tx2"/>
                </a:solidFill>
              </a:rPr>
              <a:t>- </a:t>
            </a:r>
            <a:r>
              <a:rPr lang="ko-KR" altLang="en-US" sz="1600" dirty="0" smtClean="0">
                <a:solidFill>
                  <a:schemeClr val="tx2"/>
                </a:solidFill>
              </a:rPr>
              <a:t>국제학술대회</a:t>
            </a:r>
            <a:r>
              <a:rPr lang="en-US" altLang="ko-KR" sz="1600" dirty="0" smtClean="0">
                <a:solidFill>
                  <a:schemeClr val="tx2"/>
                </a:solidFill>
              </a:rPr>
              <a:t>/</a:t>
            </a:r>
            <a:r>
              <a:rPr lang="ko-KR" altLang="en-US" sz="1600" dirty="0" smtClean="0">
                <a:solidFill>
                  <a:schemeClr val="tx2"/>
                </a:solidFill>
              </a:rPr>
              <a:t>논문출간</a:t>
            </a:r>
            <a:r>
              <a:rPr lang="en-US" altLang="ko-KR" sz="1600" dirty="0" smtClean="0">
                <a:solidFill>
                  <a:schemeClr val="tx2"/>
                </a:solidFill>
              </a:rPr>
              <a:t>, </a:t>
            </a:r>
            <a:r>
              <a:rPr lang="ko-KR" altLang="en-US" sz="1600" dirty="0" smtClean="0">
                <a:solidFill>
                  <a:schemeClr val="tx2"/>
                </a:solidFill>
              </a:rPr>
              <a:t>세미나 등을 통한 기술 역량 전파</a:t>
            </a:r>
          </a:p>
          <a:p>
            <a:pPr>
              <a:lnSpc>
                <a:spcPts val="2600"/>
              </a:lnSpc>
            </a:pPr>
            <a:r>
              <a:rPr lang="en-US" altLang="ko-KR" dirty="0" smtClean="0">
                <a:solidFill>
                  <a:schemeClr val="tx2"/>
                </a:solidFill>
              </a:rPr>
              <a:t>2) </a:t>
            </a:r>
            <a:r>
              <a:rPr lang="ko-KR" altLang="en-US" dirty="0" smtClean="0">
                <a:solidFill>
                  <a:schemeClr val="tx2"/>
                </a:solidFill>
              </a:rPr>
              <a:t>자격 요건</a:t>
            </a:r>
          </a:p>
          <a:p>
            <a:pPr>
              <a:lnSpc>
                <a:spcPts val="2600"/>
              </a:lnSpc>
            </a:pPr>
            <a:r>
              <a:rPr lang="en-US" altLang="ko-KR" sz="1600" dirty="0" smtClean="0">
                <a:solidFill>
                  <a:schemeClr val="tx2"/>
                </a:solidFill>
              </a:rPr>
              <a:t>- </a:t>
            </a:r>
            <a:r>
              <a:rPr lang="ko-KR" altLang="en-US" sz="1600" dirty="0" smtClean="0">
                <a:solidFill>
                  <a:schemeClr val="tx2"/>
                </a:solidFill>
              </a:rPr>
              <a:t>텍스트 분석 또는 </a:t>
            </a:r>
            <a:r>
              <a:rPr lang="en-US" altLang="ko-KR" sz="1600" dirty="0" smtClean="0">
                <a:solidFill>
                  <a:schemeClr val="tx2"/>
                </a:solidFill>
              </a:rPr>
              <a:t>Speech, NLP, Vision, </a:t>
            </a:r>
            <a:r>
              <a:rPr lang="en-US" altLang="ko-KR" sz="1600" dirty="0" err="1" smtClean="0">
                <a:solidFill>
                  <a:schemeClr val="tx2"/>
                </a:solidFill>
              </a:rPr>
              <a:t>AutoML</a:t>
            </a:r>
            <a:r>
              <a:rPr lang="en-US" altLang="ko-KR" sz="1600" dirty="0" smtClean="0">
                <a:solidFill>
                  <a:schemeClr val="tx2"/>
                </a:solidFill>
              </a:rPr>
              <a:t> </a:t>
            </a:r>
            <a:r>
              <a:rPr lang="ko-KR" altLang="en-US" sz="1600" dirty="0" smtClean="0">
                <a:solidFill>
                  <a:schemeClr val="tx2"/>
                </a:solidFill>
              </a:rPr>
              <a:t>각 분야에 대한 관련 지식 및 전문 역량 보유</a:t>
            </a:r>
          </a:p>
          <a:p>
            <a:pPr>
              <a:lnSpc>
                <a:spcPts val="2600"/>
              </a:lnSpc>
            </a:pPr>
            <a:r>
              <a:rPr lang="en-US" altLang="ko-KR" sz="1600" dirty="0" smtClean="0">
                <a:solidFill>
                  <a:schemeClr val="tx2"/>
                </a:solidFill>
              </a:rPr>
              <a:t>- Python, C++, Java </a:t>
            </a:r>
            <a:r>
              <a:rPr lang="ko-KR" altLang="en-US" sz="1600" dirty="0" smtClean="0">
                <a:solidFill>
                  <a:schemeClr val="tx2"/>
                </a:solidFill>
              </a:rPr>
              <a:t>등 프로그래밍 언어 </a:t>
            </a:r>
            <a:r>
              <a:rPr lang="ko-KR" altLang="en-US" sz="1600" dirty="0" err="1" smtClean="0">
                <a:solidFill>
                  <a:schemeClr val="tx2"/>
                </a:solidFill>
              </a:rPr>
              <a:t>숙련자</a:t>
            </a:r>
            <a:r>
              <a:rPr lang="ko-KR" altLang="en-US" sz="1600" dirty="0" smtClean="0">
                <a:solidFill>
                  <a:schemeClr val="tx2"/>
                </a:solidFill>
              </a:rPr>
              <a:t> </a:t>
            </a:r>
            <a:r>
              <a:rPr lang="en-US" altLang="ko-KR" sz="1600" dirty="0" smtClean="0">
                <a:solidFill>
                  <a:schemeClr val="tx2"/>
                </a:solidFill>
              </a:rPr>
              <a:t>(1</a:t>
            </a:r>
            <a:r>
              <a:rPr lang="ko-KR" altLang="en-US" sz="1600" dirty="0" smtClean="0">
                <a:solidFill>
                  <a:schemeClr val="tx2"/>
                </a:solidFill>
              </a:rPr>
              <a:t>개 이상</a:t>
            </a:r>
            <a:r>
              <a:rPr lang="en-US" altLang="ko-KR" sz="1600" dirty="0" smtClean="0">
                <a:solidFill>
                  <a:schemeClr val="tx2"/>
                </a:solidFill>
              </a:rPr>
              <a:t>)</a:t>
            </a:r>
            <a:endParaRPr lang="ko-KR" altLang="en-US" sz="1600" dirty="0" smtClean="0">
              <a:solidFill>
                <a:schemeClr val="tx2"/>
              </a:solidFill>
            </a:endParaRPr>
          </a:p>
          <a:p>
            <a:pPr>
              <a:lnSpc>
                <a:spcPts val="2600"/>
              </a:lnSpc>
            </a:pPr>
            <a:r>
              <a:rPr lang="en-US" altLang="ko-KR" sz="1600" dirty="0" smtClean="0">
                <a:solidFill>
                  <a:schemeClr val="tx2"/>
                </a:solidFill>
              </a:rPr>
              <a:t>- </a:t>
            </a:r>
            <a:r>
              <a:rPr lang="en-US" altLang="ko-KR" sz="1600" dirty="0" err="1" smtClean="0">
                <a:solidFill>
                  <a:schemeClr val="tx2"/>
                </a:solidFill>
              </a:rPr>
              <a:t>Keras</a:t>
            </a:r>
            <a:r>
              <a:rPr lang="en-US" altLang="ko-KR" sz="1600" dirty="0" smtClean="0">
                <a:solidFill>
                  <a:schemeClr val="tx2"/>
                </a:solidFill>
              </a:rPr>
              <a:t>, </a:t>
            </a:r>
            <a:r>
              <a:rPr lang="en-US" altLang="ko-KR" sz="1600" dirty="0" err="1" smtClean="0">
                <a:solidFill>
                  <a:schemeClr val="tx2"/>
                </a:solidFill>
              </a:rPr>
              <a:t>Tensorflow</a:t>
            </a:r>
            <a:r>
              <a:rPr lang="en-US" altLang="ko-KR" sz="1600" dirty="0" smtClean="0">
                <a:solidFill>
                  <a:schemeClr val="tx2"/>
                </a:solidFill>
              </a:rPr>
              <a:t>, </a:t>
            </a:r>
            <a:r>
              <a:rPr lang="en-US" altLang="ko-KR" sz="1600" dirty="0" err="1" smtClean="0">
                <a:solidFill>
                  <a:schemeClr val="tx2"/>
                </a:solidFill>
              </a:rPr>
              <a:t>PyTorch</a:t>
            </a:r>
            <a:r>
              <a:rPr lang="en-US" altLang="ko-KR" sz="1600" dirty="0" smtClean="0">
                <a:solidFill>
                  <a:schemeClr val="tx2"/>
                </a:solidFill>
              </a:rPr>
              <a:t> </a:t>
            </a:r>
            <a:r>
              <a:rPr lang="ko-KR" altLang="en-US" sz="1600" dirty="0" smtClean="0">
                <a:solidFill>
                  <a:schemeClr val="tx2"/>
                </a:solidFill>
              </a:rPr>
              <a:t>등 </a:t>
            </a:r>
            <a:r>
              <a:rPr lang="en-US" altLang="ko-KR" sz="1600" dirty="0" smtClean="0">
                <a:solidFill>
                  <a:schemeClr val="tx2"/>
                </a:solidFill>
              </a:rPr>
              <a:t>Machine Learning Framework </a:t>
            </a:r>
            <a:r>
              <a:rPr lang="ko-KR" altLang="en-US" sz="1600" dirty="0" smtClean="0">
                <a:solidFill>
                  <a:schemeClr val="tx2"/>
                </a:solidFill>
              </a:rPr>
              <a:t>숙련된 활용 능력 </a:t>
            </a:r>
            <a:r>
              <a:rPr lang="en-US" altLang="ko-KR" sz="1600" dirty="0" smtClean="0">
                <a:solidFill>
                  <a:schemeClr val="tx2"/>
                </a:solidFill>
              </a:rPr>
              <a:t>(1</a:t>
            </a:r>
            <a:r>
              <a:rPr lang="ko-KR" altLang="en-US" sz="1600" dirty="0" smtClean="0">
                <a:solidFill>
                  <a:schemeClr val="tx2"/>
                </a:solidFill>
              </a:rPr>
              <a:t>개 이상</a:t>
            </a:r>
            <a:r>
              <a:rPr lang="en-US" altLang="ko-KR" sz="1600" dirty="0" smtClean="0">
                <a:solidFill>
                  <a:schemeClr val="tx2"/>
                </a:solidFill>
              </a:rPr>
              <a:t>)</a:t>
            </a:r>
            <a:endParaRPr lang="ko-KR" altLang="en-US" sz="1600" dirty="0" smtClean="0">
              <a:solidFill>
                <a:schemeClr val="tx2"/>
              </a:solidFill>
            </a:endParaRPr>
          </a:p>
          <a:p>
            <a:pPr>
              <a:lnSpc>
                <a:spcPts val="2600"/>
              </a:lnSpc>
            </a:pPr>
            <a:r>
              <a:rPr lang="en-US" altLang="ko-KR" sz="1600" dirty="0" smtClean="0">
                <a:solidFill>
                  <a:schemeClr val="tx2"/>
                </a:solidFill>
              </a:rPr>
              <a:t>- Machine Learning </a:t>
            </a:r>
            <a:r>
              <a:rPr lang="ko-KR" altLang="en-US" sz="1600" dirty="0" smtClean="0">
                <a:solidFill>
                  <a:schemeClr val="tx2"/>
                </a:solidFill>
              </a:rPr>
              <a:t>논문</a:t>
            </a:r>
            <a:r>
              <a:rPr lang="en-US" altLang="ko-KR" sz="1600" dirty="0" smtClean="0">
                <a:solidFill>
                  <a:schemeClr val="tx2"/>
                </a:solidFill>
              </a:rPr>
              <a:t>/</a:t>
            </a:r>
            <a:r>
              <a:rPr lang="ko-KR" altLang="en-US" sz="1600" dirty="0" smtClean="0">
                <a:solidFill>
                  <a:schemeClr val="tx2"/>
                </a:solidFill>
              </a:rPr>
              <a:t>경진대회 입상 실적 </a:t>
            </a:r>
            <a:r>
              <a:rPr lang="en-US" altLang="ko-KR" sz="1600" dirty="0" smtClean="0">
                <a:solidFill>
                  <a:schemeClr val="tx2"/>
                </a:solidFill>
              </a:rPr>
              <a:t>(1</a:t>
            </a:r>
            <a:r>
              <a:rPr lang="ko-KR" altLang="en-US" sz="1600" dirty="0" smtClean="0">
                <a:solidFill>
                  <a:schemeClr val="tx2"/>
                </a:solidFill>
              </a:rPr>
              <a:t>개 이상</a:t>
            </a:r>
            <a:r>
              <a:rPr lang="en-US" altLang="ko-KR" sz="1600" dirty="0" smtClean="0">
                <a:solidFill>
                  <a:schemeClr val="tx2"/>
                </a:solidFill>
              </a:rPr>
              <a:t>, </a:t>
            </a:r>
            <a:r>
              <a:rPr lang="ko-KR" altLang="en-US" sz="1600" dirty="0" smtClean="0">
                <a:solidFill>
                  <a:schemeClr val="tx2"/>
                </a:solidFill>
              </a:rPr>
              <a:t>예</a:t>
            </a:r>
            <a:r>
              <a:rPr lang="en-US" altLang="ko-KR" sz="1600" dirty="0" smtClean="0">
                <a:solidFill>
                  <a:schemeClr val="tx2"/>
                </a:solidFill>
              </a:rPr>
              <a:t>: ICML, NIPS, AISTATS, UAI or </a:t>
            </a:r>
            <a:r>
              <a:rPr lang="en-US" altLang="ko-KR" sz="1600" dirty="0" err="1" smtClean="0">
                <a:solidFill>
                  <a:schemeClr val="tx2"/>
                </a:solidFill>
              </a:rPr>
              <a:t>arXiv</a:t>
            </a:r>
            <a:r>
              <a:rPr lang="en-US" altLang="ko-KR" sz="1600" dirty="0" smtClean="0">
                <a:solidFill>
                  <a:schemeClr val="tx2"/>
                </a:solidFill>
              </a:rPr>
              <a:t>).</a:t>
            </a:r>
          </a:p>
          <a:p>
            <a:pPr>
              <a:lnSpc>
                <a:spcPts val="2600"/>
              </a:lnSpc>
            </a:pPr>
            <a:r>
              <a:rPr lang="en-US" altLang="ko-KR" dirty="0" smtClean="0">
                <a:solidFill>
                  <a:schemeClr val="tx2"/>
                </a:solidFill>
              </a:rPr>
              <a:t>3) </a:t>
            </a:r>
            <a:r>
              <a:rPr lang="ko-KR" altLang="en-US" dirty="0" smtClean="0">
                <a:solidFill>
                  <a:schemeClr val="tx2"/>
                </a:solidFill>
              </a:rPr>
              <a:t>우대사항</a:t>
            </a:r>
          </a:p>
          <a:p>
            <a:pPr>
              <a:lnSpc>
                <a:spcPts val="2600"/>
              </a:lnSpc>
            </a:pPr>
            <a:r>
              <a:rPr lang="en-US" altLang="ko-KR" sz="1600" dirty="0" smtClean="0">
                <a:solidFill>
                  <a:schemeClr val="tx2"/>
                </a:solidFill>
              </a:rPr>
              <a:t>- </a:t>
            </a:r>
            <a:r>
              <a:rPr lang="ko-KR" altLang="en-US" sz="1600" dirty="0" smtClean="0">
                <a:solidFill>
                  <a:schemeClr val="tx2"/>
                </a:solidFill>
              </a:rPr>
              <a:t>관련 업무 </a:t>
            </a:r>
            <a:r>
              <a:rPr lang="en-US" altLang="ko-KR" sz="1600" dirty="0" smtClean="0">
                <a:solidFill>
                  <a:schemeClr val="tx2"/>
                </a:solidFill>
              </a:rPr>
              <a:t>3</a:t>
            </a:r>
            <a:r>
              <a:rPr lang="ko-KR" altLang="en-US" sz="1600" dirty="0" smtClean="0">
                <a:solidFill>
                  <a:schemeClr val="tx2"/>
                </a:solidFill>
              </a:rPr>
              <a:t>년 이상 경력자</a:t>
            </a:r>
            <a:r>
              <a:rPr lang="en-US" altLang="ko-KR" sz="1600" dirty="0" smtClean="0">
                <a:solidFill>
                  <a:schemeClr val="tx2"/>
                </a:solidFill>
              </a:rPr>
              <a:t>, </a:t>
            </a:r>
            <a:r>
              <a:rPr lang="ko-KR" altLang="en-US" sz="1600" dirty="0" smtClean="0">
                <a:solidFill>
                  <a:schemeClr val="tx2"/>
                </a:solidFill>
              </a:rPr>
              <a:t>관련 전공 석</a:t>
            </a:r>
            <a:r>
              <a:rPr lang="en-US" altLang="ko-KR" sz="1600" dirty="0" smtClean="0">
                <a:solidFill>
                  <a:schemeClr val="tx2"/>
                </a:solidFill>
              </a:rPr>
              <a:t>/</a:t>
            </a:r>
            <a:r>
              <a:rPr lang="ko-KR" altLang="en-US" sz="1600" dirty="0" smtClean="0">
                <a:solidFill>
                  <a:schemeClr val="tx2"/>
                </a:solidFill>
              </a:rPr>
              <a:t>박사 우대</a:t>
            </a:r>
          </a:p>
          <a:p>
            <a:pPr>
              <a:lnSpc>
                <a:spcPts val="2600"/>
              </a:lnSpc>
            </a:pPr>
            <a:r>
              <a:rPr lang="en-US" altLang="ko-KR" sz="1600" dirty="0" smtClean="0">
                <a:solidFill>
                  <a:schemeClr val="tx2"/>
                </a:solidFill>
              </a:rPr>
              <a:t>- </a:t>
            </a:r>
            <a:r>
              <a:rPr lang="ko-KR" altLang="en-US" sz="1600" dirty="0" smtClean="0">
                <a:solidFill>
                  <a:schemeClr val="tx2"/>
                </a:solidFill>
              </a:rPr>
              <a:t>함께 일하는 </a:t>
            </a:r>
            <a:r>
              <a:rPr lang="en-US" altLang="ko-KR" sz="1600" dirty="0" smtClean="0">
                <a:solidFill>
                  <a:schemeClr val="tx2"/>
                </a:solidFill>
              </a:rPr>
              <a:t>Researcher </a:t>
            </a:r>
            <a:r>
              <a:rPr lang="ko-KR" altLang="en-US" sz="1600" dirty="0" smtClean="0">
                <a:solidFill>
                  <a:schemeClr val="tx2"/>
                </a:solidFill>
              </a:rPr>
              <a:t>및 </a:t>
            </a:r>
            <a:r>
              <a:rPr lang="en-US" altLang="ko-KR" sz="1600" dirty="0" smtClean="0">
                <a:solidFill>
                  <a:schemeClr val="tx2"/>
                </a:solidFill>
              </a:rPr>
              <a:t>Product Development Team</a:t>
            </a:r>
            <a:r>
              <a:rPr lang="ko-KR" altLang="en-US" sz="1600" dirty="0" smtClean="0">
                <a:solidFill>
                  <a:schemeClr val="tx2"/>
                </a:solidFill>
              </a:rPr>
              <a:t>과의 협업 능력</a:t>
            </a:r>
          </a:p>
          <a:p>
            <a:pPr>
              <a:lnSpc>
                <a:spcPts val="2600"/>
              </a:lnSpc>
            </a:pPr>
            <a:r>
              <a:rPr lang="en-US" altLang="ko-KR" sz="1600" dirty="0" smtClean="0">
                <a:solidFill>
                  <a:schemeClr val="tx2"/>
                </a:solidFill>
              </a:rPr>
              <a:t>- Creative </a:t>
            </a:r>
            <a:r>
              <a:rPr lang="ko-KR" altLang="en-US" sz="1600" dirty="0" smtClean="0">
                <a:solidFill>
                  <a:schemeClr val="tx2"/>
                </a:solidFill>
              </a:rPr>
              <a:t>및 </a:t>
            </a:r>
            <a:r>
              <a:rPr lang="en-US" altLang="ko-KR" sz="1600" dirty="0" smtClean="0">
                <a:solidFill>
                  <a:schemeClr val="tx2"/>
                </a:solidFill>
              </a:rPr>
              <a:t>Innovative Solution</a:t>
            </a:r>
            <a:r>
              <a:rPr lang="ko-KR" altLang="en-US" sz="1600" dirty="0" smtClean="0">
                <a:solidFill>
                  <a:schemeClr val="tx2"/>
                </a:solidFill>
              </a:rPr>
              <a:t>을 위한 능력</a:t>
            </a:r>
            <a:endParaRPr lang="ko-KR" altLang="en-US" sz="1600" dirty="0">
              <a:solidFill>
                <a:schemeClr val="tx2"/>
              </a:solidFill>
            </a:endParaRPr>
          </a:p>
        </p:txBody>
      </p:sp>
      <p:sp>
        <p:nvSpPr>
          <p:cNvPr id="10" name="직사각형 9"/>
          <p:cNvSpPr/>
          <p:nvPr/>
        </p:nvSpPr>
        <p:spPr>
          <a:xfrm>
            <a:off x="3001577" y="6611779"/>
            <a:ext cx="2002471" cy="246221"/>
          </a:xfrm>
          <a:prstGeom prst="rect">
            <a:avLst/>
          </a:prstGeom>
        </p:spPr>
        <p:txBody>
          <a:bodyPr wrap="none">
            <a:spAutoFit/>
          </a:bodyPr>
          <a:lstStyle/>
          <a:p>
            <a:r>
              <a:rPr lang="ko-KR" altLang="en-US" sz="1000" dirty="0" smtClean="0"/>
              <a:t>출처</a:t>
            </a:r>
            <a:r>
              <a:rPr lang="en-US" altLang="ko-KR" sz="1000" dirty="0" smtClean="0"/>
              <a:t>: </a:t>
            </a:r>
            <a:r>
              <a:rPr lang="en-US" altLang="ko-KR" sz="1000" dirty="0" smtClean="0">
                <a:hlinkClick r:id="rId2"/>
              </a:rPr>
              <a:t>https://careers.kakao.com</a:t>
            </a:r>
            <a:endParaRPr lang="en-US" altLang="ko-KR" sz="1000" dirty="0" smtClean="0"/>
          </a:p>
        </p:txBody>
      </p:sp>
      <p:sp>
        <p:nvSpPr>
          <p:cNvPr id="5"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018" name="Picture 2"/>
          <p:cNvPicPr>
            <a:picLocks noChangeAspect="1" noChangeArrowheads="1"/>
          </p:cNvPicPr>
          <p:nvPr/>
        </p:nvPicPr>
        <p:blipFill>
          <a:blip r:embed="rId2" cstate="print"/>
          <a:srcRect/>
          <a:stretch>
            <a:fillRect/>
          </a:stretch>
        </p:blipFill>
        <p:spPr bwMode="auto">
          <a:xfrm>
            <a:off x="1725284" y="1124744"/>
            <a:ext cx="5616624" cy="2295684"/>
          </a:xfrm>
          <a:prstGeom prst="rect">
            <a:avLst/>
          </a:prstGeom>
          <a:noFill/>
          <a:ln w="9525">
            <a:noFill/>
            <a:miter lim="800000"/>
            <a:headEnd/>
            <a:tailEnd/>
          </a:ln>
        </p:spPr>
      </p:pic>
      <p:pic>
        <p:nvPicPr>
          <p:cNvPr id="726019" name="Picture 3"/>
          <p:cNvPicPr>
            <a:picLocks noChangeAspect="1" noChangeArrowheads="1"/>
          </p:cNvPicPr>
          <p:nvPr/>
        </p:nvPicPr>
        <p:blipFill>
          <a:blip r:embed="rId3" cstate="print"/>
          <a:srcRect/>
          <a:stretch>
            <a:fillRect/>
          </a:stretch>
        </p:blipFill>
        <p:spPr bwMode="auto">
          <a:xfrm>
            <a:off x="1763688" y="3848408"/>
            <a:ext cx="5832648" cy="2388904"/>
          </a:xfrm>
          <a:prstGeom prst="rect">
            <a:avLst/>
          </a:prstGeom>
          <a:noFill/>
          <a:ln w="9525">
            <a:noFill/>
            <a:miter lim="800000"/>
            <a:headEnd/>
            <a:tailEnd/>
          </a:ln>
        </p:spPr>
      </p:pic>
      <p:cxnSp>
        <p:nvCxnSpPr>
          <p:cNvPr id="14" name="직선 연결선 13"/>
          <p:cNvCxnSpPr/>
          <p:nvPr/>
        </p:nvCxnSpPr>
        <p:spPr>
          <a:xfrm>
            <a:off x="2339752" y="1556791"/>
            <a:ext cx="2683498" cy="1"/>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flipV="1">
            <a:off x="2344564" y="4317544"/>
            <a:ext cx="2864626" cy="573"/>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smtClean="0">
                <a:ln>
                  <a:noFill/>
                </a:ln>
                <a:solidFill>
                  <a:schemeClr val="tx2"/>
                </a:solidFill>
                <a:effectLst/>
                <a:uLnTx/>
                <a:uFillTx/>
                <a:latin typeface="+mj-lt"/>
                <a:ea typeface="+mj-ea"/>
                <a:cs typeface="+mj-cs"/>
              </a:rPr>
              <a:t>Major Categories</a:t>
            </a:r>
            <a:r>
              <a:rPr kumimoji="0" lang="en-US" altLang="ko-KR" sz="2400" b="1" i="0" u="none" strike="noStrike" kern="1200" cap="none" spc="0" normalizeH="0" noProof="0" dirty="0" smtClean="0">
                <a:ln>
                  <a:noFill/>
                </a:ln>
                <a:solidFill>
                  <a:schemeClr val="tx2"/>
                </a:solidFill>
                <a:effectLst/>
                <a:uLnTx/>
                <a:uFillTx/>
                <a:latin typeface="+mj-lt"/>
                <a:ea typeface="+mj-ea"/>
                <a:cs typeface="+mj-cs"/>
              </a:rPr>
              <a:t> of Positions</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17" name="직사각형 16"/>
          <p:cNvSpPr/>
          <p:nvPr/>
        </p:nvSpPr>
        <p:spPr>
          <a:xfrm>
            <a:off x="1619672" y="620688"/>
            <a:ext cx="5976664" cy="369332"/>
          </a:xfrm>
          <a:prstGeom prst="rect">
            <a:avLst/>
          </a:prstGeom>
        </p:spPr>
        <p:txBody>
          <a:bodyPr wrap="square">
            <a:spAutoFit/>
          </a:bodyPr>
          <a:lstStyle/>
          <a:p>
            <a:r>
              <a:rPr lang="en-US" altLang="ko-KR" b="1" dirty="0" smtClean="0">
                <a:solidFill>
                  <a:schemeClr val="tx2"/>
                </a:solidFill>
              </a:rPr>
              <a:t>Software Development vs. Research &amp; Development</a:t>
            </a:r>
            <a:endParaRPr lang="ko-KR" altLang="en-US" dirty="0"/>
          </a:p>
        </p:txBody>
      </p:sp>
      <p:sp>
        <p:nvSpPr>
          <p:cNvPr id="29" name="직사각형 28"/>
          <p:cNvSpPr/>
          <p:nvPr/>
        </p:nvSpPr>
        <p:spPr>
          <a:xfrm>
            <a:off x="3347864" y="6611779"/>
            <a:ext cx="2517036" cy="246221"/>
          </a:xfrm>
          <a:prstGeom prst="rect">
            <a:avLst/>
          </a:prstGeom>
        </p:spPr>
        <p:txBody>
          <a:bodyPr wrap="none">
            <a:spAutoFit/>
          </a:bodyPr>
          <a:lstStyle/>
          <a:p>
            <a:r>
              <a:rPr lang="ko-KR" altLang="en-US" sz="1000" dirty="0" smtClean="0">
                <a:solidFill>
                  <a:schemeClr val="tx2"/>
                </a:solidFill>
              </a:rPr>
              <a:t>출처</a:t>
            </a:r>
            <a:r>
              <a:rPr lang="en-US" altLang="ko-KR" sz="1000" dirty="0" smtClean="0">
                <a:solidFill>
                  <a:schemeClr val="tx2"/>
                </a:solidFill>
              </a:rPr>
              <a:t>: https://ai.google/research/join-us/</a:t>
            </a:r>
          </a:p>
        </p:txBody>
      </p:sp>
      <p:sp>
        <p:nvSpPr>
          <p:cNvPr id="9"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txBox="1">
            <a:spLocks/>
          </p:cNvSpPr>
          <p:nvPr/>
        </p:nvSpPr>
        <p:spPr>
          <a:xfrm>
            <a:off x="2915816" y="3284984"/>
            <a:ext cx="9144000" cy="504056"/>
          </a:xfrm>
          <a:prstGeom prst="rect">
            <a:avLst/>
          </a:prstGeom>
        </p:spPr>
        <p:txBody>
          <a:bodyPr vert="horz" lIns="91440" tIns="45720" rIns="91440" bIns="45720" rtlCol="0" anchor="ctr">
            <a:noAutofit/>
          </a:bodyPr>
          <a:lstStyle/>
          <a:p>
            <a:pPr algn="ctr"/>
            <a:r>
              <a:rPr lang="en-US" altLang="ko-KR" sz="3200" dirty="0" smtClean="0">
                <a:hlinkClick r:id="rId3"/>
              </a:rPr>
              <a:t>Software Engineer</a:t>
            </a:r>
            <a:endParaRPr lang="en-US" altLang="ko-KR" sz="3200" dirty="0"/>
          </a:p>
        </p:txBody>
      </p:sp>
      <p:pic>
        <p:nvPicPr>
          <p:cNvPr id="730114" name="Picture 2"/>
          <p:cNvPicPr>
            <a:picLocks noChangeAspect="1" noChangeArrowheads="1"/>
          </p:cNvPicPr>
          <p:nvPr/>
        </p:nvPicPr>
        <p:blipFill>
          <a:blip r:embed="rId4" cstate="print"/>
          <a:srcRect/>
          <a:stretch>
            <a:fillRect/>
          </a:stretch>
        </p:blipFill>
        <p:spPr bwMode="auto">
          <a:xfrm>
            <a:off x="0" y="662499"/>
            <a:ext cx="9144000" cy="3668924"/>
          </a:xfrm>
          <a:prstGeom prst="rect">
            <a:avLst/>
          </a:prstGeom>
          <a:noFill/>
          <a:ln w="9525">
            <a:noFill/>
            <a:miter lim="800000"/>
            <a:headEnd/>
            <a:tailEnd/>
          </a:ln>
        </p:spPr>
      </p:pic>
      <p:cxnSp>
        <p:nvCxnSpPr>
          <p:cNvPr id="9" name="직선 연결선 8"/>
          <p:cNvCxnSpPr/>
          <p:nvPr/>
        </p:nvCxnSpPr>
        <p:spPr>
          <a:xfrm>
            <a:off x="305555" y="2051049"/>
            <a:ext cx="570660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1651488" y="2241949"/>
            <a:ext cx="4029508"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5403736" y="2423225"/>
            <a:ext cx="1472520"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2245046" y="2633376"/>
            <a:ext cx="1030810"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4569126" y="2605847"/>
            <a:ext cx="2451146"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296083" y="2987210"/>
            <a:ext cx="2691741"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289514" y="3555797"/>
            <a:ext cx="1258150"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289550" y="4300466"/>
            <a:ext cx="3634378"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lang="en-US" sz="2400" b="1" dirty="0" smtClean="0">
                <a:solidFill>
                  <a:schemeClr val="tx2"/>
                </a:solidFill>
                <a:latin typeface="+mj-lt"/>
                <a:ea typeface="+mj-ea"/>
                <a:cs typeface="+mj-cs"/>
              </a:rPr>
              <a:t>Software Engineer</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15" name="직사각형 14"/>
          <p:cNvSpPr/>
          <p:nvPr/>
        </p:nvSpPr>
        <p:spPr>
          <a:xfrm>
            <a:off x="2915816" y="4437112"/>
            <a:ext cx="2483768" cy="246221"/>
          </a:xfrm>
          <a:prstGeom prst="rect">
            <a:avLst/>
          </a:prstGeom>
        </p:spPr>
        <p:txBody>
          <a:bodyPr wrap="square">
            <a:spAutoFit/>
          </a:bodyPr>
          <a:lstStyle/>
          <a:p>
            <a:r>
              <a:rPr lang="ko-KR" altLang="en-US" sz="1000" dirty="0" smtClean="0">
                <a:solidFill>
                  <a:schemeClr val="tx2"/>
                </a:solidFill>
              </a:rPr>
              <a:t>출처</a:t>
            </a:r>
            <a:r>
              <a:rPr lang="en-US" altLang="ko-KR" sz="1000" dirty="0" smtClean="0">
                <a:solidFill>
                  <a:schemeClr val="tx2"/>
                </a:solidFill>
              </a:rPr>
              <a:t>: https://careers.google.com/jobs</a:t>
            </a:r>
            <a:endParaRPr lang="ko-KR" altLang="en-US" sz="1000" dirty="0">
              <a:solidFill>
                <a:schemeClr val="tx2"/>
              </a:solidFill>
            </a:endParaRPr>
          </a:p>
        </p:txBody>
      </p:sp>
      <p:sp>
        <p:nvSpPr>
          <p:cNvPr id="18"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0" name="Picture 2"/>
          <p:cNvPicPr>
            <a:picLocks noChangeAspect="1" noChangeArrowheads="1"/>
          </p:cNvPicPr>
          <p:nvPr/>
        </p:nvPicPr>
        <p:blipFill>
          <a:blip r:embed="rId3" cstate="print"/>
          <a:srcRect/>
          <a:stretch>
            <a:fillRect/>
          </a:stretch>
        </p:blipFill>
        <p:spPr bwMode="auto">
          <a:xfrm>
            <a:off x="0" y="764704"/>
            <a:ext cx="9144000" cy="3650839"/>
          </a:xfrm>
          <a:prstGeom prst="rect">
            <a:avLst/>
          </a:prstGeom>
          <a:noFill/>
          <a:ln w="9525">
            <a:noFill/>
            <a:miter lim="800000"/>
            <a:headEnd/>
            <a:tailEnd/>
          </a:ln>
        </p:spPr>
      </p:pic>
      <p:sp>
        <p:nvSpPr>
          <p:cNvPr id="17" name="제목 1"/>
          <p:cNvSpPr txBox="1">
            <a:spLocks/>
          </p:cNvSpPr>
          <p:nvPr/>
        </p:nvSpPr>
        <p:spPr>
          <a:xfrm>
            <a:off x="2915816" y="5373216"/>
            <a:ext cx="9144000" cy="504056"/>
          </a:xfrm>
          <a:prstGeom prst="rect">
            <a:avLst/>
          </a:prstGeom>
        </p:spPr>
        <p:txBody>
          <a:bodyPr vert="horz" lIns="91440" tIns="45720" rIns="91440" bIns="45720" rtlCol="0" anchor="ctr">
            <a:noAutofit/>
          </a:bodyPr>
          <a:lstStyle/>
          <a:p>
            <a:pPr algn="ctr"/>
            <a:endParaRPr lang="en-US" altLang="ko-KR" sz="2800" dirty="0"/>
          </a:p>
        </p:txBody>
      </p:sp>
      <p:cxnSp>
        <p:nvCxnSpPr>
          <p:cNvPr id="18" name="직선 연결선 17"/>
          <p:cNvCxnSpPr/>
          <p:nvPr/>
        </p:nvCxnSpPr>
        <p:spPr>
          <a:xfrm>
            <a:off x="266415" y="2146434"/>
            <a:ext cx="4809641"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268055" y="2330449"/>
            <a:ext cx="8696433"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271895" y="2523710"/>
            <a:ext cx="1995849"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258126" y="3634912"/>
            <a:ext cx="4889938"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6059183" y="3825861"/>
            <a:ext cx="2689281"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직사각형 35"/>
          <p:cNvSpPr/>
          <p:nvPr/>
        </p:nvSpPr>
        <p:spPr>
          <a:xfrm>
            <a:off x="3059832" y="4437112"/>
            <a:ext cx="2483768" cy="246221"/>
          </a:xfrm>
          <a:prstGeom prst="rect">
            <a:avLst/>
          </a:prstGeom>
        </p:spPr>
        <p:txBody>
          <a:bodyPr wrap="square">
            <a:spAutoFit/>
          </a:bodyPr>
          <a:lstStyle/>
          <a:p>
            <a:r>
              <a:rPr lang="ko-KR" altLang="en-US" sz="1000" dirty="0" smtClean="0">
                <a:solidFill>
                  <a:schemeClr val="tx2"/>
                </a:solidFill>
              </a:rPr>
              <a:t>출처</a:t>
            </a:r>
            <a:r>
              <a:rPr lang="en-US" altLang="ko-KR" sz="1000" dirty="0" smtClean="0">
                <a:solidFill>
                  <a:schemeClr val="tx2"/>
                </a:solidFill>
              </a:rPr>
              <a:t>: https://careers.google.com/jobs</a:t>
            </a:r>
            <a:endParaRPr lang="ko-KR" altLang="en-US" sz="1000" dirty="0">
              <a:solidFill>
                <a:schemeClr val="tx2"/>
              </a:solidFill>
            </a:endParaRPr>
          </a:p>
        </p:txBody>
      </p:sp>
      <p:cxnSp>
        <p:nvCxnSpPr>
          <p:cNvPr id="16" name="직선 연결선 15"/>
          <p:cNvCxnSpPr/>
          <p:nvPr/>
        </p:nvCxnSpPr>
        <p:spPr>
          <a:xfrm>
            <a:off x="3591007" y="2704986"/>
            <a:ext cx="126902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278675" y="2882404"/>
            <a:ext cx="8685813"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248195" y="3092555"/>
            <a:ext cx="2595613"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292220" y="3991563"/>
            <a:ext cx="463356"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1152084" y="3825738"/>
            <a:ext cx="4788068"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1116247" y="4198565"/>
            <a:ext cx="1079489"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제목 1"/>
          <p:cNvSpPr txBox="1">
            <a:spLocks/>
          </p:cNvSpPr>
          <p:nvPr/>
        </p:nvSpPr>
        <p:spPr>
          <a:xfrm>
            <a:off x="0" y="447"/>
            <a:ext cx="9144000" cy="692249"/>
          </a:xfrm>
          <a:prstGeom prst="rect">
            <a:avLst/>
          </a:prstGeom>
        </p:spPr>
        <p:txBody>
          <a:bodyPr vert="horz" lIns="91440" tIns="45720" rIns="91440" bIns="45720" rtlCol="0" anchor="ctr">
            <a:noAutofit/>
          </a:bodyPr>
          <a:lstStyle/>
          <a:p>
            <a:pPr algn="ctr">
              <a:spcBef>
                <a:spcPct val="0"/>
              </a:spcBef>
              <a:defRPr/>
            </a:pPr>
            <a:r>
              <a:rPr lang="en-US" altLang="ko-KR" sz="2400" b="1" dirty="0" smtClean="0">
                <a:solidFill>
                  <a:schemeClr val="tx2"/>
                </a:solidFill>
                <a:latin typeface="+mj-lt"/>
                <a:ea typeface="+mj-ea"/>
                <a:cs typeface="+mj-cs"/>
              </a:rPr>
              <a:t>Research Scientist, Google Brain</a:t>
            </a:r>
            <a:endParaRPr lang="en-US" sz="2400" b="1" dirty="0" smtClean="0">
              <a:solidFill>
                <a:schemeClr val="tx2"/>
              </a:solidFill>
              <a:latin typeface="+mj-lt"/>
              <a:ea typeface="+mj-ea"/>
              <a:cs typeface="+mj-cs"/>
            </a:endParaRPr>
          </a:p>
        </p:txBody>
      </p:sp>
      <p:sp>
        <p:nvSpPr>
          <p:cNvPr id="21"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채용 사이트 분석 내용 요약 </a:t>
            </a:r>
            <a:r>
              <a:rPr kumimoji="0" lang="en-US" altLang="ko-KR" sz="2400" b="1" i="0" u="none" strike="noStrike" kern="1200" cap="none" spc="0" normalizeH="0" baseline="0" noProof="0" dirty="0" smtClean="0">
                <a:ln>
                  <a:noFill/>
                </a:ln>
                <a:solidFill>
                  <a:schemeClr val="tx2"/>
                </a:solidFill>
                <a:effectLst/>
                <a:uLnTx/>
                <a:uFillTx/>
                <a:latin typeface="+mj-lt"/>
                <a:ea typeface="+mj-ea"/>
                <a:cs typeface="+mj-cs"/>
              </a:rPr>
              <a:t>(1/3)</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9" name="TextBox 8"/>
          <p:cNvSpPr txBox="1"/>
          <p:nvPr/>
        </p:nvSpPr>
        <p:spPr>
          <a:xfrm>
            <a:off x="1187624" y="6550223"/>
            <a:ext cx="2701381" cy="307777"/>
          </a:xfrm>
          <a:prstGeom prst="rect">
            <a:avLst/>
          </a:prstGeom>
          <a:noFill/>
        </p:spPr>
        <p:txBody>
          <a:bodyPr wrap="none" rtlCol="0">
            <a:spAutoFit/>
          </a:bodyPr>
          <a:lstStyle/>
          <a:p>
            <a:r>
              <a:rPr lang="ko-KR" altLang="en-US" sz="1400" dirty="0" smtClean="0">
                <a:solidFill>
                  <a:schemeClr val="tx2"/>
                </a:solidFill>
              </a:rPr>
              <a:t>인공지능</a:t>
            </a:r>
            <a:r>
              <a:rPr lang="en-US" altLang="ko-KR" sz="1400" dirty="0" smtClean="0">
                <a:solidFill>
                  <a:schemeClr val="tx2"/>
                </a:solidFill>
              </a:rPr>
              <a:t>*</a:t>
            </a:r>
            <a:r>
              <a:rPr lang="ko-KR" altLang="en-US" sz="1400" dirty="0" smtClean="0">
                <a:solidFill>
                  <a:schemeClr val="tx2"/>
                </a:solidFill>
              </a:rPr>
              <a:t>⊃</a:t>
            </a:r>
            <a:r>
              <a:rPr lang="ko-KR" altLang="en-US" sz="1400" dirty="0" err="1" smtClean="0">
                <a:solidFill>
                  <a:schemeClr val="tx2"/>
                </a:solidFill>
              </a:rPr>
              <a:t>머신러닝</a:t>
            </a:r>
            <a:r>
              <a:rPr lang="ko-KR" altLang="en-US" sz="1400" dirty="0" smtClean="0">
                <a:solidFill>
                  <a:schemeClr val="tx2"/>
                </a:solidFill>
              </a:rPr>
              <a:t> ⊃딥러닝</a:t>
            </a:r>
            <a:endParaRPr lang="ko-KR" altLang="en-US" sz="1400" dirty="0">
              <a:solidFill>
                <a:schemeClr val="tx2"/>
              </a:solidFill>
            </a:endParaRPr>
          </a:p>
        </p:txBody>
      </p:sp>
      <p:grpSp>
        <p:nvGrpSpPr>
          <p:cNvPr id="2" name="그룹 25"/>
          <p:cNvGrpSpPr/>
          <p:nvPr/>
        </p:nvGrpSpPr>
        <p:grpSpPr>
          <a:xfrm>
            <a:off x="1619672" y="4101309"/>
            <a:ext cx="3240360" cy="1006371"/>
            <a:chOff x="1619672" y="4149080"/>
            <a:chExt cx="3240360" cy="1006371"/>
          </a:xfrm>
        </p:grpSpPr>
        <p:sp>
          <p:nvSpPr>
            <p:cNvPr id="12" name="왼쪽 중괄호 11"/>
            <p:cNvSpPr/>
            <p:nvPr/>
          </p:nvSpPr>
          <p:spPr>
            <a:xfrm rot="16200000">
              <a:off x="3095836" y="2672916"/>
              <a:ext cx="288032" cy="3240360"/>
            </a:xfrm>
            <a:prstGeom prst="leftBrace">
              <a:avLst/>
            </a:prstGeom>
            <a:ln w="63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2247961" y="4509120"/>
              <a:ext cx="1963999" cy="646331"/>
            </a:xfrm>
            <a:prstGeom prst="rect">
              <a:avLst/>
            </a:prstGeom>
            <a:noFill/>
          </p:spPr>
          <p:txBody>
            <a:bodyPr wrap="none" rtlCol="0">
              <a:spAutoFit/>
            </a:bodyPr>
            <a:lstStyle/>
            <a:p>
              <a:r>
                <a:rPr lang="ko-KR" altLang="en-US" dirty="0" smtClean="0">
                  <a:solidFill>
                    <a:schemeClr val="tx2"/>
                  </a:solidFill>
                </a:rPr>
                <a:t>컴퓨터</a:t>
              </a:r>
              <a:r>
                <a:rPr lang="en-US" altLang="ko-KR" dirty="0" smtClean="0">
                  <a:solidFill>
                    <a:schemeClr val="tx2"/>
                  </a:solidFill>
                </a:rPr>
                <a:t>, </a:t>
              </a:r>
              <a:r>
                <a:rPr lang="ko-KR" altLang="en-US" dirty="0" smtClean="0">
                  <a:solidFill>
                    <a:schemeClr val="tx2"/>
                  </a:solidFill>
                </a:rPr>
                <a:t>전산 및</a:t>
              </a:r>
              <a:endParaRPr lang="en-US" altLang="ko-KR" dirty="0" smtClean="0">
                <a:solidFill>
                  <a:schemeClr val="tx2"/>
                </a:solidFill>
              </a:endParaRPr>
            </a:p>
            <a:p>
              <a:r>
                <a:rPr lang="ko-KR" altLang="en-US" dirty="0" smtClean="0">
                  <a:solidFill>
                    <a:schemeClr val="tx2"/>
                  </a:solidFill>
                </a:rPr>
                <a:t>관련 이공계 학과</a:t>
              </a:r>
              <a:endParaRPr lang="ko-KR" altLang="en-US" dirty="0">
                <a:solidFill>
                  <a:schemeClr val="tx2"/>
                </a:solidFill>
              </a:endParaRPr>
            </a:p>
          </p:txBody>
        </p:sp>
      </p:grpSp>
      <p:grpSp>
        <p:nvGrpSpPr>
          <p:cNvPr id="3" name="그룹 20"/>
          <p:cNvGrpSpPr/>
          <p:nvPr/>
        </p:nvGrpSpPr>
        <p:grpSpPr>
          <a:xfrm>
            <a:off x="2103945" y="5253437"/>
            <a:ext cx="1963999" cy="983875"/>
            <a:chOff x="4499992" y="4243584"/>
            <a:chExt cx="1963999" cy="983875"/>
          </a:xfrm>
        </p:grpSpPr>
        <p:sp>
          <p:nvSpPr>
            <p:cNvPr id="16" name="왼쪽 중괄호 15"/>
            <p:cNvSpPr/>
            <p:nvPr/>
          </p:nvSpPr>
          <p:spPr>
            <a:xfrm rot="16200000">
              <a:off x="5255708" y="3919180"/>
              <a:ext cx="288032" cy="936840"/>
            </a:xfrm>
            <a:prstGeom prst="leftBrace">
              <a:avLst/>
            </a:prstGeom>
            <a:ln w="63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p:cNvSpPr txBox="1"/>
            <p:nvPr/>
          </p:nvSpPr>
          <p:spPr>
            <a:xfrm>
              <a:off x="4499992" y="4581128"/>
              <a:ext cx="1963999" cy="646331"/>
            </a:xfrm>
            <a:prstGeom prst="rect">
              <a:avLst/>
            </a:prstGeom>
            <a:noFill/>
          </p:spPr>
          <p:txBody>
            <a:bodyPr wrap="none" rtlCol="0">
              <a:spAutoFit/>
            </a:bodyPr>
            <a:lstStyle/>
            <a:p>
              <a:pPr algn="ctr"/>
              <a:r>
                <a:rPr lang="ko-KR" altLang="en-US" dirty="0" smtClean="0">
                  <a:solidFill>
                    <a:schemeClr val="tx2"/>
                  </a:solidFill>
                </a:rPr>
                <a:t>수학</a:t>
              </a:r>
              <a:r>
                <a:rPr lang="en-US" altLang="ko-KR" dirty="0" smtClean="0">
                  <a:solidFill>
                    <a:schemeClr val="tx2"/>
                  </a:solidFill>
                </a:rPr>
                <a:t>, </a:t>
              </a:r>
              <a:r>
                <a:rPr lang="ko-KR" altLang="en-US" dirty="0" smtClean="0">
                  <a:solidFill>
                    <a:schemeClr val="tx2"/>
                  </a:solidFill>
                </a:rPr>
                <a:t>통계</a:t>
              </a:r>
              <a:r>
                <a:rPr lang="en-US" altLang="ko-KR" dirty="0" smtClean="0">
                  <a:solidFill>
                    <a:schemeClr val="tx2"/>
                  </a:solidFill>
                </a:rPr>
                <a:t> </a:t>
              </a:r>
              <a:r>
                <a:rPr lang="ko-KR" altLang="en-US" dirty="0" smtClean="0">
                  <a:solidFill>
                    <a:schemeClr val="tx2"/>
                  </a:solidFill>
                </a:rPr>
                <a:t>등</a:t>
              </a:r>
              <a:endParaRPr lang="en-US" altLang="ko-KR" dirty="0" smtClean="0">
                <a:solidFill>
                  <a:schemeClr val="tx2"/>
                </a:solidFill>
              </a:endParaRPr>
            </a:p>
            <a:p>
              <a:pPr algn="ctr"/>
              <a:r>
                <a:rPr lang="ko-KR" altLang="en-US" dirty="0" smtClean="0">
                  <a:solidFill>
                    <a:schemeClr val="tx2"/>
                  </a:solidFill>
                </a:rPr>
                <a:t>관련 이공계 학과</a:t>
              </a:r>
              <a:endParaRPr lang="ko-KR" altLang="en-US" dirty="0">
                <a:solidFill>
                  <a:schemeClr val="tx2"/>
                </a:solidFill>
              </a:endParaRPr>
            </a:p>
          </p:txBody>
        </p:sp>
      </p:grpSp>
      <p:grpSp>
        <p:nvGrpSpPr>
          <p:cNvPr id="4" name="그룹 24"/>
          <p:cNvGrpSpPr/>
          <p:nvPr/>
        </p:nvGrpSpPr>
        <p:grpSpPr>
          <a:xfrm>
            <a:off x="178776" y="4173317"/>
            <a:ext cx="1421318" cy="1006371"/>
            <a:chOff x="178776" y="4221088"/>
            <a:chExt cx="1421318" cy="1006371"/>
          </a:xfrm>
        </p:grpSpPr>
        <p:sp>
          <p:nvSpPr>
            <p:cNvPr id="23" name="왼쪽 중괄호 22"/>
            <p:cNvSpPr/>
            <p:nvPr/>
          </p:nvSpPr>
          <p:spPr>
            <a:xfrm rot="16200000">
              <a:off x="755208" y="3644656"/>
              <a:ext cx="216024" cy="1368888"/>
            </a:xfrm>
            <a:prstGeom prst="leftBrace">
              <a:avLst/>
            </a:prstGeom>
            <a:ln w="63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p:cNvSpPr txBox="1"/>
            <p:nvPr/>
          </p:nvSpPr>
          <p:spPr>
            <a:xfrm>
              <a:off x="179512" y="4581128"/>
              <a:ext cx="1420582" cy="646331"/>
            </a:xfrm>
            <a:prstGeom prst="rect">
              <a:avLst/>
            </a:prstGeom>
            <a:noFill/>
          </p:spPr>
          <p:txBody>
            <a:bodyPr wrap="none" rtlCol="0">
              <a:spAutoFit/>
            </a:bodyPr>
            <a:lstStyle/>
            <a:p>
              <a:pPr algn="ctr"/>
              <a:r>
                <a:rPr lang="ko-KR" altLang="en-US" dirty="0" smtClean="0">
                  <a:solidFill>
                    <a:schemeClr val="tx2"/>
                  </a:solidFill>
                </a:rPr>
                <a:t>관련</a:t>
              </a:r>
              <a:r>
                <a:rPr lang="en-US" altLang="ko-KR" dirty="0" smtClean="0">
                  <a:solidFill>
                    <a:schemeClr val="tx2"/>
                  </a:solidFill>
                </a:rPr>
                <a:t/>
              </a:r>
              <a:br>
                <a:rPr lang="en-US" altLang="ko-KR" dirty="0" smtClean="0">
                  <a:solidFill>
                    <a:schemeClr val="tx2"/>
                  </a:solidFill>
                </a:rPr>
              </a:br>
              <a:r>
                <a:rPr lang="ko-KR" altLang="en-US" dirty="0" smtClean="0">
                  <a:solidFill>
                    <a:schemeClr val="tx2"/>
                  </a:solidFill>
                </a:rPr>
                <a:t>이공계 학과</a:t>
              </a:r>
              <a:endParaRPr lang="ko-KR" altLang="en-US" dirty="0">
                <a:solidFill>
                  <a:schemeClr val="tx2"/>
                </a:solidFill>
              </a:endParaRPr>
            </a:p>
          </p:txBody>
        </p:sp>
      </p:grpSp>
      <p:pic>
        <p:nvPicPr>
          <p:cNvPr id="1344516" name="Picture 4"/>
          <p:cNvPicPr>
            <a:picLocks noChangeAspect="1" noChangeArrowheads="1"/>
          </p:cNvPicPr>
          <p:nvPr/>
        </p:nvPicPr>
        <p:blipFill>
          <a:blip r:embed="rId3" cstate="print"/>
          <a:srcRect/>
          <a:stretch>
            <a:fillRect/>
          </a:stretch>
        </p:blipFill>
        <p:spPr bwMode="auto">
          <a:xfrm>
            <a:off x="35496" y="1437013"/>
            <a:ext cx="8847001" cy="2549252"/>
          </a:xfrm>
          <a:prstGeom prst="rect">
            <a:avLst/>
          </a:prstGeom>
          <a:noFill/>
          <a:ln w="9525">
            <a:noFill/>
            <a:miter lim="800000"/>
            <a:headEnd/>
            <a:tailEnd/>
          </a:ln>
        </p:spPr>
      </p:pic>
      <p:sp>
        <p:nvSpPr>
          <p:cNvPr id="28" name="TextBox 27"/>
          <p:cNvSpPr txBox="1"/>
          <p:nvPr/>
        </p:nvSpPr>
        <p:spPr>
          <a:xfrm>
            <a:off x="179512" y="2374858"/>
            <a:ext cx="2088232" cy="646331"/>
          </a:xfrm>
          <a:prstGeom prst="rect">
            <a:avLst/>
          </a:prstGeom>
          <a:noFill/>
        </p:spPr>
        <p:txBody>
          <a:bodyPr wrap="square" rtlCol="0">
            <a:spAutoFit/>
          </a:bodyPr>
          <a:lstStyle/>
          <a:p>
            <a:pPr algn="ctr"/>
            <a:r>
              <a:rPr lang="ko-KR" altLang="en-US" dirty="0" smtClean="0">
                <a:solidFill>
                  <a:schemeClr val="tx2"/>
                </a:solidFill>
              </a:rPr>
              <a:t>석</a:t>
            </a:r>
            <a:r>
              <a:rPr lang="en-US" altLang="ko-KR" dirty="0" smtClean="0">
                <a:solidFill>
                  <a:schemeClr val="tx2"/>
                </a:solidFill>
              </a:rPr>
              <a:t>/</a:t>
            </a:r>
            <a:r>
              <a:rPr lang="ko-KR" altLang="en-US" dirty="0" smtClean="0">
                <a:solidFill>
                  <a:schemeClr val="tx2"/>
                </a:solidFill>
              </a:rPr>
              <a:t>박사 이상</a:t>
            </a:r>
            <a:r>
              <a:rPr lang="en-US" altLang="ko-KR" dirty="0" smtClean="0">
                <a:solidFill>
                  <a:schemeClr val="tx2"/>
                </a:solidFill>
              </a:rPr>
              <a:t> </a:t>
            </a:r>
            <a:r>
              <a:rPr lang="ko-KR" altLang="en-US" dirty="0" smtClean="0">
                <a:solidFill>
                  <a:schemeClr val="tx2"/>
                </a:solidFill>
              </a:rPr>
              <a:t>관련</a:t>
            </a:r>
            <a:r>
              <a:rPr lang="en-US" altLang="ko-KR" dirty="0" smtClean="0">
                <a:solidFill>
                  <a:schemeClr val="tx2"/>
                </a:solidFill>
              </a:rPr>
              <a:t/>
            </a:r>
            <a:br>
              <a:rPr lang="en-US" altLang="ko-KR" dirty="0" smtClean="0">
                <a:solidFill>
                  <a:schemeClr val="tx2"/>
                </a:solidFill>
              </a:rPr>
            </a:br>
            <a:r>
              <a:rPr lang="ko-KR" altLang="en-US" dirty="0" smtClean="0">
                <a:solidFill>
                  <a:schemeClr val="tx2"/>
                </a:solidFill>
              </a:rPr>
              <a:t>연구 경험자 선호</a:t>
            </a:r>
            <a:endParaRPr lang="ko-KR" altLang="en-US" dirty="0">
              <a:solidFill>
                <a:schemeClr val="tx2"/>
              </a:solidFill>
            </a:endParaRPr>
          </a:p>
        </p:txBody>
      </p:sp>
      <p:sp>
        <p:nvSpPr>
          <p:cNvPr id="18" name="직사각형 17"/>
          <p:cNvSpPr/>
          <p:nvPr/>
        </p:nvSpPr>
        <p:spPr>
          <a:xfrm>
            <a:off x="1115616" y="692696"/>
            <a:ext cx="7056784" cy="369332"/>
          </a:xfrm>
          <a:prstGeom prst="rect">
            <a:avLst/>
          </a:prstGeom>
        </p:spPr>
        <p:txBody>
          <a:bodyPr wrap="square">
            <a:spAutoFit/>
          </a:bodyPr>
          <a:lstStyle/>
          <a:p>
            <a:r>
              <a:rPr lang="ko-KR" altLang="en-US" b="1" dirty="0" smtClean="0">
                <a:solidFill>
                  <a:schemeClr val="tx2"/>
                </a:solidFill>
                <a:latin typeface="+mn-ea"/>
              </a:rPr>
              <a:t>해외</a:t>
            </a:r>
            <a:r>
              <a:rPr lang="en-US" altLang="ko-KR" b="1" dirty="0" smtClean="0">
                <a:solidFill>
                  <a:schemeClr val="tx2"/>
                </a:solidFill>
                <a:latin typeface="+mn-ea"/>
              </a:rPr>
              <a:t>/</a:t>
            </a:r>
            <a:r>
              <a:rPr lang="ko-KR" altLang="en-US" b="1" dirty="0" smtClean="0">
                <a:solidFill>
                  <a:schemeClr val="tx2"/>
                </a:solidFill>
                <a:latin typeface="+mn-ea"/>
              </a:rPr>
              <a:t>국내에서 인공지능 직무 수행을 위해 요구하는 전공 및 자격</a:t>
            </a:r>
            <a:endParaRPr lang="ko-KR" altLang="en-US" dirty="0"/>
          </a:p>
        </p:txBody>
      </p:sp>
      <p:sp>
        <p:nvSpPr>
          <p:cNvPr id="20" name="TextBox 19"/>
          <p:cNvSpPr txBox="1"/>
          <p:nvPr/>
        </p:nvSpPr>
        <p:spPr>
          <a:xfrm>
            <a:off x="179512" y="1196752"/>
            <a:ext cx="1440160" cy="369332"/>
          </a:xfrm>
          <a:prstGeom prst="rect">
            <a:avLst/>
          </a:prstGeom>
          <a:noFill/>
        </p:spPr>
        <p:txBody>
          <a:bodyPr wrap="square" rtlCol="0">
            <a:spAutoFit/>
          </a:bodyPr>
          <a:lstStyle/>
          <a:p>
            <a:r>
              <a:rPr lang="ko-KR" altLang="en-US" b="1" dirty="0" smtClean="0">
                <a:solidFill>
                  <a:schemeClr val="tx2"/>
                </a:solidFill>
              </a:rPr>
              <a:t>관련 전공</a:t>
            </a:r>
            <a:endParaRPr lang="en-US" altLang="ko-KR" b="1" dirty="0" smtClean="0">
              <a:solidFill>
                <a:schemeClr val="tx2"/>
              </a:solidFill>
            </a:endParaRPr>
          </a:p>
        </p:txBody>
      </p:sp>
      <p:sp>
        <p:nvSpPr>
          <p:cNvPr id="19"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10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채용 사이트 분석 내용 요약 </a:t>
            </a:r>
            <a:r>
              <a:rPr kumimoji="0" lang="en-US" altLang="ko-KR" sz="2400" b="1" i="0" u="none" strike="noStrike" kern="1200" cap="none" spc="0" normalizeH="0" baseline="0" noProof="0" dirty="0" smtClean="0">
                <a:ln>
                  <a:noFill/>
                </a:ln>
                <a:solidFill>
                  <a:schemeClr val="tx2"/>
                </a:solidFill>
                <a:effectLst/>
                <a:uLnTx/>
                <a:uFillTx/>
                <a:latin typeface="+mj-lt"/>
                <a:ea typeface="+mj-ea"/>
                <a:cs typeface="+mj-cs"/>
              </a:rPr>
              <a:t>(2/3)</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19" name="TextBox 18"/>
          <p:cNvSpPr txBox="1"/>
          <p:nvPr/>
        </p:nvSpPr>
        <p:spPr>
          <a:xfrm>
            <a:off x="179512" y="894298"/>
            <a:ext cx="8964488" cy="4550926"/>
          </a:xfrm>
          <a:prstGeom prst="rect">
            <a:avLst/>
          </a:prstGeom>
          <a:noFill/>
        </p:spPr>
        <p:txBody>
          <a:bodyPr wrap="square" rtlCol="0">
            <a:spAutoFit/>
          </a:bodyPr>
          <a:lstStyle/>
          <a:p>
            <a:pPr>
              <a:lnSpc>
                <a:spcPts val="2500"/>
              </a:lnSpc>
            </a:pPr>
            <a:r>
              <a:rPr lang="en-US" altLang="ko-KR" b="1" dirty="0" smtClean="0">
                <a:solidFill>
                  <a:schemeClr val="tx2"/>
                </a:solidFill>
              </a:rPr>
              <a:t>Requirements: </a:t>
            </a:r>
            <a:r>
              <a:rPr lang="ko-KR" altLang="en-US" b="1" dirty="0" smtClean="0">
                <a:solidFill>
                  <a:schemeClr val="tx2"/>
                </a:solidFill>
              </a:rPr>
              <a:t>요구사항</a:t>
            </a:r>
            <a:r>
              <a:rPr lang="en-US" altLang="ko-KR" b="1" dirty="0" smtClean="0">
                <a:solidFill>
                  <a:schemeClr val="tx2"/>
                </a:solidFill>
              </a:rPr>
              <a:t>/</a:t>
            </a:r>
            <a:r>
              <a:rPr lang="ko-KR" altLang="en-US" b="1" dirty="0" smtClean="0">
                <a:solidFill>
                  <a:schemeClr val="tx2"/>
                </a:solidFill>
              </a:rPr>
              <a:t>자격</a:t>
            </a:r>
            <a:endParaRPr lang="en-US" altLang="ko-KR" b="1" dirty="0" smtClean="0">
              <a:solidFill>
                <a:schemeClr val="tx2"/>
              </a:solidFill>
            </a:endParaRPr>
          </a:p>
          <a:p>
            <a:pPr>
              <a:lnSpc>
                <a:spcPts val="2500"/>
              </a:lnSpc>
              <a:buFont typeface="Arial" pitchFamily="34" charset="0"/>
              <a:buChar char="•"/>
            </a:pPr>
            <a:r>
              <a:rPr lang="en-US" altLang="ko-KR" b="1" dirty="0" smtClean="0">
                <a:solidFill>
                  <a:schemeClr val="tx2"/>
                </a:solidFill>
              </a:rPr>
              <a:t> Basics: </a:t>
            </a:r>
            <a:r>
              <a:rPr lang="ko-KR" altLang="en-US" b="1" dirty="0" smtClean="0">
                <a:solidFill>
                  <a:schemeClr val="tx2"/>
                </a:solidFill>
              </a:rPr>
              <a:t>기본 소양</a:t>
            </a:r>
            <a:endParaRPr lang="en-US" altLang="ko-KR" b="1" dirty="0" smtClean="0">
              <a:solidFill>
                <a:schemeClr val="tx2"/>
              </a:solidFill>
            </a:endParaRPr>
          </a:p>
          <a:p>
            <a:pPr lvl="1">
              <a:lnSpc>
                <a:spcPts val="2500"/>
              </a:lnSpc>
              <a:buFontTx/>
              <a:buChar char="-"/>
            </a:pPr>
            <a:r>
              <a:rPr lang="ko-KR" altLang="en-US" dirty="0" smtClean="0">
                <a:solidFill>
                  <a:schemeClr val="tx2"/>
                </a:solidFill>
              </a:rPr>
              <a:t> 코딩 능력 </a:t>
            </a:r>
            <a:r>
              <a:rPr lang="en-US" altLang="ko-KR" dirty="0" smtClean="0">
                <a:solidFill>
                  <a:schemeClr val="tx2"/>
                </a:solidFill>
              </a:rPr>
              <a:t>	</a:t>
            </a:r>
            <a:r>
              <a:rPr lang="en-US" altLang="ko-KR" dirty="0" smtClean="0">
                <a:solidFill>
                  <a:schemeClr val="tx2"/>
                </a:solidFill>
                <a:sym typeface="Wingdings" pitchFamily="2" charset="2"/>
              </a:rPr>
              <a:t> </a:t>
            </a:r>
            <a:r>
              <a:rPr lang="ko-KR" altLang="en-US" dirty="0" smtClean="0">
                <a:solidFill>
                  <a:schemeClr val="tx2"/>
                </a:solidFill>
              </a:rPr>
              <a:t>코딩테스트를 요구하는 회사가 늘어나는 추세</a:t>
            </a:r>
            <a:endParaRPr lang="en-US" altLang="ko-KR" dirty="0" smtClean="0">
              <a:solidFill>
                <a:schemeClr val="tx2"/>
              </a:solidFill>
            </a:endParaRPr>
          </a:p>
          <a:p>
            <a:pPr lvl="1">
              <a:lnSpc>
                <a:spcPts val="2500"/>
              </a:lnSpc>
            </a:pPr>
            <a:r>
              <a:rPr lang="en-US" altLang="ko-KR" dirty="0" smtClean="0">
                <a:solidFill>
                  <a:schemeClr val="tx2"/>
                </a:solidFill>
              </a:rPr>
              <a:t>  C++ (or Java), Python</a:t>
            </a:r>
          </a:p>
          <a:p>
            <a:pPr lvl="1">
              <a:lnSpc>
                <a:spcPts val="2500"/>
              </a:lnSpc>
            </a:pPr>
            <a:r>
              <a:rPr lang="en-US" altLang="ko-KR" dirty="0" smtClean="0">
                <a:solidFill>
                  <a:schemeClr val="tx2"/>
                </a:solidFill>
              </a:rPr>
              <a:t>- </a:t>
            </a:r>
            <a:r>
              <a:rPr lang="ko-KR" altLang="en-US" dirty="0" smtClean="0">
                <a:solidFill>
                  <a:schemeClr val="tx2"/>
                </a:solidFill>
              </a:rPr>
              <a:t>딥러닝 프레임워크 활용능력</a:t>
            </a:r>
            <a:endParaRPr lang="en-US" altLang="ko-KR" dirty="0" smtClean="0">
              <a:solidFill>
                <a:schemeClr val="tx2"/>
              </a:solidFill>
            </a:endParaRPr>
          </a:p>
          <a:p>
            <a:pPr lvl="1">
              <a:lnSpc>
                <a:spcPts val="2500"/>
              </a:lnSpc>
            </a:pPr>
            <a:r>
              <a:rPr lang="en-US" altLang="ko-KR" dirty="0" smtClean="0">
                <a:solidFill>
                  <a:schemeClr val="tx2"/>
                </a:solidFill>
              </a:rPr>
              <a:t>  </a:t>
            </a:r>
            <a:r>
              <a:rPr lang="en-US" altLang="ko-KR" dirty="0" err="1" smtClean="0">
                <a:solidFill>
                  <a:schemeClr val="tx2"/>
                </a:solidFill>
              </a:rPr>
              <a:t>TensorFlow</a:t>
            </a:r>
            <a:r>
              <a:rPr lang="en-US" altLang="ko-KR" dirty="0" smtClean="0">
                <a:solidFill>
                  <a:schemeClr val="tx2"/>
                </a:solidFill>
              </a:rPr>
              <a:t>, </a:t>
            </a:r>
            <a:r>
              <a:rPr lang="en-US" altLang="ko-KR" dirty="0" err="1" smtClean="0">
                <a:solidFill>
                  <a:schemeClr val="tx2"/>
                </a:solidFill>
              </a:rPr>
              <a:t>Caffe</a:t>
            </a:r>
            <a:r>
              <a:rPr lang="en-US" altLang="ko-KR" dirty="0" smtClean="0">
                <a:solidFill>
                  <a:schemeClr val="tx2"/>
                </a:solidFill>
              </a:rPr>
              <a:t>, CNTK, Torch, </a:t>
            </a:r>
            <a:r>
              <a:rPr lang="en-US" altLang="ko-KR" dirty="0" err="1" smtClean="0">
                <a:solidFill>
                  <a:schemeClr val="tx2"/>
                </a:solidFill>
              </a:rPr>
              <a:t>PyTorch</a:t>
            </a:r>
            <a:r>
              <a:rPr lang="en-US" altLang="ko-KR" dirty="0" smtClean="0">
                <a:solidFill>
                  <a:schemeClr val="tx2"/>
                </a:solidFill>
              </a:rPr>
              <a:t>, Apache </a:t>
            </a:r>
            <a:r>
              <a:rPr lang="en-US" altLang="ko-KR" dirty="0" err="1" smtClean="0">
                <a:solidFill>
                  <a:schemeClr val="tx2"/>
                </a:solidFill>
              </a:rPr>
              <a:t>MXNet</a:t>
            </a:r>
            <a:r>
              <a:rPr lang="en-US" altLang="ko-KR" dirty="0" smtClean="0">
                <a:solidFill>
                  <a:schemeClr val="tx2"/>
                </a:solidFill>
              </a:rPr>
              <a:t>, </a:t>
            </a:r>
            <a:r>
              <a:rPr lang="en-US" altLang="ko-KR" dirty="0" err="1" smtClean="0">
                <a:solidFill>
                  <a:schemeClr val="tx2"/>
                </a:solidFill>
              </a:rPr>
              <a:t>Chainer</a:t>
            </a:r>
            <a:r>
              <a:rPr lang="en-US" altLang="ko-KR" dirty="0" smtClean="0">
                <a:solidFill>
                  <a:schemeClr val="tx2"/>
                </a:solidFill>
              </a:rPr>
              <a:t>, </a:t>
            </a:r>
          </a:p>
          <a:p>
            <a:pPr lvl="1">
              <a:lnSpc>
                <a:spcPts val="2500"/>
              </a:lnSpc>
            </a:pPr>
            <a:r>
              <a:rPr lang="en-US" altLang="ko-KR" dirty="0" smtClean="0">
                <a:solidFill>
                  <a:schemeClr val="tx2"/>
                </a:solidFill>
              </a:rPr>
              <a:t>  </a:t>
            </a:r>
            <a:r>
              <a:rPr lang="en-US" altLang="ko-KR" dirty="0" err="1" smtClean="0">
                <a:solidFill>
                  <a:schemeClr val="tx2"/>
                </a:solidFill>
              </a:rPr>
              <a:t>Keras</a:t>
            </a:r>
            <a:r>
              <a:rPr lang="en-US" altLang="ko-KR" dirty="0" smtClean="0">
                <a:solidFill>
                  <a:schemeClr val="tx2"/>
                </a:solidFill>
              </a:rPr>
              <a:t>, </a:t>
            </a:r>
            <a:r>
              <a:rPr lang="en-US" altLang="ko-KR" dirty="0" err="1" smtClean="0">
                <a:solidFill>
                  <a:schemeClr val="tx2"/>
                </a:solidFill>
              </a:rPr>
              <a:t>Matlab</a:t>
            </a:r>
            <a:r>
              <a:rPr lang="en-US" altLang="ko-KR" dirty="0" smtClean="0">
                <a:solidFill>
                  <a:schemeClr val="tx2"/>
                </a:solidFill>
              </a:rPr>
              <a:t>, </a:t>
            </a:r>
            <a:r>
              <a:rPr lang="en-US" altLang="ko-KR" dirty="0" err="1" smtClean="0">
                <a:solidFill>
                  <a:schemeClr val="tx2"/>
                </a:solidFill>
              </a:rPr>
              <a:t>PaddlePaddle</a:t>
            </a:r>
            <a:endParaRPr lang="en-US" altLang="ko-KR" dirty="0" smtClean="0">
              <a:solidFill>
                <a:schemeClr val="tx2"/>
              </a:solidFill>
            </a:endParaRPr>
          </a:p>
          <a:p>
            <a:pPr>
              <a:lnSpc>
                <a:spcPts val="2500"/>
              </a:lnSpc>
              <a:buFont typeface="Arial" pitchFamily="34" charset="0"/>
              <a:buChar char="•"/>
            </a:pPr>
            <a:r>
              <a:rPr lang="en-US" altLang="ko-KR" b="1" dirty="0" smtClean="0">
                <a:solidFill>
                  <a:schemeClr val="tx2"/>
                </a:solidFill>
              </a:rPr>
              <a:t> Hidden: </a:t>
            </a:r>
            <a:r>
              <a:rPr lang="ko-KR" altLang="en-US" b="1" dirty="0" smtClean="0">
                <a:solidFill>
                  <a:schemeClr val="tx2"/>
                </a:solidFill>
              </a:rPr>
              <a:t>기재되지 않은 기본 소양</a:t>
            </a:r>
            <a:endParaRPr lang="en-US" altLang="ko-KR" b="1" dirty="0" smtClean="0">
              <a:solidFill>
                <a:schemeClr val="tx2"/>
              </a:solidFill>
            </a:endParaRPr>
          </a:p>
          <a:p>
            <a:pPr lvl="1">
              <a:lnSpc>
                <a:spcPts val="2500"/>
              </a:lnSpc>
              <a:buFontTx/>
              <a:buChar char="-"/>
            </a:pPr>
            <a:r>
              <a:rPr lang="en-US" altLang="ko-KR" dirty="0" smtClean="0">
                <a:solidFill>
                  <a:schemeClr val="tx2"/>
                </a:solidFill>
              </a:rPr>
              <a:t> </a:t>
            </a:r>
            <a:r>
              <a:rPr lang="ko-KR" altLang="en-US" dirty="0" smtClean="0">
                <a:solidFill>
                  <a:schemeClr val="tx2"/>
                </a:solidFill>
              </a:rPr>
              <a:t>활용 능력</a:t>
            </a:r>
            <a:r>
              <a:rPr lang="en-US" altLang="ko-KR" dirty="0" smtClean="0">
                <a:solidFill>
                  <a:schemeClr val="tx2"/>
                </a:solidFill>
              </a:rPr>
              <a:t/>
            </a:r>
            <a:br>
              <a:rPr lang="en-US" altLang="ko-KR" dirty="0" smtClean="0">
                <a:solidFill>
                  <a:schemeClr val="tx2"/>
                </a:solidFill>
              </a:rPr>
            </a:br>
            <a:r>
              <a:rPr lang="en-US" altLang="ko-KR" dirty="0" smtClean="0">
                <a:solidFill>
                  <a:schemeClr val="tx2"/>
                </a:solidFill>
              </a:rPr>
              <a:t>  Linux, Python+(</a:t>
            </a:r>
            <a:r>
              <a:rPr lang="en-US" altLang="ko-KR" dirty="0" err="1" smtClean="0">
                <a:solidFill>
                  <a:schemeClr val="tx2"/>
                </a:solidFill>
              </a:rPr>
              <a:t>numpy</a:t>
            </a:r>
            <a:r>
              <a:rPr lang="en-US" altLang="ko-KR" dirty="0" smtClean="0">
                <a:solidFill>
                  <a:schemeClr val="tx2"/>
                </a:solidFill>
              </a:rPr>
              <a:t>, </a:t>
            </a:r>
            <a:r>
              <a:rPr lang="en-US" altLang="ko-KR" dirty="0" err="1" smtClean="0">
                <a:solidFill>
                  <a:schemeClr val="tx2"/>
                </a:solidFill>
              </a:rPr>
              <a:t>scikit</a:t>
            </a:r>
            <a:r>
              <a:rPr lang="en-US" altLang="ko-KR" dirty="0" smtClean="0">
                <a:solidFill>
                  <a:schemeClr val="tx2"/>
                </a:solidFill>
              </a:rPr>
              <a:t>-learn </a:t>
            </a:r>
            <a:r>
              <a:rPr lang="ko-KR" altLang="en-US" dirty="0" smtClean="0">
                <a:solidFill>
                  <a:schemeClr val="tx2"/>
                </a:solidFill>
              </a:rPr>
              <a:t>등</a:t>
            </a:r>
            <a:r>
              <a:rPr lang="en-US" altLang="ko-KR" dirty="0" smtClean="0">
                <a:solidFill>
                  <a:schemeClr val="tx2"/>
                </a:solidFill>
              </a:rPr>
              <a:t>), (+</a:t>
            </a:r>
            <a:r>
              <a:rPr lang="en-US" altLang="ko-KR" dirty="0" err="1" smtClean="0">
                <a:solidFill>
                  <a:schemeClr val="tx2"/>
                </a:solidFill>
              </a:rPr>
              <a:t>Docker</a:t>
            </a:r>
            <a:r>
              <a:rPr lang="en-US" altLang="ko-KR" dirty="0" smtClean="0">
                <a:solidFill>
                  <a:schemeClr val="tx2"/>
                </a:solidFill>
              </a:rPr>
              <a:t> or virtual machine),</a:t>
            </a:r>
          </a:p>
          <a:p>
            <a:pPr lvl="1">
              <a:lnSpc>
                <a:spcPts val="2500"/>
              </a:lnSpc>
            </a:pPr>
            <a:r>
              <a:rPr lang="en-US" altLang="ko-KR" dirty="0" smtClean="0">
                <a:solidFill>
                  <a:schemeClr val="tx2"/>
                </a:solidFill>
              </a:rPr>
              <a:t>  </a:t>
            </a:r>
            <a:r>
              <a:rPr lang="ko-KR" altLang="en-US" dirty="0" smtClean="0">
                <a:solidFill>
                  <a:schemeClr val="tx2"/>
                </a:solidFill>
              </a:rPr>
              <a:t>딥러닝 컴퓨팅 환경 설치 </a:t>
            </a:r>
            <a:r>
              <a:rPr lang="en-US" altLang="ko-KR" dirty="0" smtClean="0">
                <a:solidFill>
                  <a:schemeClr val="tx2"/>
                </a:solidFill>
              </a:rPr>
              <a:t>(Linux, Python+</a:t>
            </a:r>
            <a:r>
              <a:rPr lang="ko-KR" altLang="en-US" dirty="0" smtClean="0">
                <a:solidFill>
                  <a:schemeClr val="tx2"/>
                </a:solidFill>
              </a:rPr>
              <a:t>라이브러리</a:t>
            </a:r>
            <a:r>
              <a:rPr lang="en-US" altLang="ko-KR" dirty="0" smtClean="0">
                <a:solidFill>
                  <a:schemeClr val="tx2"/>
                </a:solidFill>
              </a:rPr>
              <a:t>, DL</a:t>
            </a:r>
            <a:r>
              <a:rPr lang="ko-KR" altLang="en-US" dirty="0" smtClean="0">
                <a:solidFill>
                  <a:schemeClr val="tx2"/>
                </a:solidFill>
              </a:rPr>
              <a:t>프레임워크</a:t>
            </a:r>
            <a:r>
              <a:rPr lang="en-US" altLang="ko-KR" dirty="0" smtClean="0">
                <a:solidFill>
                  <a:schemeClr val="tx2"/>
                </a:solidFill>
              </a:rPr>
              <a:t> </a:t>
            </a:r>
            <a:r>
              <a:rPr lang="ko-KR" altLang="en-US" dirty="0" smtClean="0">
                <a:solidFill>
                  <a:schemeClr val="tx2"/>
                </a:solidFill>
              </a:rPr>
              <a:t>등</a:t>
            </a:r>
            <a:r>
              <a:rPr lang="en-US" altLang="ko-KR" dirty="0" smtClean="0">
                <a:solidFill>
                  <a:schemeClr val="tx2"/>
                </a:solidFill>
              </a:rPr>
              <a:t>)</a:t>
            </a:r>
          </a:p>
          <a:p>
            <a:pPr lvl="1">
              <a:lnSpc>
                <a:spcPts val="2500"/>
              </a:lnSpc>
              <a:buFontTx/>
              <a:buChar char="-"/>
            </a:pPr>
            <a:r>
              <a:rPr lang="ko-KR" altLang="en-US" dirty="0" smtClean="0">
                <a:solidFill>
                  <a:schemeClr val="tx2"/>
                </a:solidFill>
              </a:rPr>
              <a:t> 영어 독해능력</a:t>
            </a:r>
            <a:endParaRPr lang="en-US" altLang="ko-KR" dirty="0" smtClean="0">
              <a:solidFill>
                <a:schemeClr val="tx2"/>
              </a:solidFill>
            </a:endParaRPr>
          </a:p>
          <a:p>
            <a:pPr lvl="1">
              <a:lnSpc>
                <a:spcPts val="2500"/>
              </a:lnSpc>
            </a:pPr>
            <a:r>
              <a:rPr lang="en-US" altLang="ko-KR" dirty="0" smtClean="0">
                <a:solidFill>
                  <a:schemeClr val="tx2"/>
                </a:solidFill>
              </a:rPr>
              <a:t>  </a:t>
            </a:r>
            <a:r>
              <a:rPr lang="ko-KR" altLang="en-US" dirty="0" smtClean="0">
                <a:solidFill>
                  <a:schemeClr val="tx2"/>
                </a:solidFill>
              </a:rPr>
              <a:t>관련 </a:t>
            </a:r>
            <a:r>
              <a:rPr lang="en-US" altLang="ko-KR" dirty="0" smtClean="0">
                <a:solidFill>
                  <a:schemeClr val="tx2"/>
                </a:solidFill>
              </a:rPr>
              <a:t>Tutorial, </a:t>
            </a:r>
            <a:r>
              <a:rPr lang="ko-KR" altLang="en-US" dirty="0" smtClean="0">
                <a:solidFill>
                  <a:schemeClr val="tx2"/>
                </a:solidFill>
              </a:rPr>
              <a:t>논문 등 내용의 이해</a:t>
            </a:r>
            <a:endParaRPr lang="en-US" altLang="ko-KR" dirty="0" smtClean="0">
              <a:solidFill>
                <a:schemeClr val="tx2"/>
              </a:solidFill>
            </a:endParaRPr>
          </a:p>
          <a:p>
            <a:pPr lvl="1">
              <a:lnSpc>
                <a:spcPts val="2500"/>
              </a:lnSpc>
              <a:buFontTx/>
              <a:buChar char="-"/>
            </a:pPr>
            <a:r>
              <a:rPr lang="en-US" altLang="ko-KR" dirty="0" smtClean="0">
                <a:solidFill>
                  <a:schemeClr val="tx2"/>
                </a:solidFill>
              </a:rPr>
              <a:t> (</a:t>
            </a:r>
            <a:r>
              <a:rPr lang="ko-KR" altLang="en-US" dirty="0" smtClean="0">
                <a:solidFill>
                  <a:schemeClr val="tx2"/>
                </a:solidFill>
              </a:rPr>
              <a:t>기술적인</a:t>
            </a:r>
            <a:r>
              <a:rPr lang="en-US" altLang="ko-KR" dirty="0" smtClean="0">
                <a:solidFill>
                  <a:schemeClr val="tx2"/>
                </a:solidFill>
              </a:rPr>
              <a:t>) </a:t>
            </a:r>
            <a:r>
              <a:rPr lang="ko-KR" altLang="en-US" dirty="0" smtClean="0">
                <a:solidFill>
                  <a:schemeClr val="tx2"/>
                </a:solidFill>
              </a:rPr>
              <a:t>문제해결 능력</a:t>
            </a:r>
            <a:endParaRPr lang="en-US" altLang="ko-KR" dirty="0" smtClean="0">
              <a:solidFill>
                <a:schemeClr val="tx2"/>
              </a:solidFill>
            </a:endParaRPr>
          </a:p>
        </p:txBody>
      </p:sp>
      <p:sp>
        <p:nvSpPr>
          <p:cNvPr id="4"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2400" b="1" i="0" u="none" strike="noStrike" kern="1200" cap="none" spc="0" normalizeH="0" baseline="0" noProof="0" dirty="0" smtClean="0">
                <a:ln>
                  <a:noFill/>
                </a:ln>
                <a:solidFill>
                  <a:schemeClr val="tx2"/>
                </a:solidFill>
                <a:effectLst/>
                <a:uLnTx/>
                <a:uFillTx/>
                <a:latin typeface="+mj-lt"/>
                <a:ea typeface="+mj-ea"/>
                <a:cs typeface="+mj-cs"/>
              </a:rPr>
              <a:t>채용 사이트 분석 내용 요약 </a:t>
            </a:r>
            <a:r>
              <a:rPr kumimoji="0" lang="en-US" altLang="ko-KR" sz="2400" b="1" i="0" u="none" strike="noStrike" kern="1200" cap="none" spc="0" normalizeH="0" baseline="0" noProof="0" dirty="0" smtClean="0">
                <a:ln>
                  <a:noFill/>
                </a:ln>
                <a:solidFill>
                  <a:schemeClr val="tx2"/>
                </a:solidFill>
                <a:effectLst/>
                <a:uLnTx/>
                <a:uFillTx/>
                <a:latin typeface="+mj-lt"/>
                <a:ea typeface="+mj-ea"/>
                <a:cs typeface="+mj-cs"/>
              </a:rPr>
              <a:t>(3/3)</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19" name="TextBox 18"/>
          <p:cNvSpPr txBox="1"/>
          <p:nvPr/>
        </p:nvSpPr>
        <p:spPr>
          <a:xfrm>
            <a:off x="-36512" y="908720"/>
            <a:ext cx="9396536" cy="2746906"/>
          </a:xfrm>
          <a:prstGeom prst="rect">
            <a:avLst/>
          </a:prstGeom>
          <a:noFill/>
        </p:spPr>
        <p:txBody>
          <a:bodyPr wrap="square" rtlCol="0">
            <a:spAutoFit/>
          </a:bodyPr>
          <a:lstStyle/>
          <a:p>
            <a:pPr>
              <a:lnSpc>
                <a:spcPts val="2300"/>
              </a:lnSpc>
            </a:pPr>
            <a:endParaRPr lang="en-US" altLang="ko-KR" b="1" dirty="0" smtClean="0">
              <a:solidFill>
                <a:schemeClr val="tx2"/>
              </a:solidFill>
            </a:endParaRPr>
          </a:p>
          <a:p>
            <a:pPr>
              <a:lnSpc>
                <a:spcPts val="2300"/>
              </a:lnSpc>
              <a:buFont typeface="Arial" pitchFamily="34" charset="0"/>
              <a:buChar char="•"/>
            </a:pPr>
            <a:r>
              <a:rPr lang="en-US" altLang="ko-KR" b="1" dirty="0" smtClean="0">
                <a:solidFill>
                  <a:schemeClr val="tx2"/>
                </a:solidFill>
              </a:rPr>
              <a:t> Must-have: </a:t>
            </a:r>
            <a:r>
              <a:rPr lang="ko-KR" altLang="en-US" b="1" dirty="0" smtClean="0">
                <a:solidFill>
                  <a:schemeClr val="tx2"/>
                </a:solidFill>
              </a:rPr>
              <a:t>요구사항</a:t>
            </a:r>
            <a:r>
              <a:rPr lang="en-US" altLang="ko-KR" b="1" dirty="0" smtClean="0">
                <a:solidFill>
                  <a:schemeClr val="tx2"/>
                </a:solidFill>
              </a:rPr>
              <a:t> (</a:t>
            </a:r>
            <a:r>
              <a:rPr lang="ko-KR" altLang="en-US" b="1" dirty="0" smtClean="0">
                <a:solidFill>
                  <a:schemeClr val="tx2"/>
                </a:solidFill>
              </a:rPr>
              <a:t>자격</a:t>
            </a:r>
            <a:r>
              <a:rPr lang="en-US" altLang="ko-KR" b="1" dirty="0" smtClean="0">
                <a:solidFill>
                  <a:schemeClr val="tx2"/>
                </a:solidFill>
              </a:rPr>
              <a:t>)</a:t>
            </a:r>
          </a:p>
          <a:p>
            <a:pPr lvl="1">
              <a:lnSpc>
                <a:spcPts val="2300"/>
              </a:lnSpc>
              <a:buFontTx/>
              <a:buChar char="-"/>
            </a:pPr>
            <a:r>
              <a:rPr lang="ko-KR" altLang="en-US" dirty="0" smtClean="0">
                <a:solidFill>
                  <a:schemeClr val="tx2"/>
                </a:solidFill>
              </a:rPr>
              <a:t> 지원분야의 지식</a:t>
            </a:r>
            <a:r>
              <a:rPr lang="en-US" altLang="ko-KR" dirty="0" smtClean="0">
                <a:solidFill>
                  <a:schemeClr val="tx2"/>
                </a:solidFill>
              </a:rPr>
              <a:t>/</a:t>
            </a:r>
            <a:r>
              <a:rPr lang="ko-KR" altLang="en-US" dirty="0" smtClean="0">
                <a:solidFill>
                  <a:schemeClr val="tx2"/>
                </a:solidFill>
              </a:rPr>
              <a:t>연구경험</a:t>
            </a:r>
            <a:r>
              <a:rPr lang="en-US" altLang="ko-KR" dirty="0" smtClean="0">
                <a:solidFill>
                  <a:schemeClr val="tx2"/>
                </a:solidFill>
              </a:rPr>
              <a:t>: </a:t>
            </a:r>
            <a:r>
              <a:rPr lang="ko-KR" altLang="en-US" dirty="0" smtClean="0">
                <a:solidFill>
                  <a:schemeClr val="tx2"/>
                </a:solidFill>
              </a:rPr>
              <a:t>영상</a:t>
            </a:r>
            <a:r>
              <a:rPr lang="en-US" altLang="ko-KR" dirty="0" smtClean="0">
                <a:solidFill>
                  <a:schemeClr val="tx2"/>
                </a:solidFill>
              </a:rPr>
              <a:t>, </a:t>
            </a:r>
            <a:r>
              <a:rPr lang="ko-KR" altLang="en-US" dirty="0" smtClean="0">
                <a:solidFill>
                  <a:schemeClr val="tx2"/>
                </a:solidFill>
              </a:rPr>
              <a:t>음성</a:t>
            </a:r>
            <a:r>
              <a:rPr lang="en-US" altLang="ko-KR" dirty="0" smtClean="0">
                <a:solidFill>
                  <a:schemeClr val="tx2"/>
                </a:solidFill>
              </a:rPr>
              <a:t>, </a:t>
            </a:r>
            <a:r>
              <a:rPr lang="ko-KR" altLang="en-US" dirty="0" smtClean="0">
                <a:solidFill>
                  <a:schemeClr val="tx2"/>
                </a:solidFill>
              </a:rPr>
              <a:t>자연어처리</a:t>
            </a:r>
            <a:r>
              <a:rPr lang="en-US" altLang="ko-KR" dirty="0" smtClean="0">
                <a:solidFill>
                  <a:schemeClr val="tx2"/>
                </a:solidFill>
              </a:rPr>
              <a:t>, </a:t>
            </a:r>
            <a:r>
              <a:rPr lang="en-US" altLang="ko-KR" dirty="0" err="1" smtClean="0">
                <a:solidFill>
                  <a:schemeClr val="tx2"/>
                </a:solidFill>
              </a:rPr>
              <a:t>AutoML</a:t>
            </a:r>
            <a:r>
              <a:rPr lang="en-US" altLang="ko-KR" dirty="0" smtClean="0">
                <a:solidFill>
                  <a:schemeClr val="tx2"/>
                </a:solidFill>
              </a:rPr>
              <a:t>, </a:t>
            </a:r>
            <a:r>
              <a:rPr lang="ko-KR" altLang="en-US" dirty="0" smtClean="0">
                <a:solidFill>
                  <a:schemeClr val="tx2"/>
                </a:solidFill>
              </a:rPr>
              <a:t>추천</a:t>
            </a:r>
            <a:r>
              <a:rPr lang="en-US" altLang="ko-KR" dirty="0" smtClean="0">
                <a:solidFill>
                  <a:schemeClr val="tx2"/>
                </a:solidFill>
              </a:rPr>
              <a:t>, </a:t>
            </a:r>
            <a:r>
              <a:rPr lang="ko-KR" altLang="en-US" dirty="0" smtClean="0">
                <a:solidFill>
                  <a:schemeClr val="tx2"/>
                </a:solidFill>
              </a:rPr>
              <a:t>검색 등</a:t>
            </a:r>
            <a:endParaRPr lang="en-US" altLang="ko-KR" dirty="0" smtClean="0">
              <a:solidFill>
                <a:schemeClr val="tx2"/>
              </a:solidFill>
            </a:endParaRPr>
          </a:p>
          <a:p>
            <a:pPr lvl="1">
              <a:lnSpc>
                <a:spcPts val="2300"/>
              </a:lnSpc>
              <a:buFontTx/>
              <a:buChar char="-"/>
            </a:pPr>
            <a:r>
              <a:rPr lang="ko-KR" altLang="en-US" dirty="0" smtClean="0">
                <a:solidFill>
                  <a:schemeClr val="tx2"/>
                </a:solidFill>
              </a:rPr>
              <a:t> 학위</a:t>
            </a:r>
            <a:r>
              <a:rPr lang="en-US" altLang="ko-KR" dirty="0" smtClean="0">
                <a:solidFill>
                  <a:schemeClr val="tx2"/>
                </a:solidFill>
              </a:rPr>
              <a:t>: </a:t>
            </a:r>
            <a:r>
              <a:rPr lang="ko-KR" altLang="en-US" dirty="0" smtClean="0">
                <a:solidFill>
                  <a:schemeClr val="tx2"/>
                </a:solidFill>
              </a:rPr>
              <a:t>관련 학과 석사 학위</a:t>
            </a:r>
            <a:r>
              <a:rPr lang="en-US" altLang="ko-KR" dirty="0" smtClean="0">
                <a:solidFill>
                  <a:schemeClr val="tx2"/>
                </a:solidFill>
              </a:rPr>
              <a:t>, </a:t>
            </a:r>
            <a:r>
              <a:rPr lang="ko-KR" altLang="en-US" dirty="0" smtClean="0">
                <a:solidFill>
                  <a:schemeClr val="tx2"/>
                </a:solidFill>
              </a:rPr>
              <a:t>학사는 오랜 경력</a:t>
            </a:r>
            <a:r>
              <a:rPr lang="en-US" altLang="ko-KR" dirty="0" smtClean="0">
                <a:solidFill>
                  <a:schemeClr val="tx2"/>
                </a:solidFill>
              </a:rPr>
              <a:t>/</a:t>
            </a:r>
            <a:r>
              <a:rPr lang="ko-KR" altLang="en-US" dirty="0" smtClean="0">
                <a:solidFill>
                  <a:schemeClr val="tx2"/>
                </a:solidFill>
              </a:rPr>
              <a:t>실적</a:t>
            </a:r>
            <a:endParaRPr lang="en-US" altLang="ko-KR" dirty="0" smtClean="0">
              <a:solidFill>
                <a:schemeClr val="tx2"/>
              </a:solidFill>
            </a:endParaRPr>
          </a:p>
          <a:p>
            <a:pPr lvl="1">
              <a:lnSpc>
                <a:spcPts val="2300"/>
              </a:lnSpc>
              <a:buFontTx/>
              <a:buChar char="-"/>
            </a:pPr>
            <a:r>
              <a:rPr lang="en-US" altLang="ko-KR" dirty="0" smtClean="0">
                <a:solidFill>
                  <a:schemeClr val="tx2"/>
                </a:solidFill>
              </a:rPr>
              <a:t> </a:t>
            </a:r>
            <a:r>
              <a:rPr lang="ko-KR" altLang="en-US" dirty="0" smtClean="0">
                <a:solidFill>
                  <a:schemeClr val="tx2"/>
                </a:solidFill>
              </a:rPr>
              <a:t>실적</a:t>
            </a:r>
            <a:r>
              <a:rPr lang="en-US" altLang="ko-KR" dirty="0" smtClean="0">
                <a:solidFill>
                  <a:schemeClr val="tx2"/>
                </a:solidFill>
              </a:rPr>
              <a:t>: </a:t>
            </a:r>
            <a:r>
              <a:rPr lang="ko-KR" altLang="en-US" dirty="0" smtClean="0">
                <a:solidFill>
                  <a:schemeClr val="tx2"/>
                </a:solidFill>
              </a:rPr>
              <a:t>논문</a:t>
            </a:r>
            <a:r>
              <a:rPr lang="en-US" altLang="ko-KR" dirty="0" smtClean="0">
                <a:solidFill>
                  <a:schemeClr val="tx2"/>
                </a:solidFill>
              </a:rPr>
              <a:t>, </a:t>
            </a:r>
            <a:r>
              <a:rPr lang="ko-KR" altLang="en-US" dirty="0" smtClean="0">
                <a:solidFill>
                  <a:schemeClr val="tx2"/>
                </a:solidFill>
              </a:rPr>
              <a:t>특허</a:t>
            </a:r>
            <a:r>
              <a:rPr lang="en-US" altLang="ko-KR" dirty="0" smtClean="0">
                <a:solidFill>
                  <a:schemeClr val="tx2"/>
                </a:solidFill>
              </a:rPr>
              <a:t>, (</a:t>
            </a:r>
            <a:r>
              <a:rPr lang="ko-KR" altLang="en-US" dirty="0" smtClean="0">
                <a:solidFill>
                  <a:schemeClr val="tx2"/>
                </a:solidFill>
              </a:rPr>
              <a:t>소스코드</a:t>
            </a:r>
            <a:r>
              <a:rPr lang="en-US" altLang="ko-KR" dirty="0" smtClean="0">
                <a:solidFill>
                  <a:schemeClr val="tx2"/>
                </a:solidFill>
              </a:rPr>
              <a:t>)</a:t>
            </a:r>
          </a:p>
          <a:p>
            <a:pPr>
              <a:lnSpc>
                <a:spcPts val="2300"/>
              </a:lnSpc>
              <a:buFont typeface="Arial" pitchFamily="34" charset="0"/>
              <a:buChar char="•"/>
            </a:pPr>
            <a:r>
              <a:rPr lang="en-US" altLang="ko-KR" b="1" dirty="0" smtClean="0">
                <a:solidFill>
                  <a:schemeClr val="tx2"/>
                </a:solidFill>
              </a:rPr>
              <a:t> Preferred: </a:t>
            </a:r>
            <a:r>
              <a:rPr lang="ko-KR" altLang="en-US" b="1" dirty="0" smtClean="0">
                <a:solidFill>
                  <a:schemeClr val="tx2"/>
                </a:solidFill>
              </a:rPr>
              <a:t>선호사항</a:t>
            </a:r>
            <a:endParaRPr lang="en-US" altLang="ko-KR" b="1" dirty="0" smtClean="0">
              <a:solidFill>
                <a:schemeClr val="tx2"/>
              </a:solidFill>
            </a:endParaRPr>
          </a:p>
          <a:p>
            <a:pPr lvl="1">
              <a:lnSpc>
                <a:spcPts val="2300"/>
              </a:lnSpc>
              <a:buFontTx/>
              <a:buChar char="-"/>
            </a:pPr>
            <a:r>
              <a:rPr lang="ko-KR" altLang="en-US" dirty="0" smtClean="0">
                <a:solidFill>
                  <a:schemeClr val="tx2"/>
                </a:solidFill>
              </a:rPr>
              <a:t> 지원업무에 특화된 지식</a:t>
            </a:r>
            <a:r>
              <a:rPr lang="en-US" altLang="ko-KR" dirty="0" smtClean="0">
                <a:solidFill>
                  <a:schemeClr val="tx2"/>
                </a:solidFill>
              </a:rPr>
              <a:t>/</a:t>
            </a:r>
            <a:r>
              <a:rPr lang="ko-KR" altLang="en-US" dirty="0" smtClean="0">
                <a:solidFill>
                  <a:schemeClr val="tx2"/>
                </a:solidFill>
              </a:rPr>
              <a:t>연구경험</a:t>
            </a:r>
            <a:r>
              <a:rPr lang="en-US" altLang="ko-KR" dirty="0" smtClean="0">
                <a:solidFill>
                  <a:schemeClr val="tx2"/>
                </a:solidFill>
              </a:rPr>
              <a:t>: Object segmentation, Speaker identification </a:t>
            </a:r>
            <a:r>
              <a:rPr lang="ko-KR" altLang="en-US" dirty="0" smtClean="0">
                <a:solidFill>
                  <a:schemeClr val="tx2"/>
                </a:solidFill>
              </a:rPr>
              <a:t>등</a:t>
            </a:r>
            <a:endParaRPr lang="en-US" altLang="ko-KR" dirty="0" smtClean="0">
              <a:solidFill>
                <a:schemeClr val="tx2"/>
              </a:solidFill>
            </a:endParaRPr>
          </a:p>
          <a:p>
            <a:pPr lvl="1">
              <a:lnSpc>
                <a:spcPts val="2300"/>
              </a:lnSpc>
              <a:buFontTx/>
              <a:buChar char="-"/>
            </a:pPr>
            <a:r>
              <a:rPr lang="ko-KR" altLang="en-US" dirty="0" smtClean="0">
                <a:solidFill>
                  <a:schemeClr val="tx2"/>
                </a:solidFill>
              </a:rPr>
              <a:t> 학위</a:t>
            </a:r>
            <a:r>
              <a:rPr lang="en-US" altLang="ko-KR" dirty="0" smtClean="0">
                <a:solidFill>
                  <a:schemeClr val="tx2"/>
                </a:solidFill>
              </a:rPr>
              <a:t>: </a:t>
            </a:r>
            <a:r>
              <a:rPr lang="ko-KR" altLang="en-US" dirty="0" smtClean="0">
                <a:solidFill>
                  <a:schemeClr val="tx2"/>
                </a:solidFill>
              </a:rPr>
              <a:t>관련 학과 박사 학위</a:t>
            </a:r>
            <a:r>
              <a:rPr lang="en-US" altLang="ko-KR" dirty="0" smtClean="0">
                <a:solidFill>
                  <a:schemeClr val="tx2"/>
                </a:solidFill>
              </a:rPr>
              <a:t>, </a:t>
            </a:r>
            <a:r>
              <a:rPr lang="ko-KR" altLang="en-US" dirty="0" smtClean="0">
                <a:solidFill>
                  <a:schemeClr val="tx2"/>
                </a:solidFill>
              </a:rPr>
              <a:t>석사는 오랜 경력</a:t>
            </a:r>
            <a:r>
              <a:rPr lang="en-US" altLang="ko-KR" dirty="0" smtClean="0">
                <a:solidFill>
                  <a:schemeClr val="tx2"/>
                </a:solidFill>
              </a:rPr>
              <a:t>/</a:t>
            </a:r>
            <a:r>
              <a:rPr lang="ko-KR" altLang="en-US" dirty="0" smtClean="0">
                <a:solidFill>
                  <a:schemeClr val="tx2"/>
                </a:solidFill>
              </a:rPr>
              <a:t>실적</a:t>
            </a:r>
            <a:endParaRPr lang="en-US" altLang="ko-KR" dirty="0" smtClean="0">
              <a:solidFill>
                <a:schemeClr val="tx2"/>
              </a:solidFill>
            </a:endParaRPr>
          </a:p>
          <a:p>
            <a:pPr lvl="1">
              <a:lnSpc>
                <a:spcPts val="2300"/>
              </a:lnSpc>
              <a:buFontTx/>
              <a:buChar char="-"/>
            </a:pPr>
            <a:r>
              <a:rPr lang="en-US" altLang="ko-KR" dirty="0" smtClean="0">
                <a:solidFill>
                  <a:schemeClr val="tx2"/>
                </a:solidFill>
              </a:rPr>
              <a:t> </a:t>
            </a:r>
            <a:r>
              <a:rPr lang="ko-KR" altLang="en-US" dirty="0" smtClean="0">
                <a:solidFill>
                  <a:schemeClr val="tx2"/>
                </a:solidFill>
              </a:rPr>
              <a:t>실적</a:t>
            </a:r>
            <a:r>
              <a:rPr lang="en-US" altLang="ko-KR" dirty="0" smtClean="0">
                <a:solidFill>
                  <a:schemeClr val="tx2"/>
                </a:solidFill>
              </a:rPr>
              <a:t>: Top conference/journal paper, </a:t>
            </a:r>
            <a:r>
              <a:rPr lang="ko-KR" altLang="en-US" dirty="0" smtClean="0">
                <a:solidFill>
                  <a:schemeClr val="tx2"/>
                </a:solidFill>
              </a:rPr>
              <a:t>대회 수상 경력</a:t>
            </a:r>
            <a:r>
              <a:rPr lang="en-US" altLang="ko-KR" dirty="0" smtClean="0">
                <a:solidFill>
                  <a:schemeClr val="tx2"/>
                </a:solidFill>
              </a:rPr>
              <a:t>, reputation in the community</a:t>
            </a:r>
          </a:p>
        </p:txBody>
      </p:sp>
      <p:sp>
        <p:nvSpPr>
          <p:cNvPr id="4"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2"/>
          <p:cNvSpPr txBox="1">
            <a:spLocks/>
          </p:cNvSpPr>
          <p:nvPr/>
        </p:nvSpPr>
        <p:spPr>
          <a:xfrm>
            <a:off x="504056" y="2636912"/>
            <a:ext cx="8460432" cy="1152128"/>
          </a:xfrm>
          <a:prstGeom prst="rect">
            <a:avLst/>
          </a:prstGeom>
          <a:solidFill>
            <a:schemeClr val="bg1"/>
          </a:solidFill>
        </p:spPr>
        <p:txBody>
          <a:bodyPr vert="horz" lIns="91440" tIns="45720" rIns="91440" bIns="45720" rtlCol="0">
            <a:noAutofit/>
          </a:bodyPr>
          <a:lstStyle/>
          <a:p>
            <a:pPr marL="342900" indent="-342900"/>
            <a:r>
              <a:rPr lang="en-US" altLang="ko-KR" sz="3200" b="1" dirty="0" smtClean="0">
                <a:solidFill>
                  <a:schemeClr val="tx2"/>
                </a:solidFill>
                <a:latin typeface="+mn-ea"/>
              </a:rPr>
              <a:t>2. </a:t>
            </a:r>
            <a:r>
              <a:rPr lang="ko-KR" altLang="en-US" sz="3200" b="1" dirty="0" smtClean="0">
                <a:solidFill>
                  <a:schemeClr val="tx2"/>
                </a:solidFill>
                <a:latin typeface="+mn-ea"/>
              </a:rPr>
              <a:t>인공지능 직무의 이해</a:t>
            </a:r>
            <a:endParaRPr lang="en-US" altLang="ko-KR" sz="3200" b="1" dirty="0" smtClean="0">
              <a:solidFill>
                <a:schemeClr val="tx2"/>
              </a:solidFill>
              <a:latin typeface="+mn-ea"/>
            </a:endParaRPr>
          </a:p>
          <a:p>
            <a:pPr marL="342900" indent="-342900"/>
            <a:r>
              <a:rPr lang="en-US" altLang="ko-KR" sz="2800" b="1" dirty="0" smtClean="0">
                <a:solidFill>
                  <a:schemeClr val="tx2"/>
                </a:solidFill>
                <a:latin typeface="+mn-ea"/>
                <a:sym typeface="Wingdings" pitchFamily="2" charset="2"/>
              </a:rPr>
              <a:t>2.2. </a:t>
            </a:r>
            <a:r>
              <a:rPr lang="ko-KR" altLang="en-US" sz="2800" b="1" dirty="0" smtClean="0">
                <a:solidFill>
                  <a:schemeClr val="tx2"/>
                </a:solidFill>
                <a:latin typeface="+mn-ea"/>
              </a:rPr>
              <a:t>인공지능 전문가의 직무</a:t>
            </a:r>
            <a:r>
              <a:rPr lang="en-US" altLang="ko-KR" sz="2800" b="1" dirty="0" smtClean="0">
                <a:solidFill>
                  <a:schemeClr val="tx2"/>
                </a:solidFill>
                <a:latin typeface="+mn-ea"/>
              </a:rPr>
              <a:t>/</a:t>
            </a:r>
            <a:r>
              <a:rPr lang="ko-KR" altLang="en-US" sz="2800" b="1" dirty="0" smtClean="0">
                <a:solidFill>
                  <a:schemeClr val="tx2"/>
                </a:solidFill>
                <a:latin typeface="+mn-ea"/>
              </a:rPr>
              <a:t>커리어</a:t>
            </a:r>
            <a:endParaRPr lang="en-US" altLang="ko-KR" sz="2800" b="1" dirty="0" smtClean="0">
              <a:solidFill>
                <a:schemeClr val="tx2"/>
              </a:solidFill>
              <a:latin typeface="+mn-ea"/>
            </a:endParaRPr>
          </a:p>
        </p:txBody>
      </p:sp>
      <p:sp>
        <p:nvSpPr>
          <p:cNvPr id="3"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92" name="Picture 8"/>
          <p:cNvPicPr>
            <a:picLocks noChangeAspect="1" noChangeArrowheads="1"/>
          </p:cNvPicPr>
          <p:nvPr/>
        </p:nvPicPr>
        <p:blipFill>
          <a:blip r:embed="rId3" cstate="print"/>
          <a:srcRect/>
          <a:stretch>
            <a:fillRect/>
          </a:stretch>
        </p:blipFill>
        <p:spPr bwMode="auto">
          <a:xfrm>
            <a:off x="5321498" y="1035174"/>
            <a:ext cx="3282950" cy="2609850"/>
          </a:xfrm>
          <a:prstGeom prst="rect">
            <a:avLst/>
          </a:prstGeom>
          <a:noFill/>
          <a:ln w="9525">
            <a:noFill/>
            <a:miter lim="800000"/>
            <a:headEnd/>
            <a:tailEnd/>
          </a:ln>
        </p:spPr>
      </p:pic>
      <p:sp>
        <p:nvSpPr>
          <p:cNvPr id="4" name="제목 1"/>
          <p:cNvSpPr txBox="1">
            <a:spLocks/>
          </p:cNvSpPr>
          <p:nvPr/>
        </p:nvSpPr>
        <p:spPr>
          <a:xfrm>
            <a:off x="0" y="447"/>
            <a:ext cx="9144000" cy="692249"/>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smtClean="0">
                <a:ln>
                  <a:noFill/>
                </a:ln>
                <a:solidFill>
                  <a:schemeClr val="tx2"/>
                </a:solidFill>
                <a:effectLst/>
                <a:uLnTx/>
                <a:uFillTx/>
                <a:latin typeface="+mj-lt"/>
                <a:ea typeface="+mj-ea"/>
                <a:cs typeface="+mj-cs"/>
              </a:rPr>
              <a:t>Overview: Career Summary</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10" name="직사각형 9"/>
          <p:cNvSpPr/>
          <p:nvPr/>
        </p:nvSpPr>
        <p:spPr>
          <a:xfrm>
            <a:off x="288032" y="683404"/>
            <a:ext cx="8676456" cy="369332"/>
          </a:xfrm>
          <a:prstGeom prst="rect">
            <a:avLst/>
          </a:prstGeom>
        </p:spPr>
        <p:txBody>
          <a:bodyPr wrap="square">
            <a:spAutoFit/>
          </a:bodyPr>
          <a:lstStyle/>
          <a:p>
            <a:r>
              <a:rPr lang="en-US" altLang="ko-KR" b="1" dirty="0" smtClean="0">
                <a:solidFill>
                  <a:schemeClr val="tx2"/>
                </a:solidFill>
              </a:rPr>
              <a:t>Knowledge, skills and experience in Artificial Intelligence and Deep Learning</a:t>
            </a:r>
          </a:p>
        </p:txBody>
      </p:sp>
      <p:sp>
        <p:nvSpPr>
          <p:cNvPr id="8"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16386" name="Picture 2"/>
          <p:cNvPicPr>
            <a:picLocks noChangeAspect="1" noChangeArrowheads="1"/>
          </p:cNvPicPr>
          <p:nvPr/>
        </p:nvPicPr>
        <p:blipFill>
          <a:blip r:embed="rId4" cstate="print"/>
          <a:srcRect/>
          <a:stretch>
            <a:fillRect/>
          </a:stretch>
        </p:blipFill>
        <p:spPr bwMode="auto">
          <a:xfrm>
            <a:off x="395536" y="1268760"/>
            <a:ext cx="4680520" cy="2782683"/>
          </a:xfrm>
          <a:prstGeom prst="rect">
            <a:avLst/>
          </a:prstGeom>
          <a:noFill/>
          <a:ln w="9525">
            <a:noFill/>
            <a:miter lim="800000"/>
            <a:headEnd/>
            <a:tailEnd/>
          </a:ln>
        </p:spPr>
      </p:pic>
      <p:pic>
        <p:nvPicPr>
          <p:cNvPr id="9" name="Picture 1"/>
          <p:cNvPicPr>
            <a:picLocks noChangeAspect="1" noChangeArrowheads="1"/>
          </p:cNvPicPr>
          <p:nvPr/>
        </p:nvPicPr>
        <p:blipFill>
          <a:blip r:embed="rId5" cstate="print"/>
          <a:srcRect/>
          <a:stretch>
            <a:fillRect/>
          </a:stretch>
        </p:blipFill>
        <p:spPr bwMode="auto">
          <a:xfrm>
            <a:off x="2241168" y="3962515"/>
            <a:ext cx="5643200" cy="28508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3" cstate="print"/>
          <a:srcRect/>
          <a:stretch>
            <a:fillRect/>
          </a:stretch>
        </p:blipFill>
        <p:spPr bwMode="auto">
          <a:xfrm>
            <a:off x="539552" y="3717032"/>
            <a:ext cx="5828329" cy="676945"/>
          </a:xfrm>
          <a:prstGeom prst="rect">
            <a:avLst/>
          </a:prstGeom>
          <a:noFill/>
          <a:ln w="9525">
            <a:noFill/>
            <a:miter lim="800000"/>
            <a:headEnd/>
            <a:tailEnd/>
          </a:ln>
        </p:spPr>
      </p:pic>
      <p:sp>
        <p:nvSpPr>
          <p:cNvPr id="4" name="제목 1"/>
          <p:cNvSpPr txBox="1">
            <a:spLocks/>
          </p:cNvSpPr>
          <p:nvPr/>
        </p:nvSpPr>
        <p:spPr>
          <a:xfrm>
            <a:off x="0" y="447"/>
            <a:ext cx="9144000" cy="692249"/>
          </a:xfrm>
          <a:prstGeom prst="rect">
            <a:avLst/>
          </a:prstGeom>
        </p:spPr>
        <p:txBody>
          <a:bodyPr vert="horz" lIns="91440" tIns="45720" rIns="91440" bIns="45720" rtlCol="0" anchor="ctr">
            <a:noAutofit/>
          </a:bodyPr>
          <a:lstStyle/>
          <a:p>
            <a:pPr lvl="0" algn="ctr">
              <a:spcBef>
                <a:spcPct val="0"/>
              </a:spcBef>
              <a:defRPr/>
            </a:pPr>
            <a:r>
              <a:rPr lang="en-US" altLang="ko-KR" sz="2400" b="1" dirty="0" smtClean="0">
                <a:solidFill>
                  <a:schemeClr val="tx2"/>
                </a:solidFill>
              </a:rPr>
              <a:t>Overview: </a:t>
            </a:r>
            <a:r>
              <a:rPr kumimoji="0" lang="en-US" altLang="ko-KR" sz="2400" b="1" i="0" u="none" strike="noStrike" kern="1200" cap="none" spc="0" normalizeH="0" baseline="0" noProof="0" dirty="0" smtClean="0">
                <a:ln>
                  <a:noFill/>
                </a:ln>
                <a:solidFill>
                  <a:schemeClr val="tx2"/>
                </a:solidFill>
                <a:effectLst/>
                <a:uLnTx/>
                <a:uFillTx/>
                <a:latin typeface="+mj-lt"/>
                <a:ea typeface="+mj-ea"/>
                <a:cs typeface="+mj-cs"/>
              </a:rPr>
              <a:t>Soft Skills</a:t>
            </a:r>
            <a:endParaRPr kumimoji="0" lang="en-US" sz="2400" b="1"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10" name="직사각형 9"/>
          <p:cNvSpPr/>
          <p:nvPr/>
        </p:nvSpPr>
        <p:spPr>
          <a:xfrm>
            <a:off x="323528" y="4715852"/>
            <a:ext cx="7775848" cy="369332"/>
          </a:xfrm>
          <a:prstGeom prst="rect">
            <a:avLst/>
          </a:prstGeom>
        </p:spPr>
        <p:txBody>
          <a:bodyPr wrap="square">
            <a:spAutoFit/>
          </a:bodyPr>
          <a:lstStyle/>
          <a:p>
            <a:r>
              <a:rPr lang="en-US" altLang="ko-KR" b="1" dirty="0" smtClean="0">
                <a:solidFill>
                  <a:schemeClr val="tx2"/>
                </a:solidFill>
              </a:rPr>
              <a:t>Analytical/organizational/problem solving skills, leadership, curiosity</a:t>
            </a:r>
          </a:p>
        </p:txBody>
      </p:sp>
      <p:pic>
        <p:nvPicPr>
          <p:cNvPr id="143365" name="Picture 5"/>
          <p:cNvPicPr>
            <a:picLocks noChangeAspect="1" noChangeArrowheads="1"/>
          </p:cNvPicPr>
          <p:nvPr/>
        </p:nvPicPr>
        <p:blipFill>
          <a:blip r:embed="rId4" cstate="print"/>
          <a:srcRect/>
          <a:stretch>
            <a:fillRect/>
          </a:stretch>
        </p:blipFill>
        <p:spPr bwMode="auto">
          <a:xfrm>
            <a:off x="539552" y="1124443"/>
            <a:ext cx="2331840" cy="1242124"/>
          </a:xfrm>
          <a:prstGeom prst="rect">
            <a:avLst/>
          </a:prstGeom>
          <a:noFill/>
          <a:ln w="9525">
            <a:noFill/>
            <a:miter lim="800000"/>
            <a:headEnd/>
            <a:tailEnd/>
          </a:ln>
        </p:spPr>
      </p:pic>
      <p:pic>
        <p:nvPicPr>
          <p:cNvPr id="143366" name="Picture 6"/>
          <p:cNvPicPr>
            <a:picLocks noChangeAspect="1" noChangeArrowheads="1"/>
          </p:cNvPicPr>
          <p:nvPr/>
        </p:nvPicPr>
        <p:blipFill>
          <a:blip r:embed="rId5" cstate="print"/>
          <a:srcRect/>
          <a:stretch>
            <a:fillRect/>
          </a:stretch>
        </p:blipFill>
        <p:spPr bwMode="auto">
          <a:xfrm>
            <a:off x="3203848" y="1252315"/>
            <a:ext cx="2697619" cy="952549"/>
          </a:xfrm>
          <a:prstGeom prst="rect">
            <a:avLst/>
          </a:prstGeom>
          <a:noFill/>
          <a:ln w="9525">
            <a:noFill/>
            <a:miter lim="800000"/>
            <a:headEnd/>
            <a:tailEnd/>
          </a:ln>
        </p:spPr>
      </p:pic>
      <p:pic>
        <p:nvPicPr>
          <p:cNvPr id="143367" name="Picture 7"/>
          <p:cNvPicPr>
            <a:picLocks noChangeAspect="1" noChangeArrowheads="1"/>
          </p:cNvPicPr>
          <p:nvPr/>
        </p:nvPicPr>
        <p:blipFill>
          <a:blip r:embed="rId6" cstate="print"/>
          <a:srcRect/>
          <a:stretch>
            <a:fillRect/>
          </a:stretch>
        </p:blipFill>
        <p:spPr bwMode="auto">
          <a:xfrm>
            <a:off x="5508104" y="1604396"/>
            <a:ext cx="1585042" cy="312436"/>
          </a:xfrm>
          <a:prstGeom prst="rect">
            <a:avLst/>
          </a:prstGeom>
          <a:noFill/>
          <a:ln w="9525">
            <a:noFill/>
            <a:miter lim="800000"/>
            <a:headEnd/>
            <a:tailEnd/>
          </a:ln>
        </p:spPr>
      </p:pic>
      <p:sp>
        <p:nvSpPr>
          <p:cNvPr id="17" name="직사각형 16"/>
          <p:cNvSpPr/>
          <p:nvPr/>
        </p:nvSpPr>
        <p:spPr>
          <a:xfrm>
            <a:off x="251520" y="2708920"/>
            <a:ext cx="4104456" cy="369332"/>
          </a:xfrm>
          <a:prstGeom prst="rect">
            <a:avLst/>
          </a:prstGeom>
        </p:spPr>
        <p:txBody>
          <a:bodyPr wrap="square">
            <a:spAutoFit/>
          </a:bodyPr>
          <a:lstStyle/>
          <a:p>
            <a:r>
              <a:rPr lang="en-US" altLang="ko-KR" b="1" dirty="0" smtClean="0">
                <a:solidFill>
                  <a:schemeClr val="tx2"/>
                </a:solidFill>
              </a:rPr>
              <a:t>Sociability and interpersonal skills</a:t>
            </a:r>
          </a:p>
        </p:txBody>
      </p:sp>
      <p:grpSp>
        <p:nvGrpSpPr>
          <p:cNvPr id="2" name="그룹 17"/>
          <p:cNvGrpSpPr>
            <a:grpSpLocks noChangeAspect="1"/>
          </p:cNvGrpSpPr>
          <p:nvPr/>
        </p:nvGrpSpPr>
        <p:grpSpPr>
          <a:xfrm>
            <a:off x="539552" y="3068960"/>
            <a:ext cx="5184576" cy="665098"/>
            <a:chOff x="611560" y="3566975"/>
            <a:chExt cx="5262899" cy="675145"/>
          </a:xfrm>
        </p:grpSpPr>
        <p:pic>
          <p:nvPicPr>
            <p:cNvPr id="143368" name="Picture 8"/>
            <p:cNvPicPr>
              <a:picLocks noChangeAspect="1" noChangeArrowheads="1"/>
            </p:cNvPicPr>
            <p:nvPr/>
          </p:nvPicPr>
          <p:blipFill>
            <a:blip r:embed="rId7" cstate="print"/>
            <a:srcRect/>
            <a:stretch>
              <a:fillRect/>
            </a:stretch>
          </p:blipFill>
          <p:spPr bwMode="auto">
            <a:xfrm>
              <a:off x="611560" y="3566975"/>
              <a:ext cx="3617718" cy="648072"/>
            </a:xfrm>
            <a:prstGeom prst="rect">
              <a:avLst/>
            </a:prstGeom>
            <a:noFill/>
            <a:ln w="9525">
              <a:noFill/>
              <a:miter lim="800000"/>
              <a:headEnd/>
              <a:tailEnd/>
            </a:ln>
          </p:spPr>
        </p:pic>
        <p:pic>
          <p:nvPicPr>
            <p:cNvPr id="143369" name="Picture 9"/>
            <p:cNvPicPr>
              <a:picLocks noChangeAspect="1" noChangeArrowheads="1"/>
            </p:cNvPicPr>
            <p:nvPr/>
          </p:nvPicPr>
          <p:blipFill>
            <a:blip r:embed="rId8" cstate="print"/>
            <a:srcRect/>
            <a:stretch>
              <a:fillRect/>
            </a:stretch>
          </p:blipFill>
          <p:spPr bwMode="auto">
            <a:xfrm>
              <a:off x="4139952" y="3761667"/>
              <a:ext cx="364482" cy="480453"/>
            </a:xfrm>
            <a:prstGeom prst="rect">
              <a:avLst/>
            </a:prstGeom>
            <a:noFill/>
            <a:ln w="9525">
              <a:noFill/>
              <a:miter lim="800000"/>
              <a:headEnd/>
              <a:tailEnd/>
            </a:ln>
          </p:spPr>
        </p:pic>
        <p:pic>
          <p:nvPicPr>
            <p:cNvPr id="143370" name="Picture 10"/>
            <p:cNvPicPr>
              <a:picLocks noChangeAspect="1" noChangeArrowheads="1"/>
            </p:cNvPicPr>
            <p:nvPr/>
          </p:nvPicPr>
          <p:blipFill>
            <a:blip r:embed="rId9" cstate="print"/>
            <a:srcRect/>
            <a:stretch>
              <a:fillRect/>
            </a:stretch>
          </p:blipFill>
          <p:spPr bwMode="auto">
            <a:xfrm>
              <a:off x="4430140" y="3579674"/>
              <a:ext cx="1444319" cy="624789"/>
            </a:xfrm>
            <a:prstGeom prst="rect">
              <a:avLst/>
            </a:prstGeom>
            <a:noFill/>
            <a:ln w="9525">
              <a:noFill/>
              <a:miter lim="800000"/>
              <a:headEnd/>
              <a:tailEnd/>
            </a:ln>
          </p:spPr>
        </p:pic>
      </p:grpSp>
      <p:sp>
        <p:nvSpPr>
          <p:cNvPr id="22"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직사각형 14"/>
          <p:cNvSpPr/>
          <p:nvPr/>
        </p:nvSpPr>
        <p:spPr>
          <a:xfrm>
            <a:off x="288032" y="683404"/>
            <a:ext cx="8676456" cy="369332"/>
          </a:xfrm>
          <a:prstGeom prst="rect">
            <a:avLst/>
          </a:prstGeom>
        </p:spPr>
        <p:txBody>
          <a:bodyPr wrap="square">
            <a:spAutoFit/>
          </a:bodyPr>
          <a:lstStyle/>
          <a:p>
            <a:r>
              <a:rPr lang="en-US" altLang="ko-KR" b="1" dirty="0" smtClean="0">
                <a:solidFill>
                  <a:schemeClr val="tx2"/>
                </a:solidFill>
              </a:rPr>
              <a:t>Strong communications &amp; presentation skills (Korean, English, and Japanese)</a:t>
            </a:r>
            <a:endParaRPr lang="en-US" altLang="ko-KR" dirty="0" smtClean="0">
              <a:solidFill>
                <a:schemeClr val="tx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2"/>
          <p:cNvSpPr txBox="1">
            <a:spLocks/>
          </p:cNvSpPr>
          <p:nvPr/>
        </p:nvSpPr>
        <p:spPr>
          <a:xfrm>
            <a:off x="323528" y="1916832"/>
            <a:ext cx="8639944" cy="2880320"/>
          </a:xfrm>
          <a:prstGeom prst="rect">
            <a:avLst/>
          </a:prstGeom>
          <a:solidFill>
            <a:schemeClr val="bg1"/>
          </a:solidFill>
        </p:spPr>
        <p:txBody>
          <a:bodyPr vert="horz" lIns="91440" tIns="45720" rIns="91440" bIns="45720" rtlCol="0">
            <a:noAutofit/>
          </a:bodyPr>
          <a:lstStyle/>
          <a:p>
            <a:pPr marL="514350" indent="-514350"/>
            <a:r>
              <a:rPr lang="en-US" altLang="ko-KR" sz="3200" b="1" dirty="0" smtClean="0">
                <a:solidFill>
                  <a:schemeClr val="tx2"/>
                </a:solidFill>
                <a:latin typeface="+mn-ea"/>
              </a:rPr>
              <a:t>1.1. </a:t>
            </a:r>
            <a:r>
              <a:rPr lang="ko-KR" altLang="en-US" sz="3200" b="1" dirty="0" smtClean="0">
                <a:solidFill>
                  <a:schemeClr val="tx2"/>
                </a:solidFill>
                <a:latin typeface="+mn-ea"/>
              </a:rPr>
              <a:t>인공지능의 소개</a:t>
            </a:r>
            <a:r>
              <a:rPr lang="en-US" altLang="ko-KR" sz="3200" b="1" dirty="0" smtClean="0">
                <a:solidFill>
                  <a:schemeClr val="tx2"/>
                </a:solidFill>
                <a:latin typeface="+mn-ea"/>
              </a:rPr>
              <a:t>: </a:t>
            </a:r>
            <a:r>
              <a:rPr lang="ko-KR" altLang="en-US" sz="3200" b="1" dirty="0" smtClean="0">
                <a:solidFill>
                  <a:schemeClr val="tx2"/>
                </a:solidFill>
                <a:latin typeface="+mn-ea"/>
              </a:rPr>
              <a:t>기본 개념과 발전 방향</a:t>
            </a:r>
            <a:endParaRPr lang="en-US" altLang="ko-KR" sz="3200" b="1" dirty="0" smtClean="0">
              <a:solidFill>
                <a:schemeClr val="tx2"/>
              </a:solidFill>
              <a:latin typeface="+mn-ea"/>
            </a:endParaRPr>
          </a:p>
          <a:p>
            <a:pPr marL="514350" indent="-514350"/>
            <a:r>
              <a:rPr lang="ko-KR" altLang="en-US" sz="2400" b="1" dirty="0" smtClean="0">
                <a:solidFill>
                  <a:schemeClr val="tx2"/>
                </a:solidFill>
                <a:latin typeface="+mn-ea"/>
              </a:rPr>
              <a:t>키워드</a:t>
            </a:r>
            <a:endParaRPr lang="en-US" altLang="ko-KR" sz="2400" b="1" dirty="0" smtClean="0">
              <a:solidFill>
                <a:schemeClr val="tx2"/>
              </a:solidFill>
              <a:latin typeface="+mn-ea"/>
            </a:endParaRPr>
          </a:p>
          <a:p>
            <a:pPr marL="514350" indent="-514350"/>
            <a:r>
              <a:rPr lang="en-US" altLang="ko-KR" sz="2400" b="1" dirty="0" smtClean="0">
                <a:solidFill>
                  <a:schemeClr val="tx2"/>
                </a:solidFill>
                <a:latin typeface="+mn-ea"/>
              </a:rPr>
              <a:t>• </a:t>
            </a:r>
            <a:r>
              <a:rPr lang="ko-KR" altLang="en-US" sz="2400" b="1" dirty="0" smtClean="0">
                <a:solidFill>
                  <a:schemeClr val="tx2"/>
                </a:solidFill>
                <a:latin typeface="+mn-ea"/>
              </a:rPr>
              <a:t>인공지능 </a:t>
            </a:r>
            <a:r>
              <a:rPr lang="en-US" altLang="ko-KR" sz="2400" b="1" dirty="0" smtClean="0">
                <a:solidFill>
                  <a:schemeClr val="tx2"/>
                </a:solidFill>
                <a:latin typeface="+mn-ea"/>
              </a:rPr>
              <a:t>(Artificial Intelligence, AI)</a:t>
            </a:r>
          </a:p>
          <a:p>
            <a:pPr marL="514350" indent="-514350"/>
            <a:r>
              <a:rPr lang="en-US" altLang="ko-KR" sz="2400" b="1" dirty="0" smtClean="0">
                <a:solidFill>
                  <a:schemeClr val="tx2"/>
                </a:solidFill>
                <a:latin typeface="+mn-ea"/>
              </a:rPr>
              <a:t>• </a:t>
            </a:r>
            <a:r>
              <a:rPr lang="ko-KR" altLang="en-US" sz="2400" b="1" dirty="0" smtClean="0">
                <a:solidFill>
                  <a:schemeClr val="tx2"/>
                </a:solidFill>
                <a:latin typeface="+mn-ea"/>
              </a:rPr>
              <a:t>기계학습 </a:t>
            </a:r>
            <a:r>
              <a:rPr lang="en-US" altLang="ko-KR" sz="2400" b="1" dirty="0" smtClean="0">
                <a:solidFill>
                  <a:schemeClr val="tx2"/>
                </a:solidFill>
                <a:latin typeface="+mn-ea"/>
              </a:rPr>
              <a:t>(Machine Learning, ML)</a:t>
            </a:r>
          </a:p>
          <a:p>
            <a:pPr marL="514350" indent="-514350"/>
            <a:r>
              <a:rPr lang="en-US" altLang="ko-KR" sz="2400" b="1" dirty="0" smtClean="0">
                <a:solidFill>
                  <a:schemeClr val="tx2"/>
                </a:solidFill>
                <a:latin typeface="+mn-ea"/>
              </a:rPr>
              <a:t>• </a:t>
            </a:r>
            <a:r>
              <a:rPr lang="ko-KR" altLang="en-US" sz="2400" b="1" dirty="0" smtClean="0">
                <a:solidFill>
                  <a:schemeClr val="tx2"/>
                </a:solidFill>
                <a:latin typeface="+mn-ea"/>
              </a:rPr>
              <a:t>심층학습 </a:t>
            </a:r>
            <a:r>
              <a:rPr lang="en-US" altLang="ko-KR" sz="2400" b="1" dirty="0" smtClean="0">
                <a:solidFill>
                  <a:schemeClr val="tx2"/>
                </a:solidFill>
                <a:latin typeface="+mn-ea"/>
              </a:rPr>
              <a:t>(Deep Learning, DL)</a:t>
            </a:r>
            <a:endParaRPr lang="ko-KR" altLang="en-US" sz="2400" b="1" dirty="0" smtClean="0">
              <a:solidFill>
                <a:schemeClr val="tx2"/>
              </a:solidFill>
              <a:latin typeface="+mn-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t>Resume</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735235" name="Picture 3"/>
          <p:cNvPicPr>
            <a:picLocks noChangeAspect="1" noChangeArrowheads="1"/>
          </p:cNvPicPr>
          <p:nvPr/>
        </p:nvPicPr>
        <p:blipFill>
          <a:blip r:embed="rId2" cstate="print"/>
          <a:srcRect/>
          <a:stretch>
            <a:fillRect/>
          </a:stretch>
        </p:blipFill>
        <p:spPr bwMode="auto">
          <a:xfrm>
            <a:off x="279922" y="548680"/>
            <a:ext cx="8684566" cy="6192688"/>
          </a:xfrm>
          <a:prstGeom prst="rect">
            <a:avLst/>
          </a:prstGeom>
          <a:noFill/>
          <a:ln w="9525">
            <a:noFill/>
            <a:miter lim="800000"/>
            <a:headEnd/>
            <a:tailEnd/>
          </a:ln>
        </p:spPr>
      </p:pic>
      <p:sp>
        <p:nvSpPr>
          <p:cNvPr id="4" name="슬라이드 번호 개체 틀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fld id="{7BAA97E4-101B-4650-BC5C-F62178C9DE34}" type="slidenum">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50</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슬라이드 번호 개체 틀 7"/>
          <p:cNvSpPr>
            <a:spLocks noGrp="1"/>
          </p:cNvSpPr>
          <p:nvPr>
            <p:ph type="sldNum" sz="quarter" idx="4294967295"/>
          </p:nvPr>
        </p:nvSpPr>
        <p:spPr>
          <a:xfrm>
            <a:off x="6553200" y="6356350"/>
            <a:ext cx="2133600" cy="365125"/>
          </a:xfrm>
          <a:prstGeom prst="rect">
            <a:avLst/>
          </a:prstGeom>
        </p:spPr>
        <p:txBody>
          <a:bodyPr/>
          <a:lstStyle/>
          <a:p>
            <a:fld id="{7BAA97E4-101B-4650-BC5C-F62178C9DE34}" type="slidenum">
              <a:rPr lang="ko-KR" altLang="en-US" smtClean="0"/>
              <a:pPr/>
              <a:t>51</a:t>
            </a:fld>
            <a:endParaRPr lang="ko-KR" altLang="en-US"/>
          </a:p>
        </p:txBody>
      </p:sp>
      <p:sp>
        <p:nvSpPr>
          <p:cNvPr id="4" name="Text Box 1"/>
          <p:cNvSpPr txBox="1">
            <a:spLocks noChangeArrowheads="1"/>
          </p:cNvSpPr>
          <p:nvPr/>
        </p:nvSpPr>
        <p:spPr bwMode="auto">
          <a:xfrm>
            <a:off x="0" y="-27384"/>
            <a:ext cx="9144000" cy="720080"/>
          </a:xfrm>
          <a:prstGeom prst="rect">
            <a:avLst/>
          </a:prstGeom>
          <a:noFill/>
          <a:ln w="9525">
            <a:noFill/>
            <a:round/>
            <a:headEnd/>
            <a:tailEnd/>
          </a:ln>
        </p:spPr>
        <p:txBody>
          <a:bodyPr lIns="0" tIns="29880" rIns="0" bIns="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pPr>
            <a:r>
              <a:rPr lang="en-US" altLang="ko-KR" sz="2400" b="1" dirty="0" smtClean="0">
                <a:solidFill>
                  <a:schemeClr val="tx2"/>
                </a:solidFill>
              </a:rPr>
              <a:t>Publications (1/2)</a:t>
            </a:r>
          </a:p>
        </p:txBody>
      </p:sp>
      <p:sp>
        <p:nvSpPr>
          <p:cNvPr id="7" name="Rectangle 1"/>
          <p:cNvSpPr>
            <a:spLocks noChangeArrowheads="1"/>
          </p:cNvSpPr>
          <p:nvPr/>
        </p:nvSpPr>
        <p:spPr bwMode="auto">
          <a:xfrm>
            <a:off x="0" y="692696"/>
            <a:ext cx="9144000" cy="18774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tab pos="144463" algn="l"/>
              </a:tabLst>
            </a:pPr>
            <a:r>
              <a:rPr kumimoji="1" lang="en-US" altLang="ko-KR" sz="2000" b="1"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Patents</a:t>
            </a:r>
            <a:endParaRPr kumimoji="1" lang="ko-KR" sz="1050" b="0" i="0" u="none" strike="noStrike" cap="none" normalizeH="0" baseline="0" dirty="0" smtClean="0">
              <a:ln>
                <a:noFill/>
              </a:ln>
              <a:solidFill>
                <a:schemeClr val="tx2"/>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tab pos="144463" algn="l"/>
              </a:tabLst>
            </a:pPr>
            <a:r>
              <a:rPr kumimoji="1" lang="en-US" altLang="ko-KR" sz="1600" b="1"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sz="1600" b="1"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다국어 서비스 제공 서버 및 시스템</a:t>
            </a:r>
            <a:endParaRPr kumimoji="1" lang="ko-KR" sz="1050" b="0" i="0" u="none" strike="noStrike" cap="none" normalizeH="0" baseline="0" dirty="0" smtClean="0">
              <a:ln>
                <a:noFill/>
              </a:ln>
              <a:solidFill>
                <a:schemeClr val="tx2"/>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tabLst>
                <a:tab pos="144463" algn="l"/>
              </a:tabLst>
            </a:pP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 </a:t>
            </a:r>
            <a:r>
              <a:rPr kumimoji="1" 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김태형</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김태환</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심선희</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참조번호</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1064289, 2018</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년</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10</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월</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23</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일</a:t>
            </a:r>
            <a:endParaRPr kumimoji="1" lang="ko-KR" altLang="en-US" sz="1050" b="0" i="0" u="none" strike="noStrike" cap="none" normalizeH="0" baseline="0" dirty="0" smtClean="0">
              <a:ln>
                <a:noFill/>
              </a:ln>
              <a:solidFill>
                <a:schemeClr val="tx2"/>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tab pos="144463" algn="l"/>
              </a:tabLst>
            </a:pPr>
            <a:r>
              <a:rPr kumimoji="1" lang="ko-KR" altLang="en-US" sz="1600" b="1"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1" i="0" u="none" strike="noStrike" cap="none" normalizeH="0" baseline="0" dirty="0" err="1" smtClean="0">
                <a:ln>
                  <a:noFill/>
                </a:ln>
                <a:solidFill>
                  <a:schemeClr val="tx2"/>
                </a:solidFill>
                <a:effectLst/>
                <a:latin typeface="맑은 고딕" pitchFamily="50" charset="-127"/>
                <a:ea typeface="맑은 고딕" pitchFamily="50" charset="-127"/>
                <a:cs typeface="Times New Roman" pitchFamily="18" charset="0"/>
              </a:rPr>
              <a:t>온톨로지</a:t>
            </a:r>
            <a:r>
              <a:rPr kumimoji="1" lang="ko-KR" altLang="en-US" sz="1600" b="1"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지식 구조를 이용한 지능형 스마트 홈 시스템 및 방법</a:t>
            </a:r>
            <a:endParaRPr kumimoji="1" lang="ko-KR" altLang="en-US" sz="1050" b="0" i="0" u="none" strike="noStrike" cap="none" normalizeH="0" baseline="0" dirty="0" smtClean="0">
              <a:ln>
                <a:noFill/>
              </a:ln>
              <a:solidFill>
                <a:schemeClr val="tx2"/>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tabLst>
                <a:tab pos="144463" algn="l"/>
              </a:tabLst>
            </a:pP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성주원</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김태형</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오진영</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장두성</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공개번호</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1020170007180, 2017</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년</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1</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월</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18</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일</a:t>
            </a:r>
            <a:endParaRPr kumimoji="1" lang="ko-KR" altLang="en-US" sz="1050" b="0" i="0" u="none" strike="noStrike" cap="none" normalizeH="0" baseline="0" dirty="0" smtClean="0">
              <a:ln>
                <a:noFill/>
              </a:ln>
              <a:solidFill>
                <a:schemeClr val="tx2"/>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tab pos="144463" algn="l"/>
              </a:tabLst>
            </a:pPr>
            <a:r>
              <a:rPr kumimoji="1" lang="ko-KR" altLang="en-US" sz="1600" b="1"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전자 프로그램 가이드를 표시하는 장치 및 방법 그리고 서버</a:t>
            </a:r>
            <a:endParaRPr kumimoji="1" lang="ko-KR" altLang="en-US" sz="1050" b="0" i="0" u="none" strike="noStrike" cap="none" normalizeH="0" baseline="0" dirty="0" smtClean="0">
              <a:ln>
                <a:noFill/>
              </a:ln>
              <a:solidFill>
                <a:schemeClr val="tx2"/>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tabLst>
                <a:tab pos="144463" algn="l"/>
              </a:tabLst>
            </a:pP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임지희</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김종성</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김태형</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박성은</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공개번호</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 10-2014-0083682, 2014</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년</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07</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월</a:t>
            </a:r>
            <a:r>
              <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04</a:t>
            </a:r>
            <a:r>
              <a:rPr kumimoji="1" lang="ko-KR" altLang="en-US"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rPr>
              <a:t>일</a:t>
            </a:r>
            <a:endParaRPr kumimoji="1" lang="en-US" altLang="ko-KR" sz="1600" b="0" i="0" u="none" strike="noStrike" cap="none" normalizeH="0" baseline="0" dirty="0" smtClean="0">
              <a:ln>
                <a:noFill/>
              </a:ln>
              <a:solidFill>
                <a:schemeClr val="tx2"/>
              </a:solidFill>
              <a:effectLst/>
              <a:latin typeface="맑은 고딕" pitchFamily="50" charset="-127"/>
              <a:ea typeface="맑은 고딕" pitchFamily="50" charset="-127"/>
              <a:cs typeface="Times New Roman" pitchFamily="18" charset="0"/>
            </a:endParaRPr>
          </a:p>
        </p:txBody>
      </p:sp>
      <p:sp>
        <p:nvSpPr>
          <p:cNvPr id="9" name="Rectangle 1"/>
          <p:cNvSpPr>
            <a:spLocks noChangeArrowheads="1"/>
          </p:cNvSpPr>
          <p:nvPr/>
        </p:nvSpPr>
        <p:spPr bwMode="auto">
          <a:xfrm>
            <a:off x="0" y="2564904"/>
            <a:ext cx="9144000" cy="427809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kumimoji="1" lang="en-US" altLang="ko-KR" sz="2000" b="1" dirty="0" smtClean="0">
                <a:solidFill>
                  <a:schemeClr val="tx2"/>
                </a:solidFill>
                <a:latin typeface="맑은 고딕" pitchFamily="50" charset="-127"/>
                <a:ea typeface="맑은 고딕" pitchFamily="50" charset="-127"/>
                <a:cs typeface="Times New Roman" pitchFamily="18" charset="0"/>
              </a:rPr>
              <a:t>Papers</a:t>
            </a:r>
          </a:p>
          <a:p>
            <a:r>
              <a:rPr lang="ko-KR" altLang="ko-KR" sz="1400" dirty="0" smtClean="0">
                <a:solidFill>
                  <a:schemeClr val="tx2"/>
                </a:solidFill>
              </a:rPr>
              <a:t>• </a:t>
            </a:r>
            <a:r>
              <a:rPr lang="en-US" altLang="ko-KR" sz="1400" dirty="0" smtClean="0">
                <a:solidFill>
                  <a:schemeClr val="tx2"/>
                </a:solidFill>
              </a:rPr>
              <a:t>Depth-Controllable Very Deep Super-Resolution Network (Accepted)</a:t>
            </a:r>
            <a:endParaRPr lang="ko-KR" altLang="ko-KR" sz="1400" dirty="0" smtClean="0">
              <a:solidFill>
                <a:schemeClr val="tx2"/>
              </a:solidFill>
            </a:endParaRPr>
          </a:p>
          <a:p>
            <a:r>
              <a:rPr lang="en-US" altLang="ko-KR" sz="1400" dirty="0" smtClean="0">
                <a:solidFill>
                  <a:schemeClr val="tx2"/>
                </a:solidFill>
              </a:rPr>
              <a:t>  - Proc. of 2019 International Joint Conference on Neural Networks, Budapest, Hungary, Jul. 2019</a:t>
            </a:r>
            <a:endParaRPr lang="ko-KR" altLang="ko-KR" sz="1400" dirty="0" smtClean="0">
              <a:solidFill>
                <a:schemeClr val="tx2"/>
              </a:solidFill>
            </a:endParaRPr>
          </a:p>
          <a:p>
            <a:r>
              <a:rPr lang="en-US" altLang="ko-KR" sz="1400" dirty="0" smtClean="0">
                <a:solidFill>
                  <a:schemeClr val="tx2"/>
                </a:solidFill>
              </a:rPr>
              <a:t>  - </a:t>
            </a:r>
            <a:r>
              <a:rPr lang="en-US" altLang="ko-KR" sz="1400" dirty="0" err="1" smtClean="0">
                <a:solidFill>
                  <a:schemeClr val="tx2"/>
                </a:solidFill>
              </a:rPr>
              <a:t>Dohyun</a:t>
            </a:r>
            <a:r>
              <a:rPr lang="en-US" altLang="ko-KR" sz="1400" dirty="0" smtClean="0">
                <a:solidFill>
                  <a:schemeClr val="tx2"/>
                </a:solidFill>
              </a:rPr>
              <a:t> Kim, </a:t>
            </a:r>
            <a:r>
              <a:rPr lang="en-US" altLang="ko-KR" sz="1400" dirty="0" err="1" smtClean="0">
                <a:solidFill>
                  <a:schemeClr val="tx2"/>
                </a:solidFill>
              </a:rPr>
              <a:t>Joongheon</a:t>
            </a:r>
            <a:r>
              <a:rPr lang="en-US" altLang="ko-KR" sz="1400" dirty="0" smtClean="0">
                <a:solidFill>
                  <a:schemeClr val="tx2"/>
                </a:solidFill>
              </a:rPr>
              <a:t> Kim, </a:t>
            </a:r>
            <a:r>
              <a:rPr lang="en-US" altLang="ko-KR" sz="1400" dirty="0" err="1" smtClean="0">
                <a:solidFill>
                  <a:schemeClr val="tx2"/>
                </a:solidFill>
              </a:rPr>
              <a:t>Junseok</a:t>
            </a:r>
            <a:r>
              <a:rPr lang="en-US" altLang="ko-KR" sz="1400" dirty="0" smtClean="0">
                <a:solidFill>
                  <a:schemeClr val="tx2"/>
                </a:solidFill>
              </a:rPr>
              <a:t> Kwon and Tae-</a:t>
            </a:r>
            <a:r>
              <a:rPr lang="en-US" altLang="ko-KR" sz="1400" dirty="0" err="1" smtClean="0">
                <a:solidFill>
                  <a:schemeClr val="tx2"/>
                </a:solidFill>
              </a:rPr>
              <a:t>Hyung</a:t>
            </a:r>
            <a:r>
              <a:rPr lang="en-US" altLang="ko-KR" sz="1400" dirty="0" smtClean="0">
                <a:solidFill>
                  <a:schemeClr val="tx2"/>
                </a:solidFill>
              </a:rPr>
              <a:t> Kim</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Practical Perspective of Artificial Neural Networks as a Function </a:t>
            </a:r>
            <a:r>
              <a:rPr lang="en-US" altLang="ko-KR" sz="1400" dirty="0" err="1" smtClean="0">
                <a:solidFill>
                  <a:schemeClr val="tx2"/>
                </a:solidFill>
              </a:rPr>
              <a:t>Approximator</a:t>
            </a:r>
            <a:r>
              <a:rPr lang="en-US" altLang="ko-KR" sz="1400" dirty="0" smtClean="0">
                <a:solidFill>
                  <a:schemeClr val="tx2"/>
                </a:solidFill>
              </a:rPr>
              <a:t>, not an Almighty Black Box</a:t>
            </a:r>
            <a:br>
              <a:rPr lang="en-US" altLang="ko-KR" sz="1400" dirty="0" smtClean="0">
                <a:solidFill>
                  <a:schemeClr val="tx2"/>
                </a:solidFill>
              </a:rPr>
            </a:br>
            <a:r>
              <a:rPr lang="en-US" altLang="ko-KR" sz="1400" dirty="0" smtClean="0">
                <a:solidFill>
                  <a:schemeClr val="tx2"/>
                </a:solidFill>
              </a:rPr>
              <a:t>  - The 12th International Conference on Optical Internet (COIN), </a:t>
            </a:r>
            <a:r>
              <a:rPr lang="en-US" altLang="ko-KR" sz="1400" dirty="0" err="1" smtClean="0">
                <a:solidFill>
                  <a:schemeClr val="tx2"/>
                </a:solidFill>
              </a:rPr>
              <a:t>Jeju</a:t>
            </a:r>
            <a:r>
              <a:rPr lang="en-US" altLang="ko-KR" sz="1400" dirty="0" smtClean="0">
                <a:solidFill>
                  <a:schemeClr val="tx2"/>
                </a:solidFill>
              </a:rPr>
              <a:t>, Korea, Aug. 2014</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Modified Cellular Simultaneous Recurrent Networks with Cellular Particle Swarm Optimization</a:t>
            </a:r>
            <a:endParaRPr lang="ko-KR" altLang="ko-KR" sz="1400" dirty="0" smtClean="0">
              <a:solidFill>
                <a:schemeClr val="tx2"/>
              </a:solidFill>
            </a:endParaRPr>
          </a:p>
          <a:p>
            <a:r>
              <a:rPr lang="en-US" altLang="ko-KR" sz="1400" dirty="0" smtClean="0">
                <a:solidFill>
                  <a:schemeClr val="tx2"/>
                </a:solidFill>
              </a:rPr>
              <a:t>  - IEEE World Congress on Computational Intelligence, Brisbane, QLD, Australia, Jun. 2012</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Donald C. </a:t>
            </a:r>
            <a:r>
              <a:rPr lang="en-US" altLang="ko-KR" sz="1400" dirty="0" err="1" smtClean="0">
                <a:solidFill>
                  <a:schemeClr val="tx2"/>
                </a:solidFill>
              </a:rPr>
              <a:t>Wunsch</a:t>
            </a:r>
            <a:r>
              <a:rPr lang="en-US" altLang="ko-KR" sz="1400" dirty="0" smtClean="0">
                <a:solidFill>
                  <a:schemeClr val="tx2"/>
                </a:solidFill>
              </a:rPr>
              <a:t> II</a:t>
            </a:r>
            <a:endParaRPr lang="ko-KR" altLang="ko-KR" sz="1400" dirty="0" smtClean="0">
              <a:solidFill>
                <a:schemeClr val="tx2"/>
              </a:solidFill>
            </a:endParaRPr>
          </a:p>
          <a:p>
            <a:r>
              <a:rPr lang="ko-KR" altLang="ko-KR" sz="1400" spc="-100" dirty="0" smtClean="0">
                <a:solidFill>
                  <a:schemeClr val="tx2"/>
                </a:solidFill>
              </a:rPr>
              <a:t>• </a:t>
            </a:r>
            <a:r>
              <a:rPr lang="en-US" altLang="ko-KR" sz="1400" spc="-100" dirty="0" smtClean="0">
                <a:solidFill>
                  <a:schemeClr val="tx2"/>
                </a:solidFill>
              </a:rPr>
              <a:t>Spatial-Temporal Reasoning Applications of Computational Intelligence in the Game of Go and Computer Networks</a:t>
            </a:r>
            <a:endParaRPr lang="ko-KR" altLang="ko-KR" sz="1400" spc="-100" dirty="0" smtClean="0">
              <a:solidFill>
                <a:schemeClr val="tx2"/>
              </a:solidFill>
            </a:endParaRPr>
          </a:p>
          <a:p>
            <a:r>
              <a:rPr lang="en-US" altLang="ko-KR" sz="1400" dirty="0" smtClean="0">
                <a:solidFill>
                  <a:schemeClr val="tx2"/>
                </a:solidFill>
              </a:rPr>
              <a:t>  - Doctoral Dissertation, Missouri University of Science and Technology, Spring 2012</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a:t>
            </a:r>
            <a:br>
              <a:rPr lang="en-US" altLang="ko-KR" sz="1400" dirty="0" smtClean="0">
                <a:solidFill>
                  <a:schemeClr val="tx2"/>
                </a:solidFill>
              </a:rPr>
            </a:br>
            <a:r>
              <a:rPr lang="ko-KR" altLang="ko-KR" sz="1400" dirty="0" smtClean="0">
                <a:solidFill>
                  <a:schemeClr val="tx2"/>
                </a:solidFill>
              </a:rPr>
              <a:t>• </a:t>
            </a:r>
            <a:r>
              <a:rPr lang="en-US" altLang="ko-KR" sz="1400" dirty="0" smtClean="0">
                <a:solidFill>
                  <a:schemeClr val="tx2"/>
                </a:solidFill>
              </a:rPr>
              <a:t>Recursive and </a:t>
            </a:r>
            <a:r>
              <a:rPr lang="en-US" altLang="ko-KR" sz="1400" dirty="0" err="1" smtClean="0">
                <a:solidFill>
                  <a:schemeClr val="tx2"/>
                </a:solidFill>
              </a:rPr>
              <a:t>Nonrecursive</a:t>
            </a:r>
            <a:r>
              <a:rPr lang="en-US" altLang="ko-KR" sz="1400" dirty="0" smtClean="0">
                <a:solidFill>
                  <a:schemeClr val="tx2"/>
                </a:solidFill>
              </a:rPr>
              <a:t> Algorithms for the Group Size Counting Problem in Computer Go</a:t>
            </a:r>
            <a:endParaRPr lang="ko-KR" altLang="ko-KR" sz="1400" dirty="0" smtClean="0">
              <a:solidFill>
                <a:schemeClr val="tx2"/>
              </a:solidFill>
            </a:endParaRPr>
          </a:p>
          <a:p>
            <a:r>
              <a:rPr lang="en-US" altLang="ko-KR" sz="1400" dirty="0" smtClean="0">
                <a:solidFill>
                  <a:schemeClr val="tx2"/>
                </a:solidFill>
              </a:rPr>
              <a:t>  - Artificial Neural Networks in Engineering (ANNIE) Conference, St. Louis, MO, USA, Nov. 2010</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a:t>
            </a:r>
            <a:r>
              <a:rPr lang="en-US" altLang="ko-KR" sz="1400" dirty="0" err="1" smtClean="0">
                <a:solidFill>
                  <a:schemeClr val="tx2"/>
                </a:solidFill>
              </a:rPr>
              <a:t>Ganesh</a:t>
            </a:r>
            <a:r>
              <a:rPr lang="en-US" altLang="ko-KR" sz="1400" dirty="0" smtClean="0">
                <a:solidFill>
                  <a:schemeClr val="tx2"/>
                </a:solidFill>
              </a:rPr>
              <a:t> K. </a:t>
            </a:r>
            <a:r>
              <a:rPr lang="en-US" altLang="ko-KR" sz="1400" dirty="0" err="1" smtClean="0">
                <a:solidFill>
                  <a:schemeClr val="tx2"/>
                </a:solidFill>
              </a:rPr>
              <a:t>Venayagamoorthy</a:t>
            </a:r>
            <a:r>
              <a:rPr lang="en-US" altLang="ko-KR" sz="1400" dirty="0" smtClean="0">
                <a:solidFill>
                  <a:schemeClr val="tx2"/>
                </a:solidFill>
              </a:rPr>
              <a:t>, Donald C. </a:t>
            </a:r>
            <a:r>
              <a:rPr lang="en-US" altLang="ko-KR" sz="1400" dirty="0" err="1" smtClean="0">
                <a:solidFill>
                  <a:schemeClr val="tx2"/>
                </a:solidFill>
              </a:rPr>
              <a:t>Wunsch</a:t>
            </a:r>
            <a:r>
              <a:rPr lang="en-US" altLang="ko-KR" sz="1400" dirty="0" smtClean="0">
                <a:solidFill>
                  <a:schemeClr val="tx2"/>
                </a:solidFill>
              </a:rPr>
              <a:t> II</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Robotic Go: Exploring a Different Perspective on Human-Computer Interaction with the Game of Go</a:t>
            </a:r>
            <a:endParaRPr lang="ko-KR" altLang="ko-KR" sz="1400" dirty="0" smtClean="0">
              <a:solidFill>
                <a:schemeClr val="tx2"/>
              </a:solidFill>
            </a:endParaRPr>
          </a:p>
          <a:p>
            <a:r>
              <a:rPr lang="en-US" altLang="ko-KR" sz="1400" dirty="0" smtClean="0">
                <a:solidFill>
                  <a:schemeClr val="tx2"/>
                </a:solidFill>
              </a:rPr>
              <a:t>  - IEEE International Conf. on Systems, Man, and Cybernetics, San Antonio, TX, USA, Oct. 2009</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J. Adam </a:t>
            </a:r>
            <a:r>
              <a:rPr lang="en-US" altLang="ko-KR" sz="1400" dirty="0" err="1" smtClean="0">
                <a:solidFill>
                  <a:schemeClr val="tx2"/>
                </a:solidFill>
              </a:rPr>
              <a:t>Nisbett</a:t>
            </a:r>
            <a:r>
              <a:rPr lang="en-US" altLang="ko-KR" sz="1400" dirty="0" smtClean="0">
                <a:solidFill>
                  <a:schemeClr val="tx2"/>
                </a:solidFill>
              </a:rPr>
              <a:t>, Donald C. </a:t>
            </a:r>
            <a:r>
              <a:rPr lang="en-US" altLang="ko-KR" sz="1400" dirty="0" err="1" smtClean="0">
                <a:solidFill>
                  <a:schemeClr val="tx2"/>
                </a:solidFill>
              </a:rPr>
              <a:t>Wunsch</a:t>
            </a:r>
            <a:r>
              <a:rPr lang="en-US" altLang="ko-KR" sz="1400" dirty="0" smtClean="0">
                <a:solidFill>
                  <a:schemeClr val="tx2"/>
                </a:solidFill>
              </a:rPr>
              <a:t> II</a:t>
            </a:r>
            <a:endParaRPr lang="ko-KR" altLang="ko-KR" sz="1400" dirty="0" smtClean="0">
              <a:solidFill>
                <a:schemeClr val="tx2"/>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슬라이드 번호 개체 틀 7"/>
          <p:cNvSpPr>
            <a:spLocks noGrp="1"/>
          </p:cNvSpPr>
          <p:nvPr>
            <p:ph type="sldNum" sz="quarter" idx="4294967295"/>
          </p:nvPr>
        </p:nvSpPr>
        <p:spPr>
          <a:xfrm>
            <a:off x="6553200" y="6356350"/>
            <a:ext cx="2133600" cy="365125"/>
          </a:xfrm>
          <a:prstGeom prst="rect">
            <a:avLst/>
          </a:prstGeom>
        </p:spPr>
        <p:txBody>
          <a:bodyPr/>
          <a:lstStyle/>
          <a:p>
            <a:fld id="{7BAA97E4-101B-4650-BC5C-F62178C9DE34}" type="slidenum">
              <a:rPr lang="ko-KR" altLang="en-US" smtClean="0"/>
              <a:pPr/>
              <a:t>52</a:t>
            </a:fld>
            <a:endParaRPr lang="ko-KR" altLang="en-US"/>
          </a:p>
        </p:txBody>
      </p:sp>
      <p:sp>
        <p:nvSpPr>
          <p:cNvPr id="4" name="Text Box 1"/>
          <p:cNvSpPr txBox="1">
            <a:spLocks noChangeArrowheads="1"/>
          </p:cNvSpPr>
          <p:nvPr/>
        </p:nvSpPr>
        <p:spPr bwMode="auto">
          <a:xfrm>
            <a:off x="0" y="-27384"/>
            <a:ext cx="9144000" cy="720080"/>
          </a:xfrm>
          <a:prstGeom prst="rect">
            <a:avLst/>
          </a:prstGeom>
          <a:noFill/>
          <a:ln w="9525">
            <a:noFill/>
            <a:round/>
            <a:headEnd/>
            <a:tailEnd/>
          </a:ln>
        </p:spPr>
        <p:txBody>
          <a:bodyPr lIns="0" tIns="29880" rIns="0" bIns="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pPr>
            <a:r>
              <a:rPr lang="en-US" altLang="ko-KR" sz="2400" b="1" dirty="0" smtClean="0">
                <a:solidFill>
                  <a:schemeClr val="tx2"/>
                </a:solidFill>
              </a:rPr>
              <a:t>Publications (2/2)</a:t>
            </a:r>
          </a:p>
        </p:txBody>
      </p:sp>
      <p:sp>
        <p:nvSpPr>
          <p:cNvPr id="7" name="Rectangle 1"/>
          <p:cNvSpPr>
            <a:spLocks noChangeArrowheads="1"/>
          </p:cNvSpPr>
          <p:nvPr/>
        </p:nvSpPr>
        <p:spPr bwMode="auto">
          <a:xfrm>
            <a:off x="0" y="902325"/>
            <a:ext cx="91440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ko-KR" altLang="ko-KR" sz="1400" dirty="0" smtClean="0">
                <a:solidFill>
                  <a:schemeClr val="tx2"/>
                </a:solidFill>
              </a:rPr>
              <a:t>• </a:t>
            </a:r>
            <a:r>
              <a:rPr lang="en-US" altLang="ko-KR" sz="1400" dirty="0" smtClean="0">
                <a:solidFill>
                  <a:schemeClr val="tx2"/>
                </a:solidFill>
              </a:rPr>
              <a:t>Reconfigurable Disruption Tolerant Routing via Reinforcement Learning</a:t>
            </a:r>
            <a:endParaRPr lang="ko-KR" altLang="ko-KR" sz="1400" dirty="0" smtClean="0">
              <a:solidFill>
                <a:schemeClr val="tx2"/>
              </a:solidFill>
            </a:endParaRPr>
          </a:p>
          <a:p>
            <a:r>
              <a:rPr lang="en-US" altLang="ko-KR" sz="1400" dirty="0" smtClean="0">
                <a:solidFill>
                  <a:schemeClr val="tx2"/>
                </a:solidFill>
              </a:rPr>
              <a:t>  - Proc. of 2009 International Joint Conference on Neural Networks, Atlanta, GA, USA, Jun. 2009</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Larry D. </a:t>
            </a:r>
            <a:r>
              <a:rPr lang="en-US" altLang="ko-KR" sz="1400" dirty="0" err="1" smtClean="0">
                <a:solidFill>
                  <a:schemeClr val="tx2"/>
                </a:solidFill>
              </a:rPr>
              <a:t>Pyeatt</a:t>
            </a:r>
            <a:r>
              <a:rPr lang="en-US" altLang="ko-KR" sz="1400" dirty="0" smtClean="0">
                <a:solidFill>
                  <a:schemeClr val="tx2"/>
                </a:solidFill>
              </a:rPr>
              <a:t>, Donald C. </a:t>
            </a:r>
            <a:r>
              <a:rPr lang="en-US" altLang="ko-KR" sz="1400" dirty="0" err="1" smtClean="0">
                <a:solidFill>
                  <a:schemeClr val="tx2"/>
                </a:solidFill>
              </a:rPr>
              <a:t>Wunsch</a:t>
            </a:r>
            <a:r>
              <a:rPr lang="en-US" altLang="ko-KR" sz="1400" dirty="0" smtClean="0">
                <a:solidFill>
                  <a:schemeClr val="tx2"/>
                </a:solidFill>
              </a:rPr>
              <a:t> II</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Investigating the Properties of Cellular Simultaneous Recurrent Networks</a:t>
            </a:r>
            <a:endParaRPr lang="ko-KR" altLang="ko-KR" sz="1400" dirty="0" smtClean="0">
              <a:solidFill>
                <a:schemeClr val="tx2"/>
              </a:solidFill>
            </a:endParaRPr>
          </a:p>
          <a:p>
            <a:r>
              <a:rPr lang="en-US" altLang="ko-KR" sz="1400" dirty="0" smtClean="0">
                <a:solidFill>
                  <a:schemeClr val="tx2"/>
                </a:solidFill>
              </a:rPr>
              <a:t>  - Proc. of First Annual NSF EFRI-MST-GTECH Workshop, Rolla, MO, USA, Jun. 2009</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a:t>
            </a:r>
            <a:r>
              <a:rPr lang="en-US" altLang="ko-KR" sz="1400" dirty="0" err="1" smtClean="0">
                <a:solidFill>
                  <a:schemeClr val="tx2"/>
                </a:solidFill>
              </a:rPr>
              <a:t>Xiaoguang</a:t>
            </a:r>
            <a:r>
              <a:rPr lang="en-US" altLang="ko-KR" sz="1400" dirty="0" smtClean="0">
                <a:solidFill>
                  <a:schemeClr val="tx2"/>
                </a:solidFill>
              </a:rPr>
              <a:t> Sun, Donald C. </a:t>
            </a:r>
            <a:r>
              <a:rPr lang="en-US" altLang="ko-KR" sz="1400" dirty="0" err="1" smtClean="0">
                <a:solidFill>
                  <a:schemeClr val="tx2"/>
                </a:solidFill>
              </a:rPr>
              <a:t>Wunsch</a:t>
            </a:r>
            <a:r>
              <a:rPr lang="en-US" altLang="ko-KR" sz="1400" dirty="0" smtClean="0">
                <a:solidFill>
                  <a:schemeClr val="tx2"/>
                </a:solidFill>
              </a:rPr>
              <a:t> II</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Estimation of String Safety in Game of Go with Neural Networks in Cellular Structure</a:t>
            </a:r>
            <a:endParaRPr lang="ko-KR" altLang="ko-KR" sz="1400" dirty="0" smtClean="0">
              <a:solidFill>
                <a:schemeClr val="tx2"/>
              </a:solidFill>
            </a:endParaRPr>
          </a:p>
          <a:p>
            <a:r>
              <a:rPr lang="en-US" altLang="ko-KR" sz="1400" dirty="0" smtClean="0">
                <a:solidFill>
                  <a:schemeClr val="tx2"/>
                </a:solidFill>
              </a:rPr>
              <a:t>  - Thirteenth International Conf. on Cognitive and Neural Systems, Boston University, USA, May 2009</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Donald C. </a:t>
            </a:r>
            <a:r>
              <a:rPr lang="en-US" altLang="ko-KR" sz="1400" dirty="0" err="1" smtClean="0">
                <a:solidFill>
                  <a:schemeClr val="tx2"/>
                </a:solidFill>
              </a:rPr>
              <a:t>Wunsch</a:t>
            </a:r>
            <a:r>
              <a:rPr lang="en-US" altLang="ko-KR" sz="1400" dirty="0" smtClean="0">
                <a:solidFill>
                  <a:schemeClr val="tx2"/>
                </a:solidFill>
              </a:rPr>
              <a:t> II</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Performance Comparison of Z-Learning to Q-learning for Reconfigurable Disruption Tolerant Routing</a:t>
            </a:r>
            <a:endParaRPr lang="ko-KR" altLang="ko-KR" sz="1400" dirty="0" smtClean="0">
              <a:solidFill>
                <a:schemeClr val="tx2"/>
              </a:solidFill>
            </a:endParaRPr>
          </a:p>
          <a:p>
            <a:r>
              <a:rPr lang="en-US" altLang="ko-KR" sz="1400" dirty="0" smtClean="0">
                <a:solidFill>
                  <a:schemeClr val="tx2"/>
                </a:solidFill>
              </a:rPr>
              <a:t>  - Eleventh International Conf. on Cognitive and Neural Systems, Boston University, USA, May 2007</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Larry D. </a:t>
            </a:r>
            <a:r>
              <a:rPr lang="en-US" altLang="ko-KR" sz="1400" dirty="0" err="1" smtClean="0">
                <a:solidFill>
                  <a:schemeClr val="tx2"/>
                </a:solidFill>
              </a:rPr>
              <a:t>Pyeatt</a:t>
            </a:r>
            <a:r>
              <a:rPr lang="en-US" altLang="ko-KR" sz="1400" dirty="0" smtClean="0">
                <a:solidFill>
                  <a:schemeClr val="tx2"/>
                </a:solidFill>
              </a:rPr>
              <a:t>, Donald C. </a:t>
            </a:r>
            <a:r>
              <a:rPr lang="en-US" altLang="ko-KR" sz="1400" dirty="0" err="1" smtClean="0">
                <a:solidFill>
                  <a:schemeClr val="tx2"/>
                </a:solidFill>
              </a:rPr>
              <a:t>Wunsch</a:t>
            </a:r>
            <a:r>
              <a:rPr lang="en-US" altLang="ko-KR" sz="1400" dirty="0" smtClean="0">
                <a:solidFill>
                  <a:schemeClr val="tx2"/>
                </a:solidFill>
              </a:rPr>
              <a:t> II</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Prediction of the Critical Point in the Life-Death Problem in Go with BP-Trained MLP</a:t>
            </a:r>
            <a:endParaRPr lang="ko-KR" altLang="ko-KR" sz="1400" dirty="0" smtClean="0">
              <a:solidFill>
                <a:schemeClr val="tx2"/>
              </a:solidFill>
            </a:endParaRPr>
          </a:p>
          <a:p>
            <a:r>
              <a:rPr lang="en-US" altLang="ko-KR" sz="1400" dirty="0" smtClean="0">
                <a:solidFill>
                  <a:schemeClr val="tx2"/>
                </a:solidFill>
              </a:rPr>
              <a:t>  - Intelligent Systems Center Research Symposium, Univ. of Missouri-Rolla, Rolla, MO, USA, 2007</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a:t>
            </a:r>
            <a:r>
              <a:rPr lang="en-US" altLang="ko-KR" sz="1400" dirty="0" err="1" smtClean="0">
                <a:solidFill>
                  <a:schemeClr val="tx2"/>
                </a:solidFill>
              </a:rPr>
              <a:t>Xindi</a:t>
            </a:r>
            <a:r>
              <a:rPr lang="en-US" altLang="ko-KR" sz="1400" dirty="0" smtClean="0">
                <a:solidFill>
                  <a:schemeClr val="tx2"/>
                </a:solidFill>
              </a:rPr>
              <a:t> </a:t>
            </a:r>
            <a:r>
              <a:rPr lang="en-US" altLang="ko-KR" sz="1400" dirty="0" err="1" smtClean="0">
                <a:solidFill>
                  <a:schemeClr val="tx2"/>
                </a:solidFill>
              </a:rPr>
              <a:t>Cai</a:t>
            </a:r>
            <a:r>
              <a:rPr lang="en-US" altLang="ko-KR" sz="1400" dirty="0" smtClean="0">
                <a:solidFill>
                  <a:schemeClr val="tx2"/>
                </a:solidFill>
              </a:rPr>
              <a:t>, </a:t>
            </a:r>
            <a:r>
              <a:rPr lang="en-US" altLang="ko-KR" sz="1400" dirty="0" err="1" smtClean="0">
                <a:solidFill>
                  <a:schemeClr val="tx2"/>
                </a:solidFill>
              </a:rPr>
              <a:t>Ganesh</a:t>
            </a:r>
            <a:r>
              <a:rPr lang="en-US" altLang="ko-KR" sz="1400" dirty="0" smtClean="0">
                <a:solidFill>
                  <a:schemeClr val="tx2"/>
                </a:solidFill>
              </a:rPr>
              <a:t> Kumar </a:t>
            </a:r>
            <a:r>
              <a:rPr lang="en-US" altLang="ko-KR" sz="1400" dirty="0" err="1" smtClean="0">
                <a:solidFill>
                  <a:schemeClr val="tx2"/>
                </a:solidFill>
              </a:rPr>
              <a:t>Venayagamoorthy</a:t>
            </a:r>
            <a:r>
              <a:rPr lang="en-US" altLang="ko-KR" sz="1400" dirty="0" smtClean="0">
                <a:solidFill>
                  <a:schemeClr val="tx2"/>
                </a:solidFill>
              </a:rPr>
              <a:t>, Donald C. </a:t>
            </a:r>
            <a:r>
              <a:rPr lang="en-US" altLang="ko-KR" sz="1400" dirty="0" err="1" smtClean="0">
                <a:solidFill>
                  <a:schemeClr val="tx2"/>
                </a:solidFill>
              </a:rPr>
              <a:t>Wunsch</a:t>
            </a:r>
            <a:r>
              <a:rPr lang="en-US" altLang="ko-KR" sz="1400" dirty="0" smtClean="0">
                <a:solidFill>
                  <a:schemeClr val="tx2"/>
                </a:solidFill>
              </a:rPr>
              <a:t> II</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Dynamic Offset Contention Window Algorithm for Wireless MAC in 802.11e based Wireless Home Networks</a:t>
            </a:r>
            <a:endParaRPr lang="ko-KR" altLang="ko-KR" sz="1400" dirty="0" smtClean="0">
              <a:solidFill>
                <a:schemeClr val="tx2"/>
              </a:solidFill>
            </a:endParaRPr>
          </a:p>
          <a:p>
            <a:r>
              <a:rPr lang="en-US" altLang="ko-KR" sz="1400" dirty="0" smtClean="0">
                <a:solidFill>
                  <a:schemeClr val="tx2"/>
                </a:solidFill>
              </a:rPr>
              <a:t>  - Proc. of the 7th CDMA International Conf. on Mobile Communications, Seoul, Korea, Oct. 2002</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a:t>
            </a:r>
            <a:r>
              <a:rPr lang="en-US" altLang="ko-KR" sz="1400" dirty="0" err="1" smtClean="0">
                <a:solidFill>
                  <a:schemeClr val="tx2"/>
                </a:solidFill>
              </a:rPr>
              <a:t>Ludger</a:t>
            </a:r>
            <a:r>
              <a:rPr lang="en-US" altLang="ko-KR" sz="1400" dirty="0" smtClean="0">
                <a:solidFill>
                  <a:schemeClr val="tx2"/>
                </a:solidFill>
              </a:rPr>
              <a:t> </a:t>
            </a:r>
            <a:r>
              <a:rPr lang="en-US" altLang="ko-KR" sz="1400" dirty="0" err="1" smtClean="0">
                <a:solidFill>
                  <a:schemeClr val="tx2"/>
                </a:solidFill>
              </a:rPr>
              <a:t>Marwitz</a:t>
            </a:r>
            <a:r>
              <a:rPr lang="en-US" altLang="ko-KR" sz="1400" dirty="0" smtClean="0">
                <a:solidFill>
                  <a:schemeClr val="tx2"/>
                </a:solidFill>
              </a:rPr>
              <a:t>, Dong Ku Kim</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A Wireless Fair Scheduling Algorithm for 1xEV-DO System</a:t>
            </a:r>
            <a:endParaRPr lang="ko-KR" altLang="ko-KR" sz="1400" dirty="0" smtClean="0">
              <a:solidFill>
                <a:schemeClr val="tx2"/>
              </a:solidFill>
            </a:endParaRPr>
          </a:p>
          <a:p>
            <a:r>
              <a:rPr lang="en-US" altLang="ko-KR" sz="1400" dirty="0" smtClean="0">
                <a:solidFill>
                  <a:schemeClr val="tx2"/>
                </a:solidFill>
              </a:rPr>
              <a:t>  - Proc. of IEEE 54th Vehicular Technology Conference, Atlantic City, NJ, USA, Oct. 2001</a:t>
            </a:r>
            <a:endParaRPr lang="ko-KR" altLang="ko-KR" sz="1400" dirty="0" smtClean="0">
              <a:solidFill>
                <a:schemeClr val="tx2"/>
              </a:solidFill>
            </a:endParaRPr>
          </a:p>
          <a:p>
            <a:r>
              <a:rPr lang="en-US" altLang="ko-KR" sz="1400" dirty="0" smtClean="0">
                <a:solidFill>
                  <a:schemeClr val="tx2"/>
                </a:solidFill>
              </a:rPr>
              <a:t>  - </a:t>
            </a:r>
            <a:r>
              <a:rPr lang="en-US" altLang="ko-KR" sz="1400" dirty="0" err="1" smtClean="0">
                <a:solidFill>
                  <a:schemeClr val="tx2"/>
                </a:solidFill>
              </a:rPr>
              <a:t>Jong</a:t>
            </a:r>
            <a:r>
              <a:rPr lang="en-US" altLang="ko-KR" sz="1400" dirty="0" smtClean="0">
                <a:solidFill>
                  <a:schemeClr val="tx2"/>
                </a:solidFill>
              </a:rPr>
              <a:t> Hun Rhee, Tae-</a:t>
            </a:r>
            <a:r>
              <a:rPr lang="en-US" altLang="ko-KR" sz="1400" dirty="0" err="1" smtClean="0">
                <a:solidFill>
                  <a:schemeClr val="tx2"/>
                </a:solidFill>
              </a:rPr>
              <a:t>Hyung</a:t>
            </a:r>
            <a:r>
              <a:rPr lang="en-US" altLang="ko-KR" sz="1400" dirty="0" smtClean="0">
                <a:solidFill>
                  <a:schemeClr val="tx2"/>
                </a:solidFill>
              </a:rPr>
              <a:t> Kim, Dong Ku Kim</a:t>
            </a:r>
            <a:endParaRPr lang="ko-KR" altLang="ko-KR" sz="1400" dirty="0" smtClean="0">
              <a:solidFill>
                <a:schemeClr val="tx2"/>
              </a:solidFill>
            </a:endParaRPr>
          </a:p>
          <a:p>
            <a:r>
              <a:rPr lang="ko-KR" altLang="ko-KR" sz="1400" dirty="0" smtClean="0">
                <a:solidFill>
                  <a:schemeClr val="tx2"/>
                </a:solidFill>
              </a:rPr>
              <a:t>• </a:t>
            </a:r>
            <a:r>
              <a:rPr lang="en-US" altLang="ko-KR" sz="1400" dirty="0" smtClean="0">
                <a:solidFill>
                  <a:schemeClr val="tx2"/>
                </a:solidFill>
              </a:rPr>
              <a:t>Study on the Performance of Proportional Fairness Scheduler in 1xEV-DO System</a:t>
            </a:r>
            <a:endParaRPr lang="ko-KR" altLang="ko-KR" sz="1400" dirty="0" smtClean="0">
              <a:solidFill>
                <a:schemeClr val="tx2"/>
              </a:solidFill>
            </a:endParaRPr>
          </a:p>
          <a:p>
            <a:r>
              <a:rPr lang="en-US" altLang="ko-KR" sz="1400" dirty="0" smtClean="0">
                <a:solidFill>
                  <a:schemeClr val="tx2"/>
                </a:solidFill>
              </a:rPr>
              <a:t>  - Korean Institute of Communication Sciences Summer Conference, Seoul, Korea, Aug. 2001</a:t>
            </a:r>
            <a:endParaRPr lang="ko-KR" altLang="ko-KR" sz="1400" dirty="0" smtClean="0">
              <a:solidFill>
                <a:schemeClr val="tx2"/>
              </a:solidFill>
            </a:endParaRPr>
          </a:p>
          <a:p>
            <a:r>
              <a:rPr lang="en-US" altLang="ko-KR" sz="1400" dirty="0" smtClean="0">
                <a:solidFill>
                  <a:schemeClr val="tx2"/>
                </a:solidFill>
              </a:rPr>
              <a:t>  - Tae-</a:t>
            </a:r>
            <a:r>
              <a:rPr lang="en-US" altLang="ko-KR" sz="1400" dirty="0" err="1" smtClean="0">
                <a:solidFill>
                  <a:schemeClr val="tx2"/>
                </a:solidFill>
              </a:rPr>
              <a:t>hyung</a:t>
            </a:r>
            <a:r>
              <a:rPr lang="en-US" altLang="ko-KR" sz="1400" dirty="0" smtClean="0">
                <a:solidFill>
                  <a:schemeClr val="tx2"/>
                </a:solidFill>
              </a:rPr>
              <a:t> Kim, </a:t>
            </a:r>
            <a:r>
              <a:rPr lang="en-US" altLang="ko-KR" sz="1400" dirty="0" err="1" smtClean="0">
                <a:solidFill>
                  <a:schemeClr val="tx2"/>
                </a:solidFill>
              </a:rPr>
              <a:t>Jong</a:t>
            </a:r>
            <a:r>
              <a:rPr lang="en-US" altLang="ko-KR" sz="1400" dirty="0" smtClean="0">
                <a:solidFill>
                  <a:schemeClr val="tx2"/>
                </a:solidFill>
              </a:rPr>
              <a:t> Hun Rhee, Dong Ku Kim</a:t>
            </a:r>
            <a:endParaRPr lang="ko-KR" altLang="ko-KR" sz="1400" dirty="0">
              <a:solidFill>
                <a:schemeClr val="tx2"/>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슬라이드 번호 개체 틀 7"/>
          <p:cNvSpPr>
            <a:spLocks noGrp="1"/>
          </p:cNvSpPr>
          <p:nvPr>
            <p:ph type="sldNum" sz="quarter" idx="4294967295"/>
          </p:nvPr>
        </p:nvSpPr>
        <p:spPr>
          <a:xfrm>
            <a:off x="6553200" y="6356350"/>
            <a:ext cx="2133600" cy="365125"/>
          </a:xfrm>
          <a:prstGeom prst="rect">
            <a:avLst/>
          </a:prstGeom>
        </p:spPr>
        <p:txBody>
          <a:bodyPr/>
          <a:lstStyle/>
          <a:p>
            <a:fld id="{7BAA97E4-101B-4650-BC5C-F62178C9DE34}" type="slidenum">
              <a:rPr lang="ko-KR" altLang="en-US" smtClean="0"/>
              <a:pPr/>
              <a:t>53</a:t>
            </a:fld>
            <a:endParaRPr lang="ko-KR" altLang="en-US"/>
          </a:p>
        </p:txBody>
      </p:sp>
      <p:sp>
        <p:nvSpPr>
          <p:cNvPr id="4" name="Text Box 1"/>
          <p:cNvSpPr txBox="1">
            <a:spLocks noChangeArrowheads="1"/>
          </p:cNvSpPr>
          <p:nvPr/>
        </p:nvSpPr>
        <p:spPr bwMode="auto">
          <a:xfrm>
            <a:off x="0" y="-27384"/>
            <a:ext cx="9144000" cy="720080"/>
          </a:xfrm>
          <a:prstGeom prst="rect">
            <a:avLst/>
          </a:prstGeom>
          <a:noFill/>
          <a:ln w="9525">
            <a:noFill/>
            <a:round/>
            <a:headEnd/>
            <a:tailEnd/>
          </a:ln>
        </p:spPr>
        <p:txBody>
          <a:bodyPr lIns="0" tIns="29880" rIns="0" bIns="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pPr>
            <a:r>
              <a:rPr lang="en-US" altLang="ko-KR" sz="2400" b="1" dirty="0" smtClean="0">
                <a:solidFill>
                  <a:schemeClr val="tx2"/>
                </a:solidFill>
              </a:rPr>
              <a:t>Communications</a:t>
            </a:r>
          </a:p>
        </p:txBody>
      </p:sp>
      <p:sp>
        <p:nvSpPr>
          <p:cNvPr id="7" name="Rectangle 1"/>
          <p:cNvSpPr>
            <a:spLocks noChangeArrowheads="1"/>
          </p:cNvSpPr>
          <p:nvPr/>
        </p:nvSpPr>
        <p:spPr bwMode="auto">
          <a:xfrm>
            <a:off x="0" y="406688"/>
            <a:ext cx="9144000" cy="66171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kumimoji="1" lang="en-US" altLang="ko-KR" sz="2000" b="1" dirty="0" smtClean="0">
                <a:solidFill>
                  <a:schemeClr val="tx2"/>
                </a:solidFill>
                <a:latin typeface="맑은 고딕" pitchFamily="50" charset="-127"/>
                <a:ea typeface="맑은 고딕" pitchFamily="50" charset="-127"/>
                <a:cs typeface="Times New Roman" pitchFamily="18" charset="0"/>
              </a:rPr>
              <a:t> Invited Talks</a:t>
            </a:r>
            <a:endParaRPr kumimoji="1" lang="ko-KR" altLang="ko-KR" sz="2000" b="1" dirty="0" smtClean="0">
              <a:solidFill>
                <a:schemeClr val="tx2"/>
              </a:solidFill>
              <a:latin typeface="맑은 고딕" pitchFamily="50" charset="-127"/>
              <a:ea typeface="맑은 고딕" pitchFamily="50" charset="-127"/>
              <a:cs typeface="Times New Roman" pitchFamily="18" charset="0"/>
            </a:endParaRPr>
          </a:p>
          <a:p>
            <a:pPr latinLnBrk="0"/>
            <a:r>
              <a:rPr lang="ko-KR" altLang="ko-KR" sz="1400" dirty="0" smtClean="0">
                <a:solidFill>
                  <a:schemeClr val="tx2"/>
                </a:solidFill>
              </a:rPr>
              <a:t>• 딥러닝 연구자가 되기 위한 커리어 </a:t>
            </a:r>
            <a:r>
              <a:rPr lang="ko-KR" altLang="ko-KR" sz="1400" dirty="0" err="1" smtClean="0">
                <a:solidFill>
                  <a:schemeClr val="tx2"/>
                </a:solidFill>
              </a:rPr>
              <a:t>어드바이스</a:t>
            </a:r>
            <a:endParaRPr lang="ko-KR" altLang="ko-KR" sz="1400" dirty="0" smtClean="0">
              <a:solidFill>
                <a:schemeClr val="tx2"/>
              </a:solidFill>
            </a:endParaRPr>
          </a:p>
          <a:p>
            <a:pPr fontAlgn="base" latinLnBrk="0"/>
            <a:r>
              <a:rPr lang="en-US" altLang="ko-KR" sz="1400" dirty="0" smtClean="0">
                <a:solidFill>
                  <a:schemeClr val="tx2"/>
                </a:solidFill>
              </a:rPr>
              <a:t>  - 4</a:t>
            </a:r>
            <a:r>
              <a:rPr lang="ko-KR" altLang="ko-KR" sz="1400" dirty="0" err="1" smtClean="0">
                <a:solidFill>
                  <a:schemeClr val="tx2"/>
                </a:solidFill>
              </a:rPr>
              <a:t>차산업혁명</a:t>
            </a:r>
            <a:r>
              <a:rPr lang="ko-KR" altLang="ko-KR" sz="1400" dirty="0" smtClean="0">
                <a:solidFill>
                  <a:schemeClr val="tx2"/>
                </a:solidFill>
              </a:rPr>
              <a:t> 대비 전문가 릴레이특강</a:t>
            </a:r>
            <a:r>
              <a:rPr lang="en-US" altLang="ko-KR" sz="1400" dirty="0" smtClean="0">
                <a:solidFill>
                  <a:schemeClr val="tx2"/>
                </a:solidFill>
              </a:rPr>
              <a:t>, </a:t>
            </a:r>
            <a:r>
              <a:rPr lang="ko-KR" altLang="ko-KR" sz="1400" dirty="0" smtClean="0">
                <a:solidFill>
                  <a:schemeClr val="tx2"/>
                </a:solidFill>
              </a:rPr>
              <a:t>건국대학교</a:t>
            </a:r>
            <a:r>
              <a:rPr lang="en-US" altLang="ko-KR" sz="1400" dirty="0" smtClean="0">
                <a:solidFill>
                  <a:schemeClr val="tx2"/>
                </a:solidFill>
              </a:rPr>
              <a:t>			   	2018</a:t>
            </a:r>
            <a:r>
              <a:rPr lang="ko-KR" altLang="ko-KR" sz="1400" dirty="0" smtClean="0">
                <a:solidFill>
                  <a:schemeClr val="tx2"/>
                </a:solidFill>
              </a:rPr>
              <a:t>년</a:t>
            </a:r>
            <a:r>
              <a:rPr lang="en-US" altLang="ko-KR" sz="1400" dirty="0" smtClean="0">
                <a:solidFill>
                  <a:schemeClr val="tx2"/>
                </a:solidFill>
              </a:rPr>
              <a:t> 10</a:t>
            </a:r>
            <a:r>
              <a:rPr lang="ko-KR" altLang="ko-KR" sz="1400" dirty="0" smtClean="0">
                <a:solidFill>
                  <a:schemeClr val="tx2"/>
                </a:solidFill>
              </a:rPr>
              <a:t>월</a:t>
            </a:r>
          </a:p>
          <a:p>
            <a:pPr latinLnBrk="0"/>
            <a:r>
              <a:rPr lang="ko-KR" altLang="ko-KR" sz="1400" dirty="0" smtClean="0">
                <a:solidFill>
                  <a:schemeClr val="tx2"/>
                </a:solidFill>
              </a:rPr>
              <a:t>• 인공신경망 기술동향</a:t>
            </a:r>
            <a:r>
              <a:rPr lang="en-US" altLang="ko-KR" sz="1400" dirty="0" smtClean="0">
                <a:solidFill>
                  <a:schemeClr val="tx2"/>
                </a:solidFill>
              </a:rPr>
              <a:t>, </a:t>
            </a:r>
            <a:endParaRPr lang="ko-KR" altLang="ko-KR" sz="1400" dirty="0" smtClean="0">
              <a:solidFill>
                <a:schemeClr val="tx2"/>
              </a:solidFill>
            </a:endParaRPr>
          </a:p>
          <a:p>
            <a:pPr fontAlgn="base" latinLnBrk="0"/>
            <a:r>
              <a:rPr lang="en-US" altLang="ko-KR" sz="1400" dirty="0" smtClean="0">
                <a:solidFill>
                  <a:schemeClr val="tx2"/>
                </a:solidFill>
              </a:rPr>
              <a:t>  - Tutorial 2: Deep Learning </a:t>
            </a:r>
            <a:r>
              <a:rPr lang="ko-KR" altLang="ko-KR" sz="1400" dirty="0" smtClean="0">
                <a:solidFill>
                  <a:schemeClr val="tx2"/>
                </a:solidFill>
              </a:rPr>
              <a:t>기술</a:t>
            </a:r>
            <a:r>
              <a:rPr lang="en-US" altLang="ko-KR" sz="1400" dirty="0" smtClean="0">
                <a:solidFill>
                  <a:schemeClr val="tx2"/>
                </a:solidFill>
              </a:rPr>
              <a:t>, </a:t>
            </a:r>
            <a:r>
              <a:rPr lang="ko-KR" altLang="ko-KR" sz="1400" dirty="0" smtClean="0">
                <a:solidFill>
                  <a:schemeClr val="tx2"/>
                </a:solidFill>
              </a:rPr>
              <a:t>제</a:t>
            </a:r>
            <a:r>
              <a:rPr lang="en-US" altLang="ko-KR" sz="1400" dirty="0" smtClean="0">
                <a:solidFill>
                  <a:schemeClr val="tx2"/>
                </a:solidFill>
              </a:rPr>
              <a:t>24</a:t>
            </a:r>
            <a:r>
              <a:rPr lang="ko-KR" altLang="ko-KR" sz="1400" dirty="0" smtClean="0">
                <a:solidFill>
                  <a:schemeClr val="tx2"/>
                </a:solidFill>
              </a:rPr>
              <a:t>회 이동통신기술 </a:t>
            </a:r>
            <a:r>
              <a:rPr lang="ko-KR" altLang="ko-KR" sz="1400" dirty="0" err="1" smtClean="0">
                <a:solidFill>
                  <a:schemeClr val="tx2"/>
                </a:solidFill>
              </a:rPr>
              <a:t>워크샵</a:t>
            </a:r>
            <a:r>
              <a:rPr lang="en-US" altLang="ko-KR" sz="1400" dirty="0" smtClean="0">
                <a:solidFill>
                  <a:schemeClr val="tx2"/>
                </a:solidFill>
              </a:rPr>
              <a:t>, </a:t>
            </a:r>
            <a:r>
              <a:rPr lang="ko-KR" altLang="ko-KR" sz="1400" dirty="0" smtClean="0">
                <a:solidFill>
                  <a:schemeClr val="tx2"/>
                </a:solidFill>
              </a:rPr>
              <a:t>숭실대학교 </a:t>
            </a:r>
            <a:r>
              <a:rPr lang="en-US" altLang="ko-KR" sz="1400" dirty="0" smtClean="0">
                <a:solidFill>
                  <a:schemeClr val="tx2"/>
                </a:solidFill>
              </a:rPr>
              <a:t>  		2018</a:t>
            </a:r>
            <a:r>
              <a:rPr lang="ko-KR" altLang="ko-KR" sz="1400" dirty="0" smtClean="0">
                <a:solidFill>
                  <a:schemeClr val="tx2"/>
                </a:solidFill>
              </a:rPr>
              <a:t>년</a:t>
            </a:r>
            <a:r>
              <a:rPr lang="en-US" altLang="ko-KR" sz="1400" dirty="0" smtClean="0">
                <a:solidFill>
                  <a:schemeClr val="tx2"/>
                </a:solidFill>
              </a:rPr>
              <a:t> 2</a:t>
            </a:r>
            <a:r>
              <a:rPr lang="ko-KR" altLang="ko-KR" sz="1400" dirty="0" smtClean="0">
                <a:solidFill>
                  <a:schemeClr val="tx2"/>
                </a:solidFill>
              </a:rPr>
              <a:t>월</a:t>
            </a:r>
          </a:p>
          <a:p>
            <a:pPr latinLnBrk="0"/>
            <a:r>
              <a:rPr lang="ko-KR" altLang="ko-KR" sz="1400" dirty="0" smtClean="0">
                <a:solidFill>
                  <a:schemeClr val="tx2"/>
                </a:solidFill>
              </a:rPr>
              <a:t>• </a:t>
            </a:r>
            <a:r>
              <a:rPr lang="en-US" altLang="ko-KR" sz="1400" dirty="0" smtClean="0">
                <a:solidFill>
                  <a:schemeClr val="tx2"/>
                </a:solidFill>
              </a:rPr>
              <a:t>Introduction to Artificial Intelligence &amp; Smart Speakers</a:t>
            </a:r>
            <a:endParaRPr lang="ko-KR" altLang="ko-KR" sz="1400" dirty="0" smtClean="0">
              <a:solidFill>
                <a:schemeClr val="tx2"/>
              </a:solidFill>
            </a:endParaRPr>
          </a:p>
          <a:p>
            <a:pPr fontAlgn="base" latinLnBrk="0"/>
            <a:r>
              <a:rPr lang="en-US" altLang="ko-KR" sz="1400" dirty="0" smtClean="0">
                <a:solidFill>
                  <a:schemeClr val="tx2"/>
                </a:solidFill>
              </a:rPr>
              <a:t>  - </a:t>
            </a:r>
            <a:r>
              <a:rPr lang="ko-KR" altLang="ko-KR" sz="1400" dirty="0" smtClean="0">
                <a:solidFill>
                  <a:schemeClr val="tx2"/>
                </a:solidFill>
              </a:rPr>
              <a:t>서울교통공사</a:t>
            </a:r>
            <a:r>
              <a:rPr lang="en-US" altLang="ko-KR" sz="1400" dirty="0" smtClean="0">
                <a:solidFill>
                  <a:schemeClr val="tx2"/>
                </a:solidFill>
              </a:rPr>
              <a:t> 4</a:t>
            </a:r>
            <a:r>
              <a:rPr lang="ko-KR" altLang="ko-KR" sz="1400" dirty="0" smtClean="0">
                <a:solidFill>
                  <a:schemeClr val="tx2"/>
                </a:solidFill>
              </a:rPr>
              <a:t>차 산업혁명 혁신리더 양성과정</a:t>
            </a:r>
            <a:r>
              <a:rPr lang="en-US" altLang="ko-KR" sz="1400" dirty="0" smtClean="0">
                <a:solidFill>
                  <a:schemeClr val="tx2"/>
                </a:solidFill>
              </a:rPr>
              <a:t> 2</a:t>
            </a:r>
            <a:r>
              <a:rPr lang="ko-KR" altLang="ko-KR" sz="1400" dirty="0" smtClean="0">
                <a:solidFill>
                  <a:schemeClr val="tx2"/>
                </a:solidFill>
              </a:rPr>
              <a:t>기</a:t>
            </a:r>
            <a:r>
              <a:rPr lang="en-US" altLang="ko-KR" sz="1400" dirty="0" smtClean="0">
                <a:solidFill>
                  <a:schemeClr val="tx2"/>
                </a:solidFill>
              </a:rPr>
              <a:t>, </a:t>
            </a:r>
            <a:r>
              <a:rPr lang="ko-KR" altLang="ko-KR" sz="1400" dirty="0" smtClean="0">
                <a:solidFill>
                  <a:schemeClr val="tx2"/>
                </a:solidFill>
              </a:rPr>
              <a:t>한양대 경영교육원</a:t>
            </a:r>
            <a:r>
              <a:rPr lang="en-US" altLang="ko-KR" sz="1400" dirty="0" smtClean="0">
                <a:solidFill>
                  <a:schemeClr val="tx2"/>
                </a:solidFill>
              </a:rPr>
              <a:t>    		2018</a:t>
            </a:r>
            <a:r>
              <a:rPr lang="ko-KR" altLang="ko-KR" sz="1400" dirty="0" smtClean="0">
                <a:solidFill>
                  <a:schemeClr val="tx2"/>
                </a:solidFill>
              </a:rPr>
              <a:t>년</a:t>
            </a:r>
            <a:r>
              <a:rPr lang="en-US" altLang="ko-KR" sz="1400" dirty="0" smtClean="0">
                <a:solidFill>
                  <a:schemeClr val="tx2"/>
                </a:solidFill>
              </a:rPr>
              <a:t> 5</a:t>
            </a:r>
            <a:r>
              <a:rPr lang="ko-KR" altLang="ko-KR" sz="1400" dirty="0" smtClean="0">
                <a:solidFill>
                  <a:schemeClr val="tx2"/>
                </a:solidFill>
              </a:rPr>
              <a:t>월</a:t>
            </a:r>
          </a:p>
          <a:p>
            <a:pPr latinLnBrk="0"/>
            <a:r>
              <a:rPr lang="ko-KR" altLang="ko-KR" sz="1400" dirty="0" smtClean="0">
                <a:solidFill>
                  <a:schemeClr val="tx2"/>
                </a:solidFill>
              </a:rPr>
              <a:t>• </a:t>
            </a:r>
            <a:r>
              <a:rPr lang="en-US" altLang="ko-KR" sz="1400" dirty="0" smtClean="0">
                <a:solidFill>
                  <a:schemeClr val="tx2"/>
                </a:solidFill>
              </a:rPr>
              <a:t>Loose Connection between Brain-Mind and Smart Speaker-Intelligence Personal Assistant</a:t>
            </a:r>
            <a:endParaRPr lang="ko-KR" altLang="ko-KR" sz="1400" dirty="0" smtClean="0">
              <a:solidFill>
                <a:schemeClr val="tx2"/>
              </a:solidFill>
            </a:endParaRPr>
          </a:p>
          <a:p>
            <a:pPr fontAlgn="base" latinLnBrk="0"/>
            <a:r>
              <a:rPr lang="en-US" altLang="ko-KR" sz="1400" dirty="0" smtClean="0">
                <a:solidFill>
                  <a:schemeClr val="tx2"/>
                </a:solidFill>
              </a:rPr>
              <a:t>  - </a:t>
            </a:r>
            <a:r>
              <a:rPr lang="en-US" altLang="ko-KR" sz="1400" dirty="0" err="1" smtClean="0">
                <a:solidFill>
                  <a:schemeClr val="tx2"/>
                </a:solidFill>
              </a:rPr>
              <a:t>TEDxKT</a:t>
            </a:r>
            <a:r>
              <a:rPr lang="en-US" altLang="ko-KR" sz="1400" dirty="0" smtClean="0">
                <a:solidFill>
                  <a:schemeClr val="tx2"/>
                </a:solidFill>
              </a:rPr>
              <a:t>, KT </a:t>
            </a:r>
            <a:r>
              <a:rPr lang="ko-KR" altLang="ko-KR" sz="1400" dirty="0" smtClean="0">
                <a:solidFill>
                  <a:schemeClr val="tx2"/>
                </a:solidFill>
              </a:rPr>
              <a:t>융합기술원</a:t>
            </a:r>
            <a:r>
              <a:rPr lang="en-US" altLang="ko-KR" sz="1400" dirty="0" smtClean="0">
                <a:solidFill>
                  <a:schemeClr val="tx2"/>
                </a:solidFill>
              </a:rPr>
              <a:t>						2017</a:t>
            </a:r>
            <a:r>
              <a:rPr lang="ko-KR" altLang="ko-KR" sz="1400" dirty="0" smtClean="0">
                <a:solidFill>
                  <a:schemeClr val="tx2"/>
                </a:solidFill>
              </a:rPr>
              <a:t>년</a:t>
            </a:r>
            <a:r>
              <a:rPr lang="en-US" altLang="ko-KR" sz="1400" dirty="0" smtClean="0">
                <a:solidFill>
                  <a:schemeClr val="tx2"/>
                </a:solidFill>
              </a:rPr>
              <a:t> 7</a:t>
            </a:r>
            <a:r>
              <a:rPr lang="ko-KR" altLang="ko-KR" sz="1400" dirty="0" smtClean="0">
                <a:solidFill>
                  <a:schemeClr val="tx2"/>
                </a:solidFill>
              </a:rPr>
              <a:t>월</a:t>
            </a:r>
          </a:p>
          <a:p>
            <a:pPr latinLnBrk="0"/>
            <a:r>
              <a:rPr lang="ko-KR" altLang="ko-KR" sz="1400" dirty="0" smtClean="0">
                <a:solidFill>
                  <a:schemeClr val="tx2"/>
                </a:solidFill>
              </a:rPr>
              <a:t>• </a:t>
            </a:r>
            <a:r>
              <a:rPr lang="en-US" altLang="ko-KR" sz="1400" dirty="0" smtClean="0">
                <a:solidFill>
                  <a:schemeClr val="tx2"/>
                </a:solidFill>
              </a:rPr>
              <a:t>Recent Advances in Spoken Dialog Systems: Smart Speakers and Intelligent Personal Assistants	</a:t>
            </a:r>
            <a:endParaRPr lang="ko-KR" altLang="ko-KR" sz="1400" dirty="0" smtClean="0">
              <a:solidFill>
                <a:schemeClr val="tx2"/>
              </a:solidFill>
            </a:endParaRPr>
          </a:p>
          <a:p>
            <a:pPr fontAlgn="base" latinLnBrk="0"/>
            <a:r>
              <a:rPr lang="en-US" altLang="ko-KR" sz="1400" dirty="0" smtClean="0">
                <a:solidFill>
                  <a:schemeClr val="tx2"/>
                </a:solidFill>
              </a:rPr>
              <a:t>  - </a:t>
            </a:r>
            <a:r>
              <a:rPr lang="ko-KR" altLang="ko-KR" sz="1400" dirty="0" err="1" smtClean="0">
                <a:solidFill>
                  <a:schemeClr val="tx2"/>
                </a:solidFill>
              </a:rPr>
              <a:t>뇌공학</a:t>
            </a:r>
            <a:r>
              <a:rPr lang="ko-KR" altLang="ko-KR" sz="1400" dirty="0" smtClean="0">
                <a:solidFill>
                  <a:schemeClr val="tx2"/>
                </a:solidFill>
              </a:rPr>
              <a:t> </a:t>
            </a:r>
            <a:r>
              <a:rPr lang="ko-KR" altLang="ko-KR" sz="1400" dirty="0" err="1" smtClean="0">
                <a:solidFill>
                  <a:schemeClr val="tx2"/>
                </a:solidFill>
              </a:rPr>
              <a:t>콜로퀴엄</a:t>
            </a:r>
            <a:r>
              <a:rPr lang="en-US" altLang="ko-KR" sz="1400" dirty="0" smtClean="0">
                <a:solidFill>
                  <a:schemeClr val="tx2"/>
                </a:solidFill>
              </a:rPr>
              <a:t>, </a:t>
            </a:r>
            <a:r>
              <a:rPr lang="ko-KR" altLang="ko-KR" sz="1400" dirty="0" smtClean="0">
                <a:solidFill>
                  <a:schemeClr val="tx2"/>
                </a:solidFill>
              </a:rPr>
              <a:t>뇌공학과</a:t>
            </a:r>
            <a:r>
              <a:rPr lang="en-US" altLang="ko-KR" sz="1400" dirty="0" smtClean="0">
                <a:solidFill>
                  <a:schemeClr val="tx2"/>
                </a:solidFill>
              </a:rPr>
              <a:t>, </a:t>
            </a:r>
            <a:r>
              <a:rPr lang="ko-KR" altLang="ko-KR" sz="1400" dirty="0" smtClean="0">
                <a:solidFill>
                  <a:schemeClr val="tx2"/>
                </a:solidFill>
              </a:rPr>
              <a:t>고려대학교</a:t>
            </a:r>
            <a:r>
              <a:rPr lang="en-US" altLang="ko-KR" sz="1400" dirty="0" smtClean="0">
                <a:solidFill>
                  <a:schemeClr val="tx2"/>
                </a:solidFill>
              </a:rPr>
              <a:t>				           	2017</a:t>
            </a:r>
            <a:r>
              <a:rPr lang="ko-KR" altLang="ko-KR" sz="1400" dirty="0" smtClean="0">
                <a:solidFill>
                  <a:schemeClr val="tx2"/>
                </a:solidFill>
              </a:rPr>
              <a:t>년</a:t>
            </a:r>
            <a:r>
              <a:rPr lang="en-US" altLang="ko-KR" sz="1400" dirty="0" smtClean="0">
                <a:solidFill>
                  <a:schemeClr val="tx2"/>
                </a:solidFill>
              </a:rPr>
              <a:t> 5</a:t>
            </a:r>
            <a:r>
              <a:rPr lang="ko-KR" altLang="ko-KR" sz="1400" dirty="0" smtClean="0">
                <a:solidFill>
                  <a:schemeClr val="tx2"/>
                </a:solidFill>
              </a:rPr>
              <a:t>월</a:t>
            </a:r>
          </a:p>
          <a:p>
            <a:pPr latinLnBrk="0"/>
            <a:r>
              <a:rPr lang="ko-KR" altLang="ko-KR" sz="1400" dirty="0" smtClean="0">
                <a:solidFill>
                  <a:schemeClr val="tx2"/>
                </a:solidFill>
              </a:rPr>
              <a:t>• </a:t>
            </a:r>
            <a:r>
              <a:rPr lang="en-US" altLang="ko-KR" sz="1400" dirty="0" smtClean="0">
                <a:solidFill>
                  <a:schemeClr val="tx2"/>
                </a:solidFill>
              </a:rPr>
              <a:t>Practical Perspective of Artificial Neural Networks as a Function </a:t>
            </a:r>
            <a:r>
              <a:rPr lang="en-US" altLang="ko-KR" sz="1400" dirty="0" err="1" smtClean="0">
                <a:solidFill>
                  <a:schemeClr val="tx2"/>
                </a:solidFill>
              </a:rPr>
              <a:t>Approximator</a:t>
            </a:r>
            <a:r>
              <a:rPr lang="en-US" altLang="ko-KR" sz="1400" dirty="0" smtClean="0">
                <a:solidFill>
                  <a:schemeClr val="tx2"/>
                </a:solidFill>
              </a:rPr>
              <a:t>, not an Almighty Black Box</a:t>
            </a:r>
            <a:endParaRPr lang="ko-KR" altLang="ko-KR" sz="1400" dirty="0" smtClean="0">
              <a:solidFill>
                <a:schemeClr val="tx2"/>
              </a:solidFill>
            </a:endParaRPr>
          </a:p>
          <a:p>
            <a:r>
              <a:rPr lang="en-US" altLang="ko-KR" sz="1400" dirty="0" smtClean="0">
                <a:solidFill>
                  <a:schemeClr val="tx2"/>
                </a:solidFill>
              </a:rPr>
              <a:t>  - The 12th international Conference on Optical Internet, </a:t>
            </a:r>
            <a:r>
              <a:rPr lang="en-US" altLang="ko-KR" sz="1400" dirty="0" err="1" smtClean="0">
                <a:solidFill>
                  <a:schemeClr val="tx2"/>
                </a:solidFill>
              </a:rPr>
              <a:t>Jeju</a:t>
            </a:r>
            <a:r>
              <a:rPr lang="en-US" altLang="ko-KR" sz="1400" dirty="0" smtClean="0">
                <a:solidFill>
                  <a:schemeClr val="tx2"/>
                </a:solidFill>
              </a:rPr>
              <a:t>, Korea	           	2014</a:t>
            </a:r>
            <a:r>
              <a:rPr lang="ko-KR" altLang="ko-KR" sz="1400" dirty="0" smtClean="0">
                <a:solidFill>
                  <a:schemeClr val="tx2"/>
                </a:solidFill>
              </a:rPr>
              <a:t>년</a:t>
            </a:r>
            <a:r>
              <a:rPr lang="en-US" altLang="ko-KR" sz="1400" dirty="0" smtClean="0">
                <a:solidFill>
                  <a:schemeClr val="tx2"/>
                </a:solidFill>
              </a:rPr>
              <a:t> 8</a:t>
            </a:r>
            <a:r>
              <a:rPr lang="ko-KR" altLang="ko-KR" sz="1400" dirty="0" smtClean="0">
                <a:solidFill>
                  <a:schemeClr val="tx2"/>
                </a:solidFill>
              </a:rPr>
              <a:t>월</a:t>
            </a:r>
            <a:endParaRPr lang="en-US" altLang="ko-KR" sz="1400" dirty="0" smtClean="0">
              <a:solidFill>
                <a:schemeClr val="tx2"/>
              </a:solidFill>
            </a:endParaRPr>
          </a:p>
          <a:p>
            <a:endParaRPr lang="en-US" altLang="ko-KR" sz="1400" dirty="0" smtClean="0">
              <a:solidFill>
                <a:schemeClr val="tx2"/>
              </a:solidFill>
            </a:endParaRPr>
          </a:p>
          <a:p>
            <a:pPr latinLnBrk="0"/>
            <a:r>
              <a:rPr kumimoji="1" lang="en-US" altLang="ko-KR" sz="2000" b="1" dirty="0" smtClean="0">
                <a:solidFill>
                  <a:schemeClr val="tx2"/>
                </a:solidFill>
                <a:latin typeface="맑은 고딕" pitchFamily="50" charset="-127"/>
                <a:ea typeface="맑은 고딕" pitchFamily="50" charset="-127"/>
                <a:cs typeface="Times New Roman" pitchFamily="18" charset="0"/>
              </a:rPr>
              <a:t>Presentations</a:t>
            </a:r>
            <a:endParaRPr kumimoji="1" lang="ko-KR" altLang="ko-KR" sz="2000" b="1" dirty="0" smtClean="0">
              <a:solidFill>
                <a:schemeClr val="tx2"/>
              </a:solidFill>
              <a:latin typeface="맑은 고딕" pitchFamily="50" charset="-127"/>
              <a:ea typeface="맑은 고딕" pitchFamily="50" charset="-127"/>
              <a:cs typeface="Times New Roman" pitchFamily="18" charset="0"/>
            </a:endParaRPr>
          </a:p>
          <a:p>
            <a:r>
              <a:rPr lang="it-IT" altLang="ko-KR" sz="1400" dirty="0" smtClean="0">
                <a:solidFill>
                  <a:schemeClr val="tx2"/>
                </a:solidFill>
              </a:rPr>
              <a:t>Artificial Neural Networks in Engineering 2010, St. Louis, MO, USA		   	2010</a:t>
            </a:r>
            <a:r>
              <a:rPr lang="ko-KR" altLang="ko-KR" sz="1400" dirty="0" smtClean="0">
                <a:solidFill>
                  <a:schemeClr val="tx2"/>
                </a:solidFill>
              </a:rPr>
              <a:t>년</a:t>
            </a:r>
            <a:r>
              <a:rPr lang="it-IT" altLang="ko-KR" sz="1400" dirty="0" smtClean="0">
                <a:solidFill>
                  <a:schemeClr val="tx2"/>
                </a:solidFill>
              </a:rPr>
              <a:t> 11</a:t>
            </a:r>
            <a:r>
              <a:rPr lang="ko-KR" altLang="ko-KR" sz="1400" dirty="0" smtClean="0">
                <a:solidFill>
                  <a:schemeClr val="tx2"/>
                </a:solidFill>
              </a:rPr>
              <a:t>월</a:t>
            </a:r>
          </a:p>
          <a:p>
            <a:r>
              <a:rPr lang="it-IT" altLang="ko-KR" sz="1400" dirty="0" smtClean="0">
                <a:solidFill>
                  <a:schemeClr val="tx2"/>
                </a:solidFill>
              </a:rPr>
              <a:t>Brain2Grid, The Second Annual NSF EFRI COPN Workshop, Atlanta, GA, USA	   	2010</a:t>
            </a:r>
            <a:r>
              <a:rPr lang="ko-KR" altLang="ko-KR" sz="1400" dirty="0" smtClean="0">
                <a:solidFill>
                  <a:schemeClr val="tx2"/>
                </a:solidFill>
              </a:rPr>
              <a:t>년</a:t>
            </a:r>
            <a:r>
              <a:rPr lang="it-IT" altLang="ko-KR" sz="1400" dirty="0" smtClean="0">
                <a:solidFill>
                  <a:schemeClr val="tx2"/>
                </a:solidFill>
              </a:rPr>
              <a:t> 5</a:t>
            </a:r>
            <a:r>
              <a:rPr lang="ko-KR" altLang="ko-KR" sz="1400" dirty="0" smtClean="0">
                <a:solidFill>
                  <a:schemeClr val="tx2"/>
                </a:solidFill>
              </a:rPr>
              <a:t>월</a:t>
            </a:r>
          </a:p>
          <a:p>
            <a:r>
              <a:rPr lang="it-IT" altLang="ko-KR" sz="1400" dirty="0" smtClean="0">
                <a:solidFill>
                  <a:schemeClr val="tx2"/>
                </a:solidFill>
              </a:rPr>
              <a:t>Systems, Man, and Cybernetics 2009, San Antonio, TX, USA			2009</a:t>
            </a:r>
            <a:r>
              <a:rPr lang="ko-KR" altLang="ko-KR" sz="1400" dirty="0" smtClean="0">
                <a:solidFill>
                  <a:schemeClr val="tx2"/>
                </a:solidFill>
              </a:rPr>
              <a:t>년</a:t>
            </a:r>
            <a:r>
              <a:rPr lang="it-IT" altLang="ko-KR" sz="1400" dirty="0" smtClean="0">
                <a:solidFill>
                  <a:schemeClr val="tx2"/>
                </a:solidFill>
              </a:rPr>
              <a:t> 10</a:t>
            </a:r>
            <a:r>
              <a:rPr lang="ko-KR" altLang="ko-KR" sz="1400" dirty="0" smtClean="0">
                <a:solidFill>
                  <a:schemeClr val="tx2"/>
                </a:solidFill>
              </a:rPr>
              <a:t>월</a:t>
            </a:r>
          </a:p>
          <a:p>
            <a:r>
              <a:rPr lang="it-IT" altLang="ko-KR" sz="1400" dirty="0" smtClean="0">
                <a:solidFill>
                  <a:schemeClr val="tx2"/>
                </a:solidFill>
              </a:rPr>
              <a:t>Brain2Grid, The First Annual NSF EFRI-MST-GaTech Workshop, Rolla, MO, USA	   	2009</a:t>
            </a:r>
            <a:r>
              <a:rPr lang="ko-KR" altLang="ko-KR" sz="1400" dirty="0" smtClean="0">
                <a:solidFill>
                  <a:schemeClr val="tx2"/>
                </a:solidFill>
              </a:rPr>
              <a:t>년</a:t>
            </a:r>
            <a:r>
              <a:rPr lang="it-IT" altLang="ko-KR" sz="1400" dirty="0" smtClean="0">
                <a:solidFill>
                  <a:schemeClr val="tx2"/>
                </a:solidFill>
              </a:rPr>
              <a:t> 6</a:t>
            </a:r>
            <a:r>
              <a:rPr lang="ko-KR" altLang="ko-KR" sz="1400" dirty="0" smtClean="0">
                <a:solidFill>
                  <a:schemeClr val="tx2"/>
                </a:solidFill>
              </a:rPr>
              <a:t>월</a:t>
            </a:r>
          </a:p>
          <a:p>
            <a:r>
              <a:rPr lang="it-IT" altLang="ko-KR" sz="1400" dirty="0" smtClean="0">
                <a:solidFill>
                  <a:schemeClr val="tx2"/>
                </a:solidFill>
              </a:rPr>
              <a:t>BBN technologies, Cambridge, MA, USA					2005</a:t>
            </a:r>
            <a:r>
              <a:rPr lang="ko-KR" altLang="ko-KR" sz="1400" dirty="0" smtClean="0">
                <a:solidFill>
                  <a:schemeClr val="tx2"/>
                </a:solidFill>
              </a:rPr>
              <a:t>년</a:t>
            </a:r>
            <a:r>
              <a:rPr lang="it-IT" altLang="ko-KR" sz="1400" dirty="0" smtClean="0">
                <a:solidFill>
                  <a:schemeClr val="tx2"/>
                </a:solidFill>
              </a:rPr>
              <a:t> 3</a:t>
            </a:r>
            <a:r>
              <a:rPr lang="ko-KR" altLang="ko-KR" sz="1400" dirty="0" smtClean="0">
                <a:solidFill>
                  <a:schemeClr val="tx2"/>
                </a:solidFill>
              </a:rPr>
              <a:t>월</a:t>
            </a:r>
          </a:p>
          <a:p>
            <a:r>
              <a:rPr lang="it-IT" altLang="ko-KR" sz="1400" dirty="0" smtClean="0">
                <a:solidFill>
                  <a:schemeClr val="tx2"/>
                </a:solidFill>
              </a:rPr>
              <a:t>CDMA International Conference 2002, Seoul, Korea				2002</a:t>
            </a:r>
            <a:r>
              <a:rPr lang="ko-KR" altLang="ko-KR" sz="1400" dirty="0" smtClean="0">
                <a:solidFill>
                  <a:schemeClr val="tx2"/>
                </a:solidFill>
              </a:rPr>
              <a:t>년</a:t>
            </a:r>
            <a:r>
              <a:rPr lang="it-IT" altLang="ko-KR" sz="1400" dirty="0" smtClean="0">
                <a:solidFill>
                  <a:schemeClr val="tx2"/>
                </a:solidFill>
              </a:rPr>
              <a:t> 10</a:t>
            </a:r>
            <a:r>
              <a:rPr lang="ko-KR" altLang="ko-KR" sz="1400" dirty="0" smtClean="0">
                <a:solidFill>
                  <a:schemeClr val="tx2"/>
                </a:solidFill>
              </a:rPr>
              <a:t>월</a:t>
            </a:r>
          </a:p>
          <a:p>
            <a:r>
              <a:rPr lang="it-IT" altLang="ko-KR" sz="1400" dirty="0" smtClean="0">
                <a:solidFill>
                  <a:schemeClr val="tx2"/>
                </a:solidFill>
              </a:rPr>
              <a:t>Siemens mobile, Bocholt, NRW, Germany					2002</a:t>
            </a:r>
            <a:r>
              <a:rPr lang="ko-KR" altLang="ko-KR" sz="1400" dirty="0" smtClean="0">
                <a:solidFill>
                  <a:schemeClr val="tx2"/>
                </a:solidFill>
              </a:rPr>
              <a:t>년</a:t>
            </a:r>
            <a:r>
              <a:rPr lang="it-IT" altLang="ko-KR" sz="1400" dirty="0" smtClean="0">
                <a:solidFill>
                  <a:schemeClr val="tx2"/>
                </a:solidFill>
              </a:rPr>
              <a:t> 5, 6</a:t>
            </a:r>
            <a:r>
              <a:rPr lang="ko-KR" altLang="ko-KR" sz="1400" dirty="0" smtClean="0">
                <a:solidFill>
                  <a:schemeClr val="tx2"/>
                </a:solidFill>
              </a:rPr>
              <a:t>월</a:t>
            </a:r>
          </a:p>
          <a:p>
            <a:r>
              <a:rPr lang="it-IT" altLang="ko-KR" sz="1400" dirty="0" smtClean="0">
                <a:solidFill>
                  <a:schemeClr val="tx2"/>
                </a:solidFill>
              </a:rPr>
              <a:t> </a:t>
            </a:r>
            <a:endParaRPr lang="ko-KR" altLang="ko-KR" sz="1400" dirty="0" smtClean="0">
              <a:solidFill>
                <a:schemeClr val="tx2"/>
              </a:solidFill>
            </a:endParaRPr>
          </a:p>
          <a:p>
            <a:pPr latinLnBrk="0"/>
            <a:r>
              <a:rPr kumimoji="1" lang="it-IT" altLang="ko-KR" sz="2000" b="1" dirty="0" smtClean="0">
                <a:solidFill>
                  <a:schemeClr val="tx2"/>
                </a:solidFill>
                <a:latin typeface="맑은 고딕" pitchFamily="50" charset="-127"/>
                <a:ea typeface="맑은 고딕" pitchFamily="50" charset="-127"/>
                <a:cs typeface="Times New Roman" pitchFamily="18" charset="0"/>
              </a:rPr>
              <a:t>Demos</a:t>
            </a:r>
            <a:endParaRPr kumimoji="1" lang="ko-KR" altLang="ko-KR" sz="2000" b="1" dirty="0" smtClean="0">
              <a:solidFill>
                <a:schemeClr val="tx2"/>
              </a:solidFill>
              <a:latin typeface="맑은 고딕" pitchFamily="50" charset="-127"/>
              <a:ea typeface="맑은 고딕" pitchFamily="50" charset="-127"/>
              <a:cs typeface="Times New Roman" pitchFamily="18" charset="0"/>
            </a:endParaRPr>
          </a:p>
          <a:p>
            <a:r>
              <a:rPr lang="ko-KR" altLang="ko-KR" sz="1400" dirty="0" err="1" smtClean="0">
                <a:solidFill>
                  <a:schemeClr val="tx2"/>
                </a:solidFill>
              </a:rPr>
              <a:t>기가지니</a:t>
            </a:r>
            <a:r>
              <a:rPr lang="ko-KR" altLang="ko-KR" sz="1400" dirty="0" smtClean="0">
                <a:solidFill>
                  <a:schemeClr val="tx2"/>
                </a:solidFill>
              </a:rPr>
              <a:t> </a:t>
            </a:r>
            <a:r>
              <a:rPr lang="ko-KR" altLang="ko-KR" sz="1400" dirty="0" err="1" smtClean="0">
                <a:solidFill>
                  <a:schemeClr val="tx2"/>
                </a:solidFill>
              </a:rPr>
              <a:t>룩에</a:t>
            </a:r>
            <a:r>
              <a:rPr lang="ko-KR" altLang="ko-KR" sz="1400" dirty="0" smtClean="0">
                <a:solidFill>
                  <a:schemeClr val="tx2"/>
                </a:solidFill>
              </a:rPr>
              <a:t> 적용된 자동 음성 언어식별 기능</a:t>
            </a:r>
            <a:r>
              <a:rPr lang="it-IT" altLang="ko-KR" sz="1400" dirty="0" smtClean="0">
                <a:solidFill>
                  <a:schemeClr val="tx2"/>
                </a:solidFill>
              </a:rPr>
              <a:t>, KT R&amp;D</a:t>
            </a:r>
            <a:r>
              <a:rPr lang="ko-KR" altLang="ko-KR" sz="1400" dirty="0" smtClean="0">
                <a:solidFill>
                  <a:schemeClr val="tx2"/>
                </a:solidFill>
              </a:rPr>
              <a:t>로드쇼</a:t>
            </a:r>
            <a:r>
              <a:rPr lang="it-IT" altLang="ko-KR" sz="1400" dirty="0" smtClean="0">
                <a:solidFill>
                  <a:schemeClr val="tx2"/>
                </a:solidFill>
              </a:rPr>
              <a:t>		   	2018</a:t>
            </a:r>
            <a:r>
              <a:rPr lang="ko-KR" altLang="ko-KR" sz="1400" dirty="0" smtClean="0">
                <a:solidFill>
                  <a:schemeClr val="tx2"/>
                </a:solidFill>
              </a:rPr>
              <a:t>년</a:t>
            </a:r>
            <a:r>
              <a:rPr lang="it-IT" altLang="ko-KR" sz="1400" dirty="0" smtClean="0">
                <a:solidFill>
                  <a:schemeClr val="tx2"/>
                </a:solidFill>
              </a:rPr>
              <a:t> 7</a:t>
            </a:r>
            <a:r>
              <a:rPr lang="ko-KR" altLang="ko-KR" sz="1400" dirty="0" smtClean="0">
                <a:solidFill>
                  <a:schemeClr val="tx2"/>
                </a:solidFill>
              </a:rPr>
              <a:t>월</a:t>
            </a:r>
          </a:p>
          <a:p>
            <a:r>
              <a:rPr lang="it-IT" altLang="ko-KR" sz="1400" dirty="0" smtClean="0">
                <a:solidFill>
                  <a:schemeClr val="tx2"/>
                </a:solidFill>
              </a:rPr>
              <a:t>Spoken Dialog System for GiGA Genie, SoundHound, Santa Clara, CA, USA 	   	2017</a:t>
            </a:r>
            <a:r>
              <a:rPr lang="ko-KR" altLang="ko-KR" sz="1400" dirty="0" smtClean="0">
                <a:solidFill>
                  <a:schemeClr val="tx2"/>
                </a:solidFill>
              </a:rPr>
              <a:t>년</a:t>
            </a:r>
            <a:r>
              <a:rPr lang="it-IT" altLang="ko-KR" sz="1400" dirty="0" smtClean="0">
                <a:solidFill>
                  <a:schemeClr val="tx2"/>
                </a:solidFill>
              </a:rPr>
              <a:t> 2</a:t>
            </a:r>
            <a:r>
              <a:rPr lang="ko-KR" altLang="ko-KR" sz="1400" dirty="0" smtClean="0">
                <a:solidFill>
                  <a:schemeClr val="tx2"/>
                </a:solidFill>
              </a:rPr>
              <a:t>월</a:t>
            </a:r>
          </a:p>
          <a:p>
            <a:r>
              <a:rPr lang="it-IT" altLang="ko-KR" sz="1400" dirty="0" smtClean="0">
                <a:solidFill>
                  <a:schemeClr val="tx2"/>
                </a:solidFill>
              </a:rPr>
              <a:t>Daimler-Benz </a:t>
            </a:r>
            <a:r>
              <a:rPr lang="ko-KR" altLang="ko-KR" sz="1400" dirty="0" smtClean="0">
                <a:solidFill>
                  <a:schemeClr val="tx2"/>
                </a:solidFill>
              </a:rPr>
              <a:t>임원진 대상 </a:t>
            </a:r>
            <a:r>
              <a:rPr lang="ko-KR" altLang="ko-KR" sz="1400" dirty="0" err="1" smtClean="0">
                <a:solidFill>
                  <a:schemeClr val="tx2"/>
                </a:solidFill>
              </a:rPr>
              <a:t>기가지니</a:t>
            </a:r>
            <a:r>
              <a:rPr lang="ko-KR" altLang="ko-KR" sz="1400" dirty="0" smtClean="0">
                <a:solidFill>
                  <a:schemeClr val="tx2"/>
                </a:solidFill>
              </a:rPr>
              <a:t> 서비스 시연</a:t>
            </a:r>
            <a:r>
              <a:rPr lang="it-IT" altLang="ko-KR" sz="1400" dirty="0" smtClean="0">
                <a:solidFill>
                  <a:schemeClr val="tx2"/>
                </a:solidFill>
              </a:rPr>
              <a:t> 				2016</a:t>
            </a:r>
            <a:r>
              <a:rPr lang="ko-KR" altLang="ko-KR" sz="1400" dirty="0" smtClean="0">
                <a:solidFill>
                  <a:schemeClr val="tx2"/>
                </a:solidFill>
              </a:rPr>
              <a:t>년</a:t>
            </a:r>
            <a:r>
              <a:rPr lang="it-IT" altLang="ko-KR" sz="1400" dirty="0" smtClean="0">
                <a:solidFill>
                  <a:schemeClr val="tx2"/>
                </a:solidFill>
              </a:rPr>
              <a:t> 11</a:t>
            </a:r>
            <a:r>
              <a:rPr lang="ko-KR" altLang="ko-KR" sz="1400" dirty="0" smtClean="0">
                <a:solidFill>
                  <a:schemeClr val="tx2"/>
                </a:solidFill>
              </a:rPr>
              <a:t>월</a:t>
            </a:r>
          </a:p>
          <a:p>
            <a:r>
              <a:rPr lang="ko-KR" altLang="ko-KR" sz="1400" dirty="0" smtClean="0">
                <a:solidFill>
                  <a:schemeClr val="tx2"/>
                </a:solidFill>
              </a:rPr>
              <a:t>스마트 스피커 </a:t>
            </a:r>
            <a:r>
              <a:rPr lang="ko-KR" altLang="ko-KR" sz="1400" dirty="0" err="1" smtClean="0">
                <a:solidFill>
                  <a:schemeClr val="tx2"/>
                </a:solidFill>
              </a:rPr>
              <a:t>기가지니</a:t>
            </a:r>
            <a:r>
              <a:rPr lang="ko-KR" altLang="ko-KR" sz="1400" dirty="0" smtClean="0">
                <a:solidFill>
                  <a:schemeClr val="tx2"/>
                </a:solidFill>
              </a:rPr>
              <a:t> 상용화를 위한 기능 시연</a:t>
            </a:r>
            <a:r>
              <a:rPr lang="it-IT" altLang="ko-KR" sz="1400" dirty="0" smtClean="0">
                <a:solidFill>
                  <a:schemeClr val="tx2"/>
                </a:solidFill>
              </a:rPr>
              <a:t>, CEO </a:t>
            </a:r>
            <a:r>
              <a:rPr lang="ko-KR" altLang="ko-KR" sz="1400" dirty="0" smtClean="0">
                <a:solidFill>
                  <a:schemeClr val="tx2"/>
                </a:solidFill>
              </a:rPr>
              <a:t>대상</a:t>
            </a:r>
            <a:r>
              <a:rPr lang="it-IT" altLang="ko-KR" sz="1400" dirty="0" smtClean="0">
                <a:solidFill>
                  <a:schemeClr val="tx2"/>
                </a:solidFill>
              </a:rPr>
              <a:t>, CFO </a:t>
            </a:r>
            <a:r>
              <a:rPr lang="ko-KR" altLang="ko-KR" sz="1400" dirty="0" smtClean="0">
                <a:solidFill>
                  <a:schemeClr val="tx2"/>
                </a:solidFill>
              </a:rPr>
              <a:t>대상</a:t>
            </a:r>
            <a:r>
              <a:rPr lang="it-IT" altLang="ko-KR" sz="1400" dirty="0" smtClean="0">
                <a:solidFill>
                  <a:schemeClr val="tx2"/>
                </a:solidFill>
              </a:rPr>
              <a:t>	   	2016</a:t>
            </a:r>
            <a:r>
              <a:rPr lang="ko-KR" altLang="ko-KR" sz="1400" dirty="0" smtClean="0">
                <a:solidFill>
                  <a:schemeClr val="tx2"/>
                </a:solidFill>
              </a:rPr>
              <a:t>년</a:t>
            </a:r>
            <a:r>
              <a:rPr lang="it-IT" altLang="ko-KR" sz="1400" dirty="0" smtClean="0">
                <a:solidFill>
                  <a:schemeClr val="tx2"/>
                </a:solidFill>
              </a:rPr>
              <a:t> 7,12</a:t>
            </a:r>
            <a:r>
              <a:rPr lang="ko-KR" altLang="ko-KR" sz="1400" dirty="0" smtClean="0">
                <a:solidFill>
                  <a:schemeClr val="tx2"/>
                </a:solidFill>
              </a:rPr>
              <a:t>월</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슬라이드 번호 개체 틀 7"/>
          <p:cNvSpPr>
            <a:spLocks noGrp="1"/>
          </p:cNvSpPr>
          <p:nvPr>
            <p:ph type="sldNum" sz="quarter" idx="4294967295"/>
          </p:nvPr>
        </p:nvSpPr>
        <p:spPr>
          <a:xfrm>
            <a:off x="6553200" y="6356350"/>
            <a:ext cx="2133600" cy="365125"/>
          </a:xfrm>
          <a:prstGeom prst="rect">
            <a:avLst/>
          </a:prstGeom>
        </p:spPr>
        <p:txBody>
          <a:bodyPr/>
          <a:lstStyle/>
          <a:p>
            <a:fld id="{7BAA97E4-101B-4650-BC5C-F62178C9DE34}" type="slidenum">
              <a:rPr lang="ko-KR" altLang="en-US" smtClean="0"/>
              <a:pPr/>
              <a:t>54</a:t>
            </a:fld>
            <a:endParaRPr lang="ko-KR" altLang="en-US"/>
          </a:p>
        </p:txBody>
      </p:sp>
      <p:sp>
        <p:nvSpPr>
          <p:cNvPr id="4" name="Text Box 1"/>
          <p:cNvSpPr txBox="1">
            <a:spLocks noChangeArrowheads="1"/>
          </p:cNvSpPr>
          <p:nvPr/>
        </p:nvSpPr>
        <p:spPr bwMode="auto">
          <a:xfrm>
            <a:off x="0" y="-27384"/>
            <a:ext cx="9144000" cy="720080"/>
          </a:xfrm>
          <a:prstGeom prst="rect">
            <a:avLst/>
          </a:prstGeom>
          <a:noFill/>
          <a:ln w="9525">
            <a:noFill/>
            <a:round/>
            <a:headEnd/>
            <a:tailEnd/>
          </a:ln>
        </p:spPr>
        <p:txBody>
          <a:bodyPr lIns="0" tIns="29880" rIns="0" bIns="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pPr>
            <a:r>
              <a:rPr lang="en-US" altLang="ko-KR" sz="2400" b="1" dirty="0" smtClean="0">
                <a:solidFill>
                  <a:schemeClr val="tx2"/>
                </a:solidFill>
              </a:rPr>
              <a:t>Professional Activities</a:t>
            </a:r>
          </a:p>
        </p:txBody>
      </p:sp>
      <p:sp>
        <p:nvSpPr>
          <p:cNvPr id="7" name="Rectangle 1"/>
          <p:cNvSpPr>
            <a:spLocks noChangeArrowheads="1"/>
          </p:cNvSpPr>
          <p:nvPr/>
        </p:nvSpPr>
        <p:spPr bwMode="auto">
          <a:xfrm>
            <a:off x="0" y="750764"/>
            <a:ext cx="9144000" cy="24622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ko-KR" altLang="ko-KR" sz="1400" b="1" dirty="0" smtClean="0">
                <a:solidFill>
                  <a:schemeClr val="tx2"/>
                </a:solidFill>
              </a:rPr>
              <a:t>기술위원</a:t>
            </a:r>
            <a:r>
              <a:rPr lang="it-IT" altLang="ko-KR" sz="1400" dirty="0" smtClean="0">
                <a:solidFill>
                  <a:schemeClr val="tx2"/>
                </a:solidFill>
              </a:rPr>
              <a:t>, </a:t>
            </a:r>
            <a:r>
              <a:rPr lang="ko-KR" altLang="ko-KR" sz="1400" dirty="0" smtClean="0">
                <a:solidFill>
                  <a:schemeClr val="tx2"/>
                </a:solidFill>
              </a:rPr>
              <a:t>실무형</a:t>
            </a:r>
            <a:r>
              <a:rPr lang="it-IT" altLang="ko-KR" sz="1400" dirty="0" smtClean="0">
                <a:solidFill>
                  <a:schemeClr val="tx2"/>
                </a:solidFill>
              </a:rPr>
              <a:t> AI </a:t>
            </a:r>
            <a:r>
              <a:rPr lang="ko-KR" altLang="ko-KR" sz="1400" dirty="0" smtClean="0">
                <a:solidFill>
                  <a:schemeClr val="tx2"/>
                </a:solidFill>
              </a:rPr>
              <a:t>전문가 양성 프로그램</a:t>
            </a:r>
            <a:r>
              <a:rPr lang="it-IT" altLang="ko-KR" sz="1400" dirty="0" smtClean="0">
                <a:solidFill>
                  <a:schemeClr val="tx2"/>
                </a:solidFill>
              </a:rPr>
              <a:t>, </a:t>
            </a:r>
            <a:r>
              <a:rPr lang="ko-KR" altLang="ko-KR" sz="1400" dirty="0" smtClean="0">
                <a:solidFill>
                  <a:schemeClr val="tx2"/>
                </a:solidFill>
              </a:rPr>
              <a:t>한국형 </a:t>
            </a:r>
            <a:r>
              <a:rPr lang="ko-KR" altLang="ko-KR" sz="1400" dirty="0" err="1" smtClean="0">
                <a:solidFill>
                  <a:schemeClr val="tx2"/>
                </a:solidFill>
              </a:rPr>
              <a:t>나노디그리</a:t>
            </a:r>
            <a:r>
              <a:rPr lang="it-IT" altLang="ko-KR" sz="1400" dirty="0" smtClean="0">
                <a:solidFill>
                  <a:schemeClr val="tx2"/>
                </a:solidFill>
              </a:rPr>
              <a:t>, KT-</a:t>
            </a:r>
            <a:r>
              <a:rPr lang="ko-KR" altLang="ko-KR" sz="1400" dirty="0" smtClean="0">
                <a:solidFill>
                  <a:schemeClr val="tx2"/>
                </a:solidFill>
              </a:rPr>
              <a:t>교육부</a:t>
            </a:r>
            <a:r>
              <a:rPr lang="it-IT" altLang="ko-KR" sz="1400" dirty="0" smtClean="0">
                <a:solidFill>
                  <a:schemeClr val="tx2"/>
                </a:solidFill>
              </a:rPr>
              <a:t>	   	2018, 2019</a:t>
            </a:r>
            <a:r>
              <a:rPr lang="ko-KR" altLang="ko-KR" sz="1400" dirty="0" smtClean="0">
                <a:solidFill>
                  <a:schemeClr val="tx2"/>
                </a:solidFill>
              </a:rPr>
              <a:t>년</a:t>
            </a:r>
          </a:p>
          <a:p>
            <a:r>
              <a:rPr lang="ko-KR" altLang="ko-KR" sz="1400" b="1" dirty="0" smtClean="0">
                <a:solidFill>
                  <a:schemeClr val="tx2"/>
                </a:solidFill>
              </a:rPr>
              <a:t>기술위원</a:t>
            </a:r>
            <a:r>
              <a:rPr lang="it-IT" altLang="ko-KR" sz="1400" dirty="0" smtClean="0">
                <a:solidFill>
                  <a:schemeClr val="tx2"/>
                </a:solidFill>
              </a:rPr>
              <a:t>, KT AI </a:t>
            </a:r>
            <a:r>
              <a:rPr lang="ko-KR" altLang="ko-KR" sz="1400" dirty="0" smtClean="0">
                <a:solidFill>
                  <a:schemeClr val="tx2"/>
                </a:solidFill>
              </a:rPr>
              <a:t>아카데미</a:t>
            </a:r>
            <a:r>
              <a:rPr lang="it-IT" altLang="ko-KR" sz="1400" dirty="0" smtClean="0">
                <a:solidFill>
                  <a:schemeClr val="tx2"/>
                </a:solidFill>
              </a:rPr>
              <a:t>, KT AI </a:t>
            </a:r>
            <a:r>
              <a:rPr lang="ko-KR" altLang="ko-KR" sz="1400" dirty="0" smtClean="0">
                <a:solidFill>
                  <a:schemeClr val="tx2"/>
                </a:solidFill>
              </a:rPr>
              <a:t>교육센터</a:t>
            </a:r>
            <a:r>
              <a:rPr lang="it-IT" altLang="ko-KR" sz="1400" dirty="0" smtClean="0">
                <a:solidFill>
                  <a:schemeClr val="tx2"/>
                </a:solidFill>
              </a:rPr>
              <a:t> 					2018</a:t>
            </a:r>
            <a:r>
              <a:rPr lang="ko-KR" altLang="ko-KR" sz="1400" dirty="0" smtClean="0">
                <a:solidFill>
                  <a:schemeClr val="tx2"/>
                </a:solidFill>
              </a:rPr>
              <a:t>년</a:t>
            </a:r>
          </a:p>
          <a:p>
            <a:r>
              <a:rPr lang="ko-KR" altLang="ko-KR" sz="1400" b="1" dirty="0" smtClean="0">
                <a:solidFill>
                  <a:schemeClr val="tx2"/>
                </a:solidFill>
              </a:rPr>
              <a:t>기술실무</a:t>
            </a:r>
            <a:r>
              <a:rPr lang="it-IT" altLang="ko-KR" sz="1400" dirty="0" smtClean="0">
                <a:solidFill>
                  <a:schemeClr val="tx2"/>
                </a:solidFill>
              </a:rPr>
              <a:t>, SCFA AI TF, </a:t>
            </a:r>
            <a:r>
              <a:rPr lang="ko-KR" altLang="ko-KR" sz="1400" dirty="0" smtClean="0">
                <a:solidFill>
                  <a:schemeClr val="tx2"/>
                </a:solidFill>
              </a:rPr>
              <a:t>차이나 </a:t>
            </a:r>
            <a:r>
              <a:rPr lang="ko-KR" altLang="ko-KR" sz="1400" dirty="0" err="1" smtClean="0">
                <a:solidFill>
                  <a:schemeClr val="tx2"/>
                </a:solidFill>
              </a:rPr>
              <a:t>모바일</a:t>
            </a:r>
            <a:r>
              <a:rPr lang="it-IT" altLang="ko-KR" sz="1400" dirty="0" smtClean="0">
                <a:solidFill>
                  <a:schemeClr val="tx2"/>
                </a:solidFill>
              </a:rPr>
              <a:t>-NTT </a:t>
            </a:r>
            <a:r>
              <a:rPr lang="ko-KR" altLang="ko-KR" sz="1400" dirty="0" err="1" smtClean="0">
                <a:solidFill>
                  <a:schemeClr val="tx2"/>
                </a:solidFill>
              </a:rPr>
              <a:t>도코모</a:t>
            </a:r>
            <a:r>
              <a:rPr lang="it-IT" altLang="ko-KR" sz="1400" dirty="0" smtClean="0">
                <a:solidFill>
                  <a:schemeClr val="tx2"/>
                </a:solidFill>
              </a:rPr>
              <a:t>-KT </a:t>
            </a:r>
            <a:r>
              <a:rPr lang="ko-KR" altLang="ko-KR" sz="1400" dirty="0" smtClean="0">
                <a:solidFill>
                  <a:schemeClr val="tx2"/>
                </a:solidFill>
              </a:rPr>
              <a:t>컨소시엄</a:t>
            </a:r>
            <a:r>
              <a:rPr lang="it-IT" altLang="ko-KR" sz="1400" dirty="0" smtClean="0">
                <a:solidFill>
                  <a:schemeClr val="tx2"/>
                </a:solidFill>
              </a:rPr>
              <a:t>, </a:t>
            </a:r>
            <a:r>
              <a:rPr lang="ko-KR" altLang="ko-KR" sz="1400" dirty="0" smtClean="0">
                <a:solidFill>
                  <a:schemeClr val="tx2"/>
                </a:solidFill>
              </a:rPr>
              <a:t>중국 상해</a:t>
            </a:r>
            <a:r>
              <a:rPr lang="it-IT" altLang="ko-KR" sz="1400" dirty="0" smtClean="0">
                <a:solidFill>
                  <a:schemeClr val="tx2"/>
                </a:solidFill>
              </a:rPr>
              <a:t>/</a:t>
            </a:r>
            <a:r>
              <a:rPr lang="ko-KR" altLang="ko-KR" sz="1400" dirty="0" smtClean="0">
                <a:solidFill>
                  <a:schemeClr val="tx2"/>
                </a:solidFill>
              </a:rPr>
              <a:t>북경</a:t>
            </a:r>
            <a:r>
              <a:rPr lang="it-IT" altLang="ko-KR" sz="1400" dirty="0" smtClean="0">
                <a:solidFill>
                  <a:schemeClr val="tx2"/>
                </a:solidFill>
              </a:rPr>
              <a:t>   	2017, 2018, 2019</a:t>
            </a:r>
            <a:r>
              <a:rPr lang="ko-KR" altLang="ko-KR" sz="1400" dirty="0" smtClean="0">
                <a:solidFill>
                  <a:schemeClr val="tx2"/>
                </a:solidFill>
              </a:rPr>
              <a:t>년</a:t>
            </a:r>
          </a:p>
          <a:p>
            <a:r>
              <a:rPr lang="ko-KR" altLang="ko-KR" sz="1400" b="1" dirty="0" smtClean="0">
                <a:solidFill>
                  <a:schemeClr val="tx2"/>
                </a:solidFill>
              </a:rPr>
              <a:t>해외 </a:t>
            </a:r>
            <a:r>
              <a:rPr lang="it-IT" altLang="ko-KR" sz="1400" b="1" dirty="0" smtClean="0">
                <a:solidFill>
                  <a:schemeClr val="tx2"/>
                </a:solidFill>
              </a:rPr>
              <a:t>AI</a:t>
            </a:r>
            <a:r>
              <a:rPr lang="ko-KR" altLang="ko-KR" sz="1400" b="1" dirty="0" smtClean="0">
                <a:solidFill>
                  <a:schemeClr val="tx2"/>
                </a:solidFill>
              </a:rPr>
              <a:t>인재 채용</a:t>
            </a:r>
            <a:r>
              <a:rPr lang="it-IT" altLang="ko-KR" sz="1400" dirty="0" smtClean="0">
                <a:solidFill>
                  <a:schemeClr val="tx2"/>
                </a:solidFill>
              </a:rPr>
              <a:t>, </a:t>
            </a:r>
            <a:r>
              <a:rPr lang="ko-KR" altLang="ko-KR" sz="1400" dirty="0" smtClean="0">
                <a:solidFill>
                  <a:schemeClr val="tx2"/>
                </a:solidFill>
              </a:rPr>
              <a:t>해외채용 미주</a:t>
            </a:r>
            <a:r>
              <a:rPr lang="it-IT" altLang="ko-KR" sz="1400" dirty="0" smtClean="0">
                <a:solidFill>
                  <a:schemeClr val="tx2"/>
                </a:solidFill>
              </a:rPr>
              <a:t> 20</a:t>
            </a:r>
            <a:r>
              <a:rPr lang="ko-KR" altLang="ko-KR" sz="1400" dirty="0" smtClean="0">
                <a:solidFill>
                  <a:schemeClr val="tx2"/>
                </a:solidFill>
              </a:rPr>
              <a:t>개 대학 방문</a:t>
            </a:r>
            <a:r>
              <a:rPr lang="it-IT" altLang="ko-KR" sz="1400" dirty="0" smtClean="0">
                <a:solidFill>
                  <a:schemeClr val="tx2"/>
                </a:solidFill>
              </a:rPr>
              <a:t>, KT </a:t>
            </a:r>
            <a:r>
              <a:rPr lang="ko-KR" altLang="ko-KR" sz="1400" dirty="0" smtClean="0">
                <a:solidFill>
                  <a:schemeClr val="tx2"/>
                </a:solidFill>
              </a:rPr>
              <a:t>인사과</a:t>
            </a:r>
            <a:r>
              <a:rPr lang="it-IT" altLang="ko-KR" sz="1400" dirty="0" smtClean="0">
                <a:solidFill>
                  <a:schemeClr val="tx2"/>
                </a:solidFill>
              </a:rPr>
              <a:t>-</a:t>
            </a:r>
            <a:r>
              <a:rPr lang="ko-KR" altLang="ko-KR" sz="1400" dirty="0" smtClean="0">
                <a:solidFill>
                  <a:schemeClr val="tx2"/>
                </a:solidFill>
              </a:rPr>
              <a:t>융합기술원 협력</a:t>
            </a:r>
            <a:r>
              <a:rPr lang="it-IT" altLang="ko-KR" sz="1400" dirty="0" smtClean="0">
                <a:solidFill>
                  <a:schemeClr val="tx2"/>
                </a:solidFill>
              </a:rPr>
              <a:t>   		2017</a:t>
            </a:r>
            <a:r>
              <a:rPr lang="ko-KR" altLang="ko-KR" sz="1400" dirty="0" smtClean="0">
                <a:solidFill>
                  <a:schemeClr val="tx2"/>
                </a:solidFill>
              </a:rPr>
              <a:t>년</a:t>
            </a:r>
            <a:r>
              <a:rPr lang="it-IT" altLang="ko-KR" sz="1400" dirty="0" smtClean="0">
                <a:solidFill>
                  <a:schemeClr val="tx2"/>
                </a:solidFill>
              </a:rPr>
              <a:t> 9</a:t>
            </a:r>
            <a:r>
              <a:rPr lang="ko-KR" altLang="ko-KR" sz="1400" dirty="0" smtClean="0">
                <a:solidFill>
                  <a:schemeClr val="tx2"/>
                </a:solidFill>
              </a:rPr>
              <a:t>월</a:t>
            </a:r>
          </a:p>
          <a:p>
            <a:r>
              <a:rPr lang="ko-KR" altLang="ko-KR" sz="1400" b="1" dirty="0" smtClean="0">
                <a:solidFill>
                  <a:schemeClr val="tx2"/>
                </a:solidFill>
              </a:rPr>
              <a:t>학회 좌장</a:t>
            </a:r>
            <a:r>
              <a:rPr lang="it-IT" altLang="ko-KR" sz="1400" dirty="0" smtClean="0">
                <a:solidFill>
                  <a:schemeClr val="tx2"/>
                </a:solidFill>
              </a:rPr>
              <a:t>, The 12th international Conference on Optical Internet, Jeju, Korea	   	2014</a:t>
            </a:r>
            <a:r>
              <a:rPr lang="ko-KR" altLang="ko-KR" sz="1400" dirty="0" smtClean="0">
                <a:solidFill>
                  <a:schemeClr val="tx2"/>
                </a:solidFill>
              </a:rPr>
              <a:t>년</a:t>
            </a:r>
            <a:r>
              <a:rPr lang="it-IT" altLang="ko-KR" sz="1400" dirty="0" smtClean="0">
                <a:solidFill>
                  <a:schemeClr val="tx2"/>
                </a:solidFill>
              </a:rPr>
              <a:t> 8</a:t>
            </a:r>
            <a:r>
              <a:rPr lang="ko-KR" altLang="ko-KR" sz="1400" dirty="0" smtClean="0">
                <a:solidFill>
                  <a:schemeClr val="tx2"/>
                </a:solidFill>
              </a:rPr>
              <a:t>월</a:t>
            </a:r>
          </a:p>
          <a:p>
            <a:r>
              <a:rPr lang="ko-KR" altLang="ko-KR" sz="1400" b="1" dirty="0" smtClean="0">
                <a:solidFill>
                  <a:schemeClr val="tx2"/>
                </a:solidFill>
              </a:rPr>
              <a:t>논문 검토자</a:t>
            </a:r>
            <a:r>
              <a:rPr lang="it-IT" altLang="ko-KR" sz="1400" dirty="0" smtClean="0">
                <a:solidFill>
                  <a:schemeClr val="tx2"/>
                </a:solidFill>
              </a:rPr>
              <a:t>, IEEE Transactions on Vehicular Technology (2012), IEEE Conference on Computer Software and Application, Izmir, Turkey (2012), The Journal of Cognitive Systems Research (2011), IEEE Wireless Communications and Networking Conference, Las Vegas, NV, USA (2008), International Joint Conference on Neural Networks, Orlando, FL, USA (2007), IEEE Wireless Communications and Networking Conference, Hong Kong, China (2007)</a:t>
            </a:r>
            <a:endParaRPr lang="ko-KR" altLang="ko-KR" sz="1400" dirty="0" smtClean="0">
              <a:solidFill>
                <a:schemeClr val="tx2"/>
              </a:solidFill>
            </a:endParaRPr>
          </a:p>
          <a:p>
            <a:endParaRPr lang="ko-KR" altLang="ko-KR" sz="1400" dirty="0" smtClean="0">
              <a:solidFill>
                <a:schemeClr val="tx2"/>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1"/>
          <p:cNvSpPr>
            <a:spLocks noGrp="1"/>
          </p:cNvSpPr>
          <p:nvPr>
            <p:ph type="title"/>
          </p:nvPr>
        </p:nvSpPr>
        <p:spPr>
          <a:xfrm>
            <a:off x="1115616" y="2636912"/>
            <a:ext cx="7056784" cy="1368152"/>
          </a:xfrm>
        </p:spPr>
        <p:txBody>
          <a:bodyPr>
            <a:noAutofit/>
          </a:bodyPr>
          <a:lstStyle/>
          <a:p>
            <a:pPr algn="ctr"/>
            <a:r>
              <a:rPr lang="ko-KR" altLang="en-US" sz="4400" dirty="0" smtClean="0">
                <a:solidFill>
                  <a:schemeClr val="tx2"/>
                </a:solidFill>
                <a:latin typeface="+mn-ea"/>
                <a:ea typeface="+mn-ea"/>
                <a:cs typeface="+mn-cs"/>
              </a:rPr>
              <a:t>감사합니다</a:t>
            </a:r>
            <a:r>
              <a:rPr lang="en-US" altLang="ko-KR" sz="4400" dirty="0" smtClean="0">
                <a:solidFill>
                  <a:schemeClr val="tx2"/>
                </a:solidFill>
                <a:latin typeface="+mn-ea"/>
                <a:ea typeface="+mn-ea"/>
                <a:cs typeface="+mn-cs"/>
              </a:rPr>
              <a:t>.</a:t>
            </a:r>
            <a:endParaRPr lang="ko-KR" altLang="en-US" sz="4400" dirty="0">
              <a:solidFill>
                <a:schemeClr val="tx2"/>
              </a:solidFill>
              <a:latin typeface="+mn-ea"/>
              <a:ea typeface="+mn-ea"/>
              <a:cs typeface="+mn-cs"/>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planning-for-a-mobile-future-www.icesugarmedia.com"/>
          <p:cNvPicPr>
            <a:picLocks noChangeAspect="1" noChangeArrowheads="1"/>
          </p:cNvPicPr>
          <p:nvPr/>
        </p:nvPicPr>
        <p:blipFill>
          <a:blip r:embed="rId2" cstate="print"/>
          <a:srcRect/>
          <a:stretch>
            <a:fillRect/>
          </a:stretch>
        </p:blipFill>
        <p:spPr bwMode="auto">
          <a:xfrm>
            <a:off x="-36511" y="0"/>
            <a:ext cx="10325096" cy="6885384"/>
          </a:xfrm>
          <a:prstGeom prst="rect">
            <a:avLst/>
          </a:prstGeom>
          <a:noFill/>
        </p:spPr>
      </p:pic>
      <p:sp>
        <p:nvSpPr>
          <p:cNvPr id="5" name="직사각형 4"/>
          <p:cNvSpPr/>
          <p:nvPr/>
        </p:nvSpPr>
        <p:spPr>
          <a:xfrm>
            <a:off x="1115616" y="6597352"/>
            <a:ext cx="4572000" cy="276999"/>
          </a:xfrm>
          <a:prstGeom prst="rect">
            <a:avLst/>
          </a:prstGeom>
        </p:spPr>
        <p:txBody>
          <a:bodyPr>
            <a:spAutoFit/>
          </a:bodyPr>
          <a:lstStyle/>
          <a:p>
            <a:r>
              <a:rPr lang="en-US" altLang="ko-KR" sz="1200" dirty="0" smtClean="0">
                <a:solidFill>
                  <a:schemeClr val="bg1"/>
                </a:solidFill>
              </a:rPr>
              <a:t>Mobile Marketing: Planning For A Mobile Future, Steve Minks</a:t>
            </a:r>
            <a:endParaRPr lang="ko-KR" altLang="en-US" sz="1200" dirty="0">
              <a:solidFill>
                <a:schemeClr val="bg1"/>
              </a:solidFill>
            </a:endParaRPr>
          </a:p>
        </p:txBody>
      </p:sp>
      <p:sp>
        <p:nvSpPr>
          <p:cNvPr id="6" name="제목 5"/>
          <p:cNvSpPr>
            <a:spLocks noGrp="1"/>
          </p:cNvSpPr>
          <p:nvPr>
            <p:ph type="title"/>
          </p:nvPr>
        </p:nvSpPr>
        <p:spPr/>
        <p:txBody>
          <a:bodyPr>
            <a:normAutofit fontScale="90000"/>
          </a:bodyPr>
          <a:lstStyle/>
          <a:p>
            <a:endParaRPr lang="ko-KR"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2"/>
          <p:cNvSpPr txBox="1">
            <a:spLocks/>
          </p:cNvSpPr>
          <p:nvPr/>
        </p:nvSpPr>
        <p:spPr>
          <a:xfrm>
            <a:off x="323528" y="2852936"/>
            <a:ext cx="8639944" cy="504056"/>
          </a:xfrm>
          <a:prstGeom prst="rect">
            <a:avLst/>
          </a:prstGeom>
          <a:solidFill>
            <a:schemeClr val="bg1"/>
          </a:solidFill>
        </p:spPr>
        <p:txBody>
          <a:bodyPr vert="horz" lIns="91440" tIns="45720" rIns="91440" bIns="45720" rtlCol="0">
            <a:noAutofit/>
          </a:bodyPr>
          <a:lstStyle/>
          <a:p>
            <a:pPr marL="514350" indent="-514350" algn="ctr"/>
            <a:r>
              <a:rPr lang="en-US" altLang="ko-KR" sz="3200" b="1" dirty="0" smtClean="0">
                <a:solidFill>
                  <a:schemeClr val="tx2"/>
                </a:solidFill>
                <a:latin typeface="+mn-ea"/>
              </a:rPr>
              <a:t>1.3. </a:t>
            </a:r>
            <a:r>
              <a:rPr lang="ko-KR" altLang="en-US" sz="3200" b="1" dirty="0" smtClean="0">
                <a:solidFill>
                  <a:schemeClr val="tx2"/>
                </a:solidFill>
                <a:latin typeface="+mn-ea"/>
              </a:rPr>
              <a:t>인공지능의 소개</a:t>
            </a:r>
            <a:r>
              <a:rPr lang="en-US" altLang="ko-KR" sz="3200" b="1" dirty="0" smtClean="0">
                <a:solidFill>
                  <a:schemeClr val="tx2"/>
                </a:solidFill>
                <a:latin typeface="+mn-ea"/>
              </a:rPr>
              <a:t>: </a:t>
            </a:r>
            <a:r>
              <a:rPr lang="ko-KR" altLang="en-US" sz="3200" b="1" dirty="0" smtClean="0">
                <a:solidFill>
                  <a:schemeClr val="tx2"/>
                </a:solidFill>
                <a:latin typeface="+mn-ea"/>
              </a:rPr>
              <a:t>최근 주요 역사</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5" name="Picture 3"/>
          <p:cNvPicPr>
            <a:picLocks noChangeAspect="1" noChangeArrowheads="1"/>
          </p:cNvPicPr>
          <p:nvPr/>
        </p:nvPicPr>
        <p:blipFill>
          <a:blip r:embed="rId3" cstate="print"/>
          <a:srcRect/>
          <a:stretch>
            <a:fillRect/>
          </a:stretch>
        </p:blipFill>
        <p:spPr bwMode="auto">
          <a:xfrm>
            <a:off x="395536" y="2060848"/>
            <a:ext cx="1360654" cy="3024336"/>
          </a:xfrm>
          <a:prstGeom prst="rect">
            <a:avLst/>
          </a:prstGeom>
          <a:noFill/>
          <a:ln w="9525">
            <a:noFill/>
            <a:miter lim="800000"/>
            <a:headEnd/>
            <a:tailEnd/>
          </a:ln>
        </p:spPr>
      </p:pic>
      <p:pic>
        <p:nvPicPr>
          <p:cNvPr id="330757" name="Picture 5" descr="File:Kasparov-29.jpg"/>
          <p:cNvPicPr>
            <a:picLocks noChangeAspect="1" noChangeArrowheads="1"/>
          </p:cNvPicPr>
          <p:nvPr/>
        </p:nvPicPr>
        <p:blipFill>
          <a:blip r:embed="rId4" cstate="print"/>
          <a:srcRect/>
          <a:stretch>
            <a:fillRect/>
          </a:stretch>
        </p:blipFill>
        <p:spPr bwMode="auto">
          <a:xfrm>
            <a:off x="6660232" y="1844824"/>
            <a:ext cx="2088231" cy="3135483"/>
          </a:xfrm>
          <a:prstGeom prst="rect">
            <a:avLst/>
          </a:prstGeom>
          <a:noFill/>
        </p:spPr>
      </p:pic>
      <p:sp>
        <p:nvSpPr>
          <p:cNvPr id="7" name="제목 1"/>
          <p:cNvSpPr>
            <a:spLocks noGrp="1"/>
          </p:cNvSpPr>
          <p:nvPr>
            <p:ph type="title"/>
          </p:nvPr>
        </p:nvSpPr>
        <p:spPr>
          <a:xfrm>
            <a:off x="0" y="-27384"/>
            <a:ext cx="9144000" cy="504056"/>
          </a:xfrm>
        </p:spPr>
        <p:txBody>
          <a:bodyPr>
            <a:noAutofit/>
          </a:bodyPr>
          <a:lstStyle/>
          <a:p>
            <a:pPr algn="ctr"/>
            <a:r>
              <a:rPr lang="en-US" altLang="ko-KR" sz="2400" dirty="0" smtClean="0"/>
              <a:t>Game of Chess: IBM Deep Blue Defeats Garry Kasparov (1997)</a:t>
            </a:r>
            <a:endParaRPr lang="ko-KR" altLang="en-US" sz="2400" dirty="0"/>
          </a:p>
        </p:txBody>
      </p:sp>
      <p:sp>
        <p:nvSpPr>
          <p:cNvPr id="8" name="직사각형 7"/>
          <p:cNvSpPr/>
          <p:nvPr/>
        </p:nvSpPr>
        <p:spPr>
          <a:xfrm>
            <a:off x="251520" y="642174"/>
            <a:ext cx="8742971" cy="338554"/>
          </a:xfrm>
          <a:prstGeom prst="rect">
            <a:avLst/>
          </a:prstGeom>
        </p:spPr>
        <p:txBody>
          <a:bodyPr wrap="none">
            <a:spAutoFit/>
          </a:bodyPr>
          <a:lstStyle/>
          <a:p>
            <a:r>
              <a:rPr lang="en-US" altLang="ko-KR" sz="1600" dirty="0" smtClean="0"/>
              <a:t>IBM’s super computer Deep Blue defeated human chess champion Garry Kasparov in 1997.</a:t>
            </a:r>
            <a:endParaRPr lang="ko-KR" altLang="en-US" sz="1600" dirty="0"/>
          </a:p>
        </p:txBody>
      </p:sp>
      <p:pic>
        <p:nvPicPr>
          <p:cNvPr id="330760" name="Picture 8"/>
          <p:cNvPicPr>
            <a:picLocks noChangeAspect="1" noChangeArrowheads="1"/>
          </p:cNvPicPr>
          <p:nvPr/>
        </p:nvPicPr>
        <p:blipFill>
          <a:blip r:embed="rId5" cstate="print"/>
          <a:srcRect/>
          <a:stretch>
            <a:fillRect/>
          </a:stretch>
        </p:blipFill>
        <p:spPr bwMode="auto">
          <a:xfrm>
            <a:off x="2555776" y="1484784"/>
            <a:ext cx="3579685" cy="4104456"/>
          </a:xfrm>
          <a:prstGeom prst="rect">
            <a:avLst/>
          </a:prstGeom>
          <a:noFill/>
          <a:ln w="9525">
            <a:noFill/>
            <a:miter lim="800000"/>
            <a:headEnd/>
            <a:tailEnd/>
          </a:ln>
        </p:spPr>
      </p:pic>
      <p:sp>
        <p:nvSpPr>
          <p:cNvPr id="11" name="직사각형 10"/>
          <p:cNvSpPr/>
          <p:nvPr/>
        </p:nvSpPr>
        <p:spPr>
          <a:xfrm>
            <a:off x="3419872" y="6597352"/>
            <a:ext cx="3168352" cy="246221"/>
          </a:xfrm>
          <a:prstGeom prst="rect">
            <a:avLst/>
          </a:prstGeom>
        </p:spPr>
        <p:txBody>
          <a:bodyPr wrap="square">
            <a:spAutoFit/>
          </a:bodyPr>
          <a:lstStyle/>
          <a:p>
            <a:r>
              <a:rPr lang="en-US" altLang="ko-KR" sz="1000" dirty="0" smtClean="0">
                <a:hlinkClick r:id="rId6"/>
              </a:rPr>
              <a:t>Deep Blue versus Garry Kasparov</a:t>
            </a:r>
            <a:r>
              <a:rPr lang="en-US" altLang="ko-KR" sz="1000" dirty="0" smtClean="0"/>
              <a:t>, Wikipedia</a:t>
            </a:r>
            <a:endParaRPr lang="ko-KR" altLang="en-US" sz="10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36512" y="-27384"/>
            <a:ext cx="9144000" cy="504056"/>
          </a:xfrm>
        </p:spPr>
        <p:txBody>
          <a:bodyPr>
            <a:noAutofit/>
          </a:bodyPr>
          <a:lstStyle/>
          <a:p>
            <a:pPr algn="ctr"/>
            <a:r>
              <a:rPr lang="en-US" altLang="ko-KR" sz="2400" dirty="0" err="1" smtClean="0"/>
              <a:t>ImageNet</a:t>
            </a:r>
            <a:r>
              <a:rPr lang="en-US" altLang="ko-KR" sz="2400" dirty="0" smtClean="0"/>
              <a:t>: Huge Image Data (2009)</a:t>
            </a:r>
            <a:endParaRPr lang="ko-KR" altLang="en-US" sz="2400" dirty="0"/>
          </a:p>
        </p:txBody>
      </p:sp>
      <p:sp>
        <p:nvSpPr>
          <p:cNvPr id="8" name="직사각형 7"/>
          <p:cNvSpPr/>
          <p:nvPr/>
        </p:nvSpPr>
        <p:spPr>
          <a:xfrm>
            <a:off x="360040" y="548680"/>
            <a:ext cx="8460432" cy="830997"/>
          </a:xfrm>
          <a:prstGeom prst="rect">
            <a:avLst/>
          </a:prstGeom>
        </p:spPr>
        <p:txBody>
          <a:bodyPr wrap="square">
            <a:spAutoFit/>
          </a:bodyPr>
          <a:lstStyle/>
          <a:p>
            <a:r>
              <a:rPr lang="en-US" altLang="ko-KR" sz="1600" dirty="0" smtClean="0"/>
              <a:t>The database of 15 million images in 22k categories was delivered to Conference on </a:t>
            </a:r>
            <a:br>
              <a:rPr lang="en-US" altLang="ko-KR" sz="1600" dirty="0" smtClean="0"/>
            </a:br>
            <a:r>
              <a:rPr lang="en-US" altLang="ko-KR" sz="1600" dirty="0" smtClean="0"/>
              <a:t>Computer Vision and Pattern Recognition (CVPR) in 2009. </a:t>
            </a:r>
          </a:p>
          <a:p>
            <a:r>
              <a:rPr lang="en-US" altLang="ko-KR" sz="1600" dirty="0" smtClean="0"/>
              <a:t>The </a:t>
            </a:r>
            <a:r>
              <a:rPr lang="en-US" altLang="ko-KR" sz="1600" dirty="0" err="1" smtClean="0"/>
              <a:t>ImageNet</a:t>
            </a:r>
            <a:r>
              <a:rPr lang="en-US" altLang="ko-KR" sz="1600" dirty="0" smtClean="0"/>
              <a:t> project runs an annual software contest from 2010.</a:t>
            </a:r>
          </a:p>
        </p:txBody>
      </p:sp>
      <p:sp>
        <p:nvSpPr>
          <p:cNvPr id="15" name="직사각형 14"/>
          <p:cNvSpPr/>
          <p:nvPr/>
        </p:nvSpPr>
        <p:spPr>
          <a:xfrm>
            <a:off x="9396536" y="6309320"/>
            <a:ext cx="4104456" cy="215444"/>
          </a:xfrm>
          <a:prstGeom prst="rect">
            <a:avLst/>
          </a:prstGeom>
        </p:spPr>
        <p:txBody>
          <a:bodyPr wrap="square">
            <a:spAutoFit/>
          </a:bodyPr>
          <a:lstStyle/>
          <a:p>
            <a:r>
              <a:rPr lang="en-US" altLang="ko-KR" sz="800" dirty="0" smtClean="0">
                <a:hlinkClick r:id="rId3"/>
              </a:rPr>
              <a:t>What I learned from competing against a </a:t>
            </a:r>
            <a:r>
              <a:rPr lang="en-US" altLang="ko-KR" sz="800" dirty="0" err="1" smtClean="0">
                <a:hlinkClick r:id="rId3"/>
              </a:rPr>
              <a:t>ConvNet</a:t>
            </a:r>
            <a:r>
              <a:rPr lang="en-US" altLang="ko-KR" sz="800" dirty="0" smtClean="0">
                <a:hlinkClick r:id="rId3"/>
              </a:rPr>
              <a:t> on </a:t>
            </a:r>
            <a:r>
              <a:rPr lang="en-US" altLang="ko-KR" sz="800" dirty="0" err="1" smtClean="0">
                <a:hlinkClick r:id="rId3"/>
              </a:rPr>
              <a:t>ImageNet</a:t>
            </a:r>
            <a:r>
              <a:rPr lang="en-US" altLang="ko-KR" sz="800" dirty="0" smtClean="0"/>
              <a:t>, Andrej </a:t>
            </a:r>
            <a:r>
              <a:rPr lang="en-US" altLang="ko-KR" sz="800" dirty="0" err="1" smtClean="0"/>
              <a:t>Karpathy</a:t>
            </a:r>
            <a:endParaRPr lang="ko-KR" altLang="en-US" sz="800" dirty="0"/>
          </a:p>
        </p:txBody>
      </p:sp>
      <p:sp>
        <p:nvSpPr>
          <p:cNvPr id="16" name="직사각형 15"/>
          <p:cNvSpPr/>
          <p:nvPr/>
        </p:nvSpPr>
        <p:spPr>
          <a:xfrm>
            <a:off x="2555776" y="6609075"/>
            <a:ext cx="3960440" cy="246221"/>
          </a:xfrm>
          <a:prstGeom prst="rect">
            <a:avLst/>
          </a:prstGeom>
        </p:spPr>
        <p:txBody>
          <a:bodyPr wrap="square">
            <a:spAutoFit/>
          </a:bodyPr>
          <a:lstStyle/>
          <a:p>
            <a:r>
              <a:rPr lang="en-US" altLang="ko-KR" sz="1000" dirty="0" smtClean="0">
                <a:hlinkClick r:id="rId4"/>
              </a:rPr>
              <a:t>How we teach computers to understand pictures | </a:t>
            </a:r>
            <a:r>
              <a:rPr lang="en-US" altLang="ko-KR" sz="1000" dirty="0" err="1" smtClean="0">
                <a:hlinkClick r:id="rId4"/>
              </a:rPr>
              <a:t>Fei</a:t>
            </a:r>
            <a:r>
              <a:rPr lang="en-US" altLang="ko-KR" sz="1000" dirty="0" smtClean="0">
                <a:hlinkClick r:id="rId4"/>
              </a:rPr>
              <a:t> </a:t>
            </a:r>
            <a:r>
              <a:rPr lang="en-US" altLang="ko-KR" sz="1000" dirty="0" err="1" smtClean="0">
                <a:hlinkClick r:id="rId4"/>
              </a:rPr>
              <a:t>Fei</a:t>
            </a:r>
            <a:r>
              <a:rPr lang="en-US" altLang="ko-KR" sz="1000" dirty="0" smtClean="0">
                <a:hlinkClick r:id="rId4"/>
              </a:rPr>
              <a:t> Li,</a:t>
            </a:r>
            <a:r>
              <a:rPr lang="en-US" altLang="ko-KR" sz="1000" dirty="0" smtClean="0"/>
              <a:t> TED</a:t>
            </a:r>
            <a:endParaRPr lang="ko-KR" altLang="en-US" sz="1000" dirty="0"/>
          </a:p>
        </p:txBody>
      </p:sp>
      <p:grpSp>
        <p:nvGrpSpPr>
          <p:cNvPr id="2" name="그룹 20"/>
          <p:cNvGrpSpPr/>
          <p:nvPr/>
        </p:nvGrpSpPr>
        <p:grpSpPr>
          <a:xfrm>
            <a:off x="395535" y="1556792"/>
            <a:ext cx="8515351" cy="5081892"/>
            <a:chOff x="395535" y="1556792"/>
            <a:chExt cx="8515351" cy="5081892"/>
          </a:xfrm>
        </p:grpSpPr>
        <p:pic>
          <p:nvPicPr>
            <p:cNvPr id="334861" name="Picture 13"/>
            <p:cNvPicPr>
              <a:picLocks noChangeAspect="1" noChangeArrowheads="1"/>
            </p:cNvPicPr>
            <p:nvPr/>
          </p:nvPicPr>
          <p:blipFill>
            <a:blip r:embed="rId5" cstate="print"/>
            <a:srcRect/>
            <a:stretch>
              <a:fillRect/>
            </a:stretch>
          </p:blipFill>
          <p:spPr bwMode="auto">
            <a:xfrm>
              <a:off x="395536" y="1556792"/>
              <a:ext cx="8515350" cy="3981450"/>
            </a:xfrm>
            <a:prstGeom prst="rect">
              <a:avLst/>
            </a:prstGeom>
            <a:noFill/>
            <a:ln w="9525">
              <a:noFill/>
              <a:miter lim="800000"/>
              <a:headEnd/>
              <a:tailEnd/>
            </a:ln>
          </p:spPr>
        </p:pic>
        <p:pic>
          <p:nvPicPr>
            <p:cNvPr id="334859" name="Picture 11"/>
            <p:cNvPicPr>
              <a:picLocks noChangeAspect="1" noChangeArrowheads="1"/>
            </p:cNvPicPr>
            <p:nvPr/>
          </p:nvPicPr>
          <p:blipFill>
            <a:blip r:embed="rId6" cstate="print"/>
            <a:srcRect/>
            <a:stretch>
              <a:fillRect/>
            </a:stretch>
          </p:blipFill>
          <p:spPr bwMode="auto">
            <a:xfrm>
              <a:off x="395535" y="5157192"/>
              <a:ext cx="3859941" cy="1481492"/>
            </a:xfrm>
            <a:prstGeom prst="rect">
              <a:avLst/>
            </a:prstGeom>
            <a:noFill/>
            <a:ln w="9525">
              <a:noFill/>
              <a:miter lim="800000"/>
              <a:headEnd/>
              <a:tailEnd/>
            </a:ln>
          </p:spPr>
        </p:pic>
      </p:grpSp>
      <p:pic>
        <p:nvPicPr>
          <p:cNvPr id="334860" name="Picture 12"/>
          <p:cNvPicPr>
            <a:picLocks noChangeAspect="1" noChangeArrowheads="1"/>
          </p:cNvPicPr>
          <p:nvPr/>
        </p:nvPicPr>
        <p:blipFill>
          <a:blip r:embed="rId7" cstate="print"/>
          <a:srcRect/>
          <a:stretch>
            <a:fillRect/>
          </a:stretch>
        </p:blipFill>
        <p:spPr bwMode="auto">
          <a:xfrm>
            <a:off x="4211960" y="4005064"/>
            <a:ext cx="4680520" cy="26306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descr="Image result for brain"/>
          <p:cNvPicPr>
            <a:picLocks noChangeAspect="1" noChangeArrowheads="1"/>
          </p:cNvPicPr>
          <p:nvPr/>
        </p:nvPicPr>
        <p:blipFill>
          <a:blip r:embed="rId3" cstate="print"/>
          <a:srcRect/>
          <a:stretch>
            <a:fillRect/>
          </a:stretch>
        </p:blipFill>
        <p:spPr bwMode="auto">
          <a:xfrm>
            <a:off x="1979712" y="2132856"/>
            <a:ext cx="5040560" cy="5040560"/>
          </a:xfrm>
          <a:prstGeom prst="rect">
            <a:avLst/>
          </a:prstGeom>
          <a:noFill/>
        </p:spPr>
      </p:pic>
      <p:sp>
        <p:nvSpPr>
          <p:cNvPr id="39" name="직사각형 38"/>
          <p:cNvSpPr/>
          <p:nvPr/>
        </p:nvSpPr>
        <p:spPr>
          <a:xfrm>
            <a:off x="3492300" y="6567155"/>
            <a:ext cx="2303836" cy="246221"/>
          </a:xfrm>
          <a:prstGeom prst="rect">
            <a:avLst/>
          </a:prstGeom>
        </p:spPr>
        <p:txBody>
          <a:bodyPr wrap="none">
            <a:spAutoFit/>
          </a:bodyPr>
          <a:lstStyle/>
          <a:p>
            <a:r>
              <a:rPr lang="en-US" altLang="ko-KR" sz="1000" dirty="0" smtClean="0">
                <a:hlinkClick r:id="rId4"/>
              </a:rPr>
              <a:t>[Your Brain on Exercise, </a:t>
            </a:r>
            <a:r>
              <a:rPr lang="en-US" altLang="ko-KR" sz="1000" dirty="0" err="1" smtClean="0">
                <a:hlinkClick r:id="rId4"/>
              </a:rPr>
              <a:t>Anja</a:t>
            </a:r>
            <a:r>
              <a:rPr lang="en-US" altLang="ko-KR" sz="1000" dirty="0" smtClean="0">
                <a:hlinkClick r:id="rId4"/>
              </a:rPr>
              <a:t> Garcia</a:t>
            </a:r>
            <a:r>
              <a:rPr lang="en-US" altLang="ko-KR" sz="1000" dirty="0" smtClean="0"/>
              <a:t>]</a:t>
            </a:r>
            <a:endParaRPr lang="ko-KR" altLang="en-US" sz="1000" dirty="0"/>
          </a:p>
        </p:txBody>
      </p:sp>
      <p:sp>
        <p:nvSpPr>
          <p:cNvPr id="8" name="제목 1"/>
          <p:cNvSpPr>
            <a:spLocks noGrp="1"/>
          </p:cNvSpPr>
          <p:nvPr>
            <p:ph type="title"/>
          </p:nvPr>
        </p:nvSpPr>
        <p:spPr>
          <a:xfrm>
            <a:off x="0" y="-27384"/>
            <a:ext cx="9144000" cy="504056"/>
          </a:xfrm>
        </p:spPr>
        <p:txBody>
          <a:bodyPr>
            <a:noAutofit/>
          </a:bodyPr>
          <a:lstStyle/>
          <a:p>
            <a:pPr algn="ctr"/>
            <a:r>
              <a:rPr lang="en-US" altLang="ko-KR" sz="2200" dirty="0" smtClean="0"/>
              <a:t>Definition of Artificial Intelligence</a:t>
            </a:r>
            <a:endParaRPr lang="ko-KR" altLang="en-US" sz="2200" dirty="0"/>
          </a:p>
        </p:txBody>
      </p:sp>
      <p:sp>
        <p:nvSpPr>
          <p:cNvPr id="34" name="TextBox 33"/>
          <p:cNvSpPr txBox="1"/>
          <p:nvPr/>
        </p:nvSpPr>
        <p:spPr>
          <a:xfrm>
            <a:off x="323528" y="2132856"/>
            <a:ext cx="8352928" cy="400110"/>
          </a:xfrm>
          <a:prstGeom prst="rect">
            <a:avLst/>
          </a:prstGeom>
          <a:noFill/>
        </p:spPr>
        <p:txBody>
          <a:bodyPr wrap="square" rtlCol="0">
            <a:spAutoFit/>
          </a:bodyPr>
          <a:lstStyle/>
          <a:p>
            <a:r>
              <a:rPr lang="ko-KR" altLang="en-US" sz="2000" dirty="0" smtClean="0">
                <a:latin typeface="+mn-ea"/>
              </a:rPr>
              <a:t>뇌가 수행하는 기능</a:t>
            </a:r>
            <a:r>
              <a:rPr lang="en-US" altLang="ko-KR" sz="2000" dirty="0" smtClean="0">
                <a:latin typeface="+mn-ea"/>
              </a:rPr>
              <a:t>, </a:t>
            </a:r>
            <a:r>
              <a:rPr lang="ko-KR" altLang="en-US" sz="2000" dirty="0" smtClean="0">
                <a:latin typeface="+mn-ea"/>
              </a:rPr>
              <a:t>특히 지능을 요하는 능력</a:t>
            </a:r>
            <a:r>
              <a:rPr lang="en-US" altLang="ko-KR" sz="2000" dirty="0" smtClean="0">
                <a:latin typeface="+mn-ea"/>
              </a:rPr>
              <a:t>,</a:t>
            </a:r>
            <a:r>
              <a:rPr lang="ko-KR" altLang="en-US" sz="2000" dirty="0" smtClean="0">
                <a:latin typeface="+mn-ea"/>
              </a:rPr>
              <a:t>을 컴퓨터가 수행하는 것</a:t>
            </a:r>
            <a:r>
              <a:rPr lang="en-US" altLang="ko-KR" sz="2000" dirty="0" smtClean="0">
                <a:latin typeface="+mn-ea"/>
              </a:rPr>
              <a:t>.</a:t>
            </a:r>
          </a:p>
        </p:txBody>
      </p:sp>
      <p:sp>
        <p:nvSpPr>
          <p:cNvPr id="7" name="TextBox 6"/>
          <p:cNvSpPr txBox="1"/>
          <p:nvPr/>
        </p:nvSpPr>
        <p:spPr>
          <a:xfrm>
            <a:off x="107504" y="490027"/>
            <a:ext cx="8964488" cy="1200329"/>
          </a:xfrm>
          <a:prstGeom prst="rect">
            <a:avLst/>
          </a:prstGeom>
          <a:noFill/>
        </p:spPr>
        <p:txBody>
          <a:bodyPr wrap="square" rtlCol="0">
            <a:spAutoFit/>
          </a:bodyPr>
          <a:lstStyle/>
          <a:p>
            <a:r>
              <a:rPr lang="en-US" altLang="ko-KR" dirty="0" smtClean="0"/>
              <a:t>Formal definition</a:t>
            </a:r>
            <a:r>
              <a:rPr lang="en-US" altLang="ko-KR" b="1" dirty="0" smtClean="0"/>
              <a:t/>
            </a:r>
            <a:br>
              <a:rPr lang="en-US" altLang="ko-KR" b="1" dirty="0" smtClean="0"/>
            </a:br>
            <a:r>
              <a:rPr lang="en-US" altLang="ko-KR" dirty="0" smtClean="0"/>
              <a:t>Dartmouth Artificial Intelligence Conference (1956)</a:t>
            </a:r>
          </a:p>
          <a:p>
            <a:r>
              <a:rPr lang="en-US" altLang="ko-KR" dirty="0" smtClean="0"/>
              <a:t>Every aspect of learning or any other feature of intelligence can in principle be so precisely described that a machine can be made to simulate it.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0" y="-27384"/>
            <a:ext cx="9144000" cy="504056"/>
          </a:xfrm>
        </p:spPr>
        <p:txBody>
          <a:bodyPr>
            <a:noAutofit/>
          </a:bodyPr>
          <a:lstStyle/>
          <a:p>
            <a:pPr algn="ctr"/>
            <a:r>
              <a:rPr lang="en-US" altLang="ko-KR" sz="2400" dirty="0" smtClean="0"/>
              <a:t>Jeopardy!: IBM Watson Wins on Jeopardy (2011)</a:t>
            </a:r>
            <a:endParaRPr lang="ko-KR" altLang="en-US" sz="2400" dirty="0"/>
          </a:p>
        </p:txBody>
      </p:sp>
      <p:sp>
        <p:nvSpPr>
          <p:cNvPr id="8" name="직사각형 7"/>
          <p:cNvSpPr/>
          <p:nvPr/>
        </p:nvSpPr>
        <p:spPr>
          <a:xfrm>
            <a:off x="1187624" y="764704"/>
            <a:ext cx="7056784" cy="584775"/>
          </a:xfrm>
          <a:prstGeom prst="rect">
            <a:avLst/>
          </a:prstGeom>
        </p:spPr>
        <p:txBody>
          <a:bodyPr wrap="square">
            <a:spAutoFit/>
          </a:bodyPr>
          <a:lstStyle/>
          <a:p>
            <a:r>
              <a:rPr lang="en-US" altLang="ko-KR" sz="1600" dirty="0" smtClean="0"/>
              <a:t>IBM’s Q&amp;A system won the game with $77,147 leaving Two “Jeopardy!” champions </a:t>
            </a:r>
            <a:r>
              <a:rPr lang="en-US" altLang="ko-KR" sz="1600" dirty="0" err="1" smtClean="0"/>
              <a:t>Rutter</a:t>
            </a:r>
            <a:r>
              <a:rPr lang="en-US" altLang="ko-KR" sz="1600" dirty="0" smtClean="0"/>
              <a:t> and Jennings with $21,600 and $24,000 respectively.</a:t>
            </a:r>
            <a:endParaRPr lang="ko-KR" altLang="en-US" sz="1600" dirty="0"/>
          </a:p>
        </p:txBody>
      </p:sp>
      <p:sp>
        <p:nvSpPr>
          <p:cNvPr id="11" name="직사각형 10"/>
          <p:cNvSpPr/>
          <p:nvPr/>
        </p:nvSpPr>
        <p:spPr>
          <a:xfrm>
            <a:off x="251520" y="3948130"/>
            <a:ext cx="4536504" cy="246221"/>
          </a:xfrm>
          <a:prstGeom prst="rect">
            <a:avLst/>
          </a:prstGeom>
        </p:spPr>
        <p:txBody>
          <a:bodyPr wrap="square">
            <a:spAutoFit/>
          </a:bodyPr>
          <a:lstStyle/>
          <a:p>
            <a:r>
              <a:rPr lang="en-US" altLang="ko-KR" sz="1000" dirty="0" smtClean="0">
                <a:hlinkClick r:id="rId3"/>
              </a:rPr>
              <a:t>IBM's Watson Supercomputer Destroys Humans in Jeopardy | </a:t>
            </a:r>
            <a:r>
              <a:rPr lang="en-US" altLang="ko-KR" sz="1000" dirty="0" err="1" smtClean="0">
                <a:hlinkClick r:id="rId3"/>
              </a:rPr>
              <a:t>Engadget</a:t>
            </a:r>
            <a:endParaRPr lang="ko-KR" altLang="en-US" sz="1000" dirty="0"/>
          </a:p>
        </p:txBody>
      </p:sp>
      <p:sp>
        <p:nvSpPr>
          <p:cNvPr id="9" name="직사각형 8"/>
          <p:cNvSpPr/>
          <p:nvPr/>
        </p:nvSpPr>
        <p:spPr>
          <a:xfrm>
            <a:off x="971600" y="6567155"/>
            <a:ext cx="7416824" cy="246221"/>
          </a:xfrm>
          <a:prstGeom prst="rect">
            <a:avLst/>
          </a:prstGeom>
        </p:spPr>
        <p:txBody>
          <a:bodyPr wrap="square">
            <a:spAutoFit/>
          </a:bodyPr>
          <a:lstStyle/>
          <a:p>
            <a:r>
              <a:rPr lang="en-US" altLang="ko-KR" sz="1000" dirty="0" smtClean="0">
                <a:hlinkClick r:id="rId4"/>
              </a:rPr>
              <a:t>IBM Watson: The inside story of how the Jeopardy-winning supercomputer was born, and what it wants to do next</a:t>
            </a:r>
            <a:r>
              <a:rPr lang="en-US" altLang="ko-KR" sz="1000" dirty="0" smtClean="0"/>
              <a:t>, IBM</a:t>
            </a:r>
            <a:endParaRPr lang="ko-KR" altLang="en-US" sz="1000" dirty="0"/>
          </a:p>
        </p:txBody>
      </p:sp>
      <p:pic>
        <p:nvPicPr>
          <p:cNvPr id="334852" name="Picture 4" descr="https://upload.wikimedia.org/wikipedia/en/thumb/0/00/IBM_Watson_Logo_2017.png/220px-IBM_Watson_Logo_2017.png"/>
          <p:cNvPicPr>
            <a:picLocks noChangeAspect="1" noChangeArrowheads="1"/>
          </p:cNvPicPr>
          <p:nvPr/>
        </p:nvPicPr>
        <p:blipFill>
          <a:blip r:embed="rId5" cstate="print"/>
          <a:srcRect/>
          <a:stretch>
            <a:fillRect/>
          </a:stretch>
        </p:blipFill>
        <p:spPr bwMode="auto">
          <a:xfrm>
            <a:off x="179512" y="620688"/>
            <a:ext cx="899592" cy="838256"/>
          </a:xfrm>
          <a:prstGeom prst="rect">
            <a:avLst/>
          </a:prstGeom>
          <a:noFill/>
        </p:spPr>
      </p:pic>
      <p:pic>
        <p:nvPicPr>
          <p:cNvPr id="334854" name="Picture 6" descr="https://static01.nyt.com/images/2011/02/17/us/17jeopardy_337-span/17jeopardy_337-span-articleLarge.jpg"/>
          <p:cNvPicPr>
            <a:picLocks noChangeAspect="1" noChangeArrowheads="1"/>
          </p:cNvPicPr>
          <p:nvPr/>
        </p:nvPicPr>
        <p:blipFill>
          <a:blip r:embed="rId6" cstate="print"/>
          <a:srcRect/>
          <a:stretch>
            <a:fillRect/>
          </a:stretch>
        </p:blipFill>
        <p:spPr bwMode="auto">
          <a:xfrm>
            <a:off x="4771435" y="1628800"/>
            <a:ext cx="4265061" cy="2345783"/>
          </a:xfrm>
          <a:prstGeom prst="rect">
            <a:avLst/>
          </a:prstGeom>
          <a:noFill/>
        </p:spPr>
      </p:pic>
      <p:pic>
        <p:nvPicPr>
          <p:cNvPr id="334850" name="Picture 2"/>
          <p:cNvPicPr>
            <a:picLocks noChangeAspect="1" noChangeArrowheads="1"/>
          </p:cNvPicPr>
          <p:nvPr/>
        </p:nvPicPr>
        <p:blipFill>
          <a:blip r:embed="rId7" cstate="print"/>
          <a:srcRect/>
          <a:stretch>
            <a:fillRect/>
          </a:stretch>
        </p:blipFill>
        <p:spPr bwMode="auto">
          <a:xfrm>
            <a:off x="90913" y="1628800"/>
            <a:ext cx="4679173" cy="2346905"/>
          </a:xfrm>
          <a:prstGeom prst="rect">
            <a:avLst/>
          </a:prstGeom>
          <a:noFill/>
          <a:ln w="9525">
            <a:noFill/>
            <a:miter lim="800000"/>
            <a:headEnd/>
            <a:tailEnd/>
          </a:ln>
        </p:spPr>
      </p:pic>
      <p:sp>
        <p:nvSpPr>
          <p:cNvPr id="12" name="직사각형 11"/>
          <p:cNvSpPr/>
          <p:nvPr/>
        </p:nvSpPr>
        <p:spPr>
          <a:xfrm>
            <a:off x="4788024" y="3949308"/>
            <a:ext cx="4176464" cy="246221"/>
          </a:xfrm>
          <a:prstGeom prst="rect">
            <a:avLst/>
          </a:prstGeom>
        </p:spPr>
        <p:txBody>
          <a:bodyPr wrap="square">
            <a:spAutoFit/>
          </a:bodyPr>
          <a:lstStyle/>
          <a:p>
            <a:r>
              <a:rPr lang="en-US" altLang="ko-KR" sz="1000" dirty="0" smtClean="0">
                <a:hlinkClick r:id="rId8"/>
              </a:rPr>
              <a:t>Computer Wins on ‘Jeopardy!’: Trivial, It’s Not</a:t>
            </a:r>
            <a:r>
              <a:rPr lang="en-US" altLang="ko-KR" sz="1000" dirty="0" smtClean="0"/>
              <a:t>, the New York Times</a:t>
            </a:r>
            <a:endParaRPr lang="ko-KR" altLang="en-US" sz="1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0" y="-27384"/>
            <a:ext cx="9144000" cy="504056"/>
          </a:xfrm>
        </p:spPr>
        <p:txBody>
          <a:bodyPr>
            <a:noAutofit/>
          </a:bodyPr>
          <a:lstStyle/>
          <a:p>
            <a:pPr algn="ctr"/>
            <a:r>
              <a:rPr lang="en-US" altLang="ko-KR" sz="2400" dirty="0" smtClean="0"/>
              <a:t>Intelligent Personal Assistant: Apple Launches </a:t>
            </a:r>
            <a:r>
              <a:rPr lang="en-US" altLang="ko-KR" sz="2400" dirty="0" err="1" smtClean="0"/>
              <a:t>Siri</a:t>
            </a:r>
            <a:r>
              <a:rPr lang="en-US" altLang="ko-KR" sz="2400" dirty="0" smtClean="0"/>
              <a:t> (2011)</a:t>
            </a:r>
            <a:endParaRPr lang="ko-KR" altLang="en-US" sz="2400" dirty="0"/>
          </a:p>
        </p:txBody>
      </p:sp>
      <p:sp>
        <p:nvSpPr>
          <p:cNvPr id="8" name="직사각형 7"/>
          <p:cNvSpPr/>
          <p:nvPr/>
        </p:nvSpPr>
        <p:spPr>
          <a:xfrm>
            <a:off x="1043608" y="692696"/>
            <a:ext cx="6264696" cy="1077218"/>
          </a:xfrm>
          <a:prstGeom prst="rect">
            <a:avLst/>
          </a:prstGeom>
        </p:spPr>
        <p:txBody>
          <a:bodyPr wrap="square">
            <a:spAutoFit/>
          </a:bodyPr>
          <a:lstStyle/>
          <a:p>
            <a:r>
              <a:rPr lang="en-US" altLang="ko-KR" sz="1600" dirty="0" err="1" smtClean="0"/>
              <a:t>Siri</a:t>
            </a:r>
            <a:r>
              <a:rPr lang="en-US" altLang="ko-KR" sz="1600" dirty="0" smtClean="0"/>
              <a:t> was launched as an app in the Apple store in February, 2010.</a:t>
            </a:r>
          </a:p>
          <a:p>
            <a:r>
              <a:rPr lang="en-US" altLang="ko-KR" sz="1600" dirty="0" smtClean="0"/>
              <a:t>The </a:t>
            </a:r>
            <a:r>
              <a:rPr lang="en-US" altLang="ko-KR" sz="1600" dirty="0" err="1" smtClean="0"/>
              <a:t>Siri</a:t>
            </a:r>
            <a:r>
              <a:rPr lang="en-US" altLang="ko-KR" sz="1600" dirty="0" smtClean="0"/>
              <a:t> team sold it to Apple in April, 2010.</a:t>
            </a:r>
          </a:p>
          <a:p>
            <a:r>
              <a:rPr lang="en-US" altLang="ko-KR" sz="1600" dirty="0" err="1" smtClean="0"/>
              <a:t>Siri</a:t>
            </a:r>
            <a:r>
              <a:rPr lang="en-US" altLang="ko-KR" sz="1600" dirty="0" smtClean="0"/>
              <a:t> was launched on the </a:t>
            </a:r>
            <a:r>
              <a:rPr lang="en-US" altLang="ko-KR" sz="1600" dirty="0" err="1" smtClean="0"/>
              <a:t>iPhone</a:t>
            </a:r>
            <a:r>
              <a:rPr lang="en-US" altLang="ko-KR" sz="1600" dirty="0" smtClean="0"/>
              <a:t> on Oct. 4, 2011.</a:t>
            </a:r>
            <a:br>
              <a:rPr lang="en-US" altLang="ko-KR" sz="1600" dirty="0" smtClean="0"/>
            </a:br>
            <a:r>
              <a:rPr lang="en-US" altLang="ko-KR" sz="1600" dirty="0" smtClean="0"/>
              <a:t>(Jobs died the next day.)</a:t>
            </a:r>
            <a:endParaRPr lang="ko-KR" altLang="en-US" sz="1600" dirty="0"/>
          </a:p>
        </p:txBody>
      </p:sp>
      <p:pic>
        <p:nvPicPr>
          <p:cNvPr id="335874" name="Picture 2" descr="Siri on an Apple iPhone in 2012"/>
          <p:cNvPicPr>
            <a:picLocks noChangeAspect="1" noChangeArrowheads="1"/>
          </p:cNvPicPr>
          <p:nvPr/>
        </p:nvPicPr>
        <p:blipFill>
          <a:blip r:embed="rId3" cstate="print"/>
          <a:srcRect/>
          <a:stretch>
            <a:fillRect/>
          </a:stretch>
        </p:blipFill>
        <p:spPr bwMode="auto">
          <a:xfrm>
            <a:off x="971600" y="1866309"/>
            <a:ext cx="6912768" cy="4608511"/>
          </a:xfrm>
          <a:prstGeom prst="rect">
            <a:avLst/>
          </a:prstGeom>
          <a:noFill/>
        </p:spPr>
      </p:pic>
      <p:pic>
        <p:nvPicPr>
          <p:cNvPr id="335878" name="Picture 6"/>
          <p:cNvPicPr>
            <a:picLocks noChangeAspect="1" noChangeArrowheads="1"/>
          </p:cNvPicPr>
          <p:nvPr/>
        </p:nvPicPr>
        <p:blipFill>
          <a:blip r:embed="rId4" cstate="print"/>
          <a:srcRect/>
          <a:stretch>
            <a:fillRect/>
          </a:stretch>
        </p:blipFill>
        <p:spPr bwMode="auto">
          <a:xfrm>
            <a:off x="5508104" y="4746630"/>
            <a:ext cx="2304256" cy="1487891"/>
          </a:xfrm>
          <a:prstGeom prst="rect">
            <a:avLst/>
          </a:prstGeom>
          <a:noFill/>
          <a:ln w="9525">
            <a:noFill/>
            <a:miter lim="800000"/>
            <a:headEnd/>
            <a:tailEnd/>
          </a:ln>
        </p:spPr>
      </p:pic>
      <p:sp>
        <p:nvSpPr>
          <p:cNvPr id="14" name="직사각형 13"/>
          <p:cNvSpPr/>
          <p:nvPr/>
        </p:nvSpPr>
        <p:spPr>
          <a:xfrm>
            <a:off x="5436096" y="6248512"/>
            <a:ext cx="2592288" cy="215444"/>
          </a:xfrm>
          <a:prstGeom prst="rect">
            <a:avLst/>
          </a:prstGeom>
        </p:spPr>
        <p:txBody>
          <a:bodyPr wrap="square">
            <a:spAutoFit/>
          </a:bodyPr>
          <a:lstStyle/>
          <a:p>
            <a:r>
              <a:rPr lang="en-US" altLang="ko-KR" sz="800" dirty="0" smtClean="0">
                <a:solidFill>
                  <a:schemeClr val="bg1"/>
                </a:solidFill>
              </a:rPr>
              <a:t>Adam </a:t>
            </a:r>
            <a:r>
              <a:rPr lang="en-US" altLang="ko-KR" sz="800" dirty="0" err="1" smtClean="0">
                <a:solidFill>
                  <a:schemeClr val="bg1"/>
                </a:solidFill>
              </a:rPr>
              <a:t>Cheyer</a:t>
            </a:r>
            <a:r>
              <a:rPr lang="en-US" altLang="ko-KR" sz="800" dirty="0" smtClean="0">
                <a:solidFill>
                  <a:schemeClr val="bg1"/>
                </a:solidFill>
              </a:rPr>
              <a:t>, co-founder of </a:t>
            </a:r>
            <a:r>
              <a:rPr lang="en-US" altLang="ko-KR" sz="800" dirty="0" err="1" smtClean="0">
                <a:solidFill>
                  <a:schemeClr val="bg1"/>
                </a:solidFill>
              </a:rPr>
              <a:t>Siri</a:t>
            </a:r>
            <a:r>
              <a:rPr lang="en-US" altLang="ko-KR" sz="800" dirty="0" smtClean="0">
                <a:solidFill>
                  <a:schemeClr val="bg1"/>
                </a:solidFill>
              </a:rPr>
              <a:t> Inc. and </a:t>
            </a:r>
            <a:r>
              <a:rPr lang="en-US" altLang="ko-KR" sz="800" dirty="0" err="1" smtClean="0">
                <a:solidFill>
                  <a:schemeClr val="bg1"/>
                </a:solidFill>
              </a:rPr>
              <a:t>Viv</a:t>
            </a:r>
            <a:r>
              <a:rPr lang="en-US" altLang="ko-KR" sz="800" dirty="0" smtClean="0">
                <a:solidFill>
                  <a:schemeClr val="bg1"/>
                </a:solidFill>
              </a:rPr>
              <a:t> Labs</a:t>
            </a:r>
            <a:endParaRPr lang="ko-KR" altLang="en-US" sz="800" dirty="0">
              <a:solidFill>
                <a:schemeClr val="bg1"/>
              </a:solidFill>
            </a:endParaRPr>
          </a:p>
        </p:txBody>
      </p:sp>
      <p:sp>
        <p:nvSpPr>
          <p:cNvPr id="15" name="직사각형 14"/>
          <p:cNvSpPr/>
          <p:nvPr/>
        </p:nvSpPr>
        <p:spPr>
          <a:xfrm>
            <a:off x="3131840" y="6474822"/>
            <a:ext cx="3384376" cy="400110"/>
          </a:xfrm>
          <a:prstGeom prst="rect">
            <a:avLst/>
          </a:prstGeom>
        </p:spPr>
        <p:txBody>
          <a:bodyPr wrap="square">
            <a:spAutoFit/>
          </a:bodyPr>
          <a:lstStyle/>
          <a:p>
            <a:r>
              <a:rPr lang="en-US" altLang="ko-KR" sz="1000" dirty="0" smtClean="0">
                <a:hlinkClick r:id="rId5"/>
              </a:rPr>
              <a:t>Here's how </a:t>
            </a:r>
            <a:r>
              <a:rPr lang="en-US" altLang="ko-KR" sz="1000" dirty="0" err="1" smtClean="0">
                <a:hlinkClick r:id="rId5"/>
              </a:rPr>
              <a:t>Siri</a:t>
            </a:r>
            <a:r>
              <a:rPr lang="en-US" altLang="ko-KR" sz="1000" dirty="0" smtClean="0">
                <a:hlinkClick r:id="rId5"/>
              </a:rPr>
              <a:t> made it onto your </a:t>
            </a:r>
            <a:r>
              <a:rPr lang="en-US" altLang="ko-KR" sz="1000" dirty="0" err="1" smtClean="0">
                <a:hlinkClick r:id="rId5"/>
              </a:rPr>
              <a:t>iPhone</a:t>
            </a:r>
            <a:r>
              <a:rPr lang="en-US" altLang="ko-KR" sz="1000" dirty="0" smtClean="0"/>
              <a:t>, CNBC	</a:t>
            </a:r>
            <a:endParaRPr lang="ko-KR" altLang="en-US" sz="10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latin typeface="+mj-lt"/>
                <a:ea typeface="+mj-ea"/>
                <a:cs typeface="+mj-cs"/>
              </a:rPr>
              <a:t>Microsoft Research’s Speech Recognition Breakthrough (2012) </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366594" name="AutoShape 2" descr="We have succeeded in reverse-engineering key functions of the auditory cortex, where we process information about sound;,Front-End,Back-End&#10;(Decoder)&#10;,Speech Signal,Words/&#10;Sentences&#10;,Feature&#10;Extraction&#10;,Acoustic&#10;Model&#10;,Language&#10;Model&#10;,Lexicons&#10;(Vocabularies)&#10;,Automatic Speech Recognizer (ASR)"/>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439298" name="AutoShape 2" descr="speech-graphic"/>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8" name="그림 7" descr="image001.jpg"/>
          <p:cNvPicPr>
            <a:picLocks noChangeAspect="1"/>
          </p:cNvPicPr>
          <p:nvPr/>
        </p:nvPicPr>
        <p:blipFill>
          <a:blip r:embed="rId2" cstate="print"/>
          <a:stretch>
            <a:fillRect/>
          </a:stretch>
        </p:blipFill>
        <p:spPr>
          <a:xfrm>
            <a:off x="683568" y="2348880"/>
            <a:ext cx="7808868" cy="4392488"/>
          </a:xfrm>
          <a:prstGeom prst="rect">
            <a:avLst/>
          </a:prstGeom>
        </p:spPr>
      </p:pic>
      <p:sp>
        <p:nvSpPr>
          <p:cNvPr id="10" name="직사각형 9"/>
          <p:cNvSpPr/>
          <p:nvPr/>
        </p:nvSpPr>
        <p:spPr>
          <a:xfrm>
            <a:off x="2339752" y="6611779"/>
            <a:ext cx="4896544" cy="246221"/>
          </a:xfrm>
          <a:prstGeom prst="rect">
            <a:avLst/>
          </a:prstGeom>
        </p:spPr>
        <p:txBody>
          <a:bodyPr wrap="square">
            <a:spAutoFit/>
          </a:bodyPr>
          <a:lstStyle/>
          <a:p>
            <a:r>
              <a:rPr lang="en-US" altLang="ko-KR" sz="1000" dirty="0" smtClean="0">
                <a:hlinkClick r:id="rId3"/>
              </a:rPr>
              <a:t>Microsoft researchers achieve speech recognition milestone</a:t>
            </a:r>
            <a:r>
              <a:rPr lang="en-US" altLang="ko-KR" sz="1000" dirty="0" smtClean="0"/>
              <a:t>, Microsoft Blog</a:t>
            </a:r>
            <a:endParaRPr lang="ko-KR" altLang="en-US" sz="1000" dirty="0"/>
          </a:p>
        </p:txBody>
      </p:sp>
      <p:pic>
        <p:nvPicPr>
          <p:cNvPr id="12" name="그림 11" descr="asr block diagram.png"/>
          <p:cNvPicPr>
            <a:picLocks noChangeAspect="1"/>
          </p:cNvPicPr>
          <p:nvPr/>
        </p:nvPicPr>
        <p:blipFill>
          <a:blip r:embed="rId4" cstate="print"/>
          <a:stretch>
            <a:fillRect/>
          </a:stretch>
        </p:blipFill>
        <p:spPr>
          <a:xfrm>
            <a:off x="755576" y="692696"/>
            <a:ext cx="7491670" cy="1584176"/>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latin typeface="+mj-lt"/>
                <a:ea typeface="+mj-ea"/>
                <a:cs typeface="+mj-cs"/>
              </a:rPr>
              <a:t>Microsoft Research’s Speech Recognition Breakthrough (2012) </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283653" name="Picture 5">
            <a:hlinkClick r:id="rId3"/>
          </p:cNvPr>
          <p:cNvPicPr>
            <a:picLocks noChangeAspect="1" noChangeArrowheads="1"/>
          </p:cNvPicPr>
          <p:nvPr/>
        </p:nvPicPr>
        <p:blipFill>
          <a:blip r:embed="rId4" cstate="print"/>
          <a:srcRect/>
          <a:stretch>
            <a:fillRect/>
          </a:stretch>
        </p:blipFill>
        <p:spPr bwMode="auto">
          <a:xfrm>
            <a:off x="899592" y="1844824"/>
            <a:ext cx="7262410" cy="4464496"/>
          </a:xfrm>
          <a:prstGeom prst="rect">
            <a:avLst/>
          </a:prstGeom>
          <a:noFill/>
          <a:ln w="9525">
            <a:noFill/>
            <a:miter lim="800000"/>
            <a:headEnd/>
            <a:tailEnd/>
          </a:ln>
        </p:spPr>
      </p:pic>
      <p:sp>
        <p:nvSpPr>
          <p:cNvPr id="9" name="직사각형 8"/>
          <p:cNvSpPr/>
          <p:nvPr/>
        </p:nvSpPr>
        <p:spPr>
          <a:xfrm>
            <a:off x="1331640" y="6611779"/>
            <a:ext cx="6552728" cy="246221"/>
          </a:xfrm>
          <a:prstGeom prst="rect">
            <a:avLst/>
          </a:prstGeom>
        </p:spPr>
        <p:txBody>
          <a:bodyPr wrap="square">
            <a:spAutoFit/>
          </a:bodyPr>
          <a:lstStyle/>
          <a:p>
            <a:r>
              <a:rPr lang="en-US" altLang="ko-KR" sz="1000" dirty="0" smtClean="0">
                <a:hlinkClick r:id="rId3"/>
              </a:rPr>
              <a:t>Speech Recognition Breakthrough for the Spoken, Translated Word</a:t>
            </a:r>
            <a:r>
              <a:rPr lang="en-US" altLang="ko-KR" sz="1000" dirty="0" smtClean="0"/>
              <a:t>, Nov 8, 2012 , Microsoft Research</a:t>
            </a:r>
            <a:endParaRPr lang="ko-KR" altLang="en-US" sz="1000" dirty="0"/>
          </a:p>
        </p:txBody>
      </p:sp>
      <p:sp>
        <p:nvSpPr>
          <p:cNvPr id="7" name="직사각형 6"/>
          <p:cNvSpPr/>
          <p:nvPr/>
        </p:nvSpPr>
        <p:spPr>
          <a:xfrm>
            <a:off x="539552" y="764704"/>
            <a:ext cx="7848872" cy="646331"/>
          </a:xfrm>
          <a:prstGeom prst="rect">
            <a:avLst/>
          </a:prstGeom>
        </p:spPr>
        <p:txBody>
          <a:bodyPr wrap="square">
            <a:spAutoFit/>
          </a:bodyPr>
          <a:lstStyle/>
          <a:p>
            <a:r>
              <a:rPr lang="en-US" altLang="ko-KR" dirty="0" smtClean="0"/>
              <a:t>Real-time machine translation from English to Chinese</a:t>
            </a:r>
            <a:br>
              <a:rPr lang="en-US" altLang="ko-KR" dirty="0" smtClean="0"/>
            </a:br>
            <a:r>
              <a:rPr lang="en-US" altLang="ko-KR" dirty="0" smtClean="0"/>
              <a:t>followed by automatic speech recognition with deep learning technique</a:t>
            </a:r>
            <a:endParaRPr lang="ko-KR"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0" y="-27384"/>
            <a:ext cx="9144000" cy="504056"/>
          </a:xfrm>
        </p:spPr>
        <p:txBody>
          <a:bodyPr>
            <a:noAutofit/>
          </a:bodyPr>
          <a:lstStyle/>
          <a:p>
            <a:pPr algn="ctr"/>
            <a:r>
              <a:rPr lang="en-US" altLang="ko-KR" sz="2400" dirty="0" smtClean="0"/>
              <a:t>Google X Creates a Large Scale Neural Network (2012)</a:t>
            </a:r>
            <a:endParaRPr lang="ko-KR" altLang="en-US" sz="2400" dirty="0"/>
          </a:p>
        </p:txBody>
      </p:sp>
      <p:sp>
        <p:nvSpPr>
          <p:cNvPr id="8" name="직사각형 7"/>
          <p:cNvSpPr/>
          <p:nvPr/>
        </p:nvSpPr>
        <p:spPr>
          <a:xfrm>
            <a:off x="323528" y="764704"/>
            <a:ext cx="8568952" cy="830997"/>
          </a:xfrm>
          <a:prstGeom prst="rect">
            <a:avLst/>
          </a:prstGeom>
        </p:spPr>
        <p:txBody>
          <a:bodyPr wrap="square">
            <a:spAutoFit/>
          </a:bodyPr>
          <a:lstStyle/>
          <a:p>
            <a:r>
              <a:rPr lang="en-US" altLang="ko-KR" sz="1600" dirty="0" smtClean="0"/>
              <a:t>In July, 2012, Google X succeeded to tell a cat from unlabeled YouTube still images.</a:t>
            </a:r>
            <a:br>
              <a:rPr lang="en-US" altLang="ko-KR" sz="1600" dirty="0" smtClean="0"/>
            </a:br>
            <a:r>
              <a:rPr lang="en-US" altLang="ko-KR" sz="1600" dirty="0" smtClean="0"/>
              <a:t>(200 x 200 pixel thumbnails from 10 million still images of YouTube videos)</a:t>
            </a:r>
          </a:p>
          <a:p>
            <a:r>
              <a:rPr lang="en-US" altLang="ko-KR" sz="1600" dirty="0" smtClean="0"/>
              <a:t>The neural network is trained on a cluster of 1,000 computers with 16,000 CPU cores.</a:t>
            </a:r>
          </a:p>
        </p:txBody>
      </p:sp>
      <p:pic>
        <p:nvPicPr>
          <p:cNvPr id="336898" name="Picture 2" descr="https://static01.nyt.com/images/2012/06/26/business/Catsjp/Catsjp-jumbo.jpg"/>
          <p:cNvPicPr>
            <a:picLocks noChangeAspect="1" noChangeArrowheads="1"/>
          </p:cNvPicPr>
          <p:nvPr/>
        </p:nvPicPr>
        <p:blipFill>
          <a:blip r:embed="rId2" cstate="print"/>
          <a:srcRect/>
          <a:stretch>
            <a:fillRect/>
          </a:stretch>
        </p:blipFill>
        <p:spPr bwMode="auto">
          <a:xfrm>
            <a:off x="4355976" y="3294797"/>
            <a:ext cx="4534380" cy="2904837"/>
          </a:xfrm>
          <a:prstGeom prst="rect">
            <a:avLst/>
          </a:prstGeom>
          <a:noFill/>
        </p:spPr>
      </p:pic>
      <p:sp>
        <p:nvSpPr>
          <p:cNvPr id="13" name="직사각형 12"/>
          <p:cNvSpPr/>
          <p:nvPr/>
        </p:nvSpPr>
        <p:spPr>
          <a:xfrm>
            <a:off x="3672408" y="6271642"/>
            <a:ext cx="5652120" cy="215444"/>
          </a:xfrm>
          <a:prstGeom prst="rect">
            <a:avLst/>
          </a:prstGeom>
        </p:spPr>
        <p:txBody>
          <a:bodyPr wrap="square">
            <a:spAutoFit/>
          </a:bodyPr>
          <a:lstStyle/>
          <a:p>
            <a:r>
              <a:rPr lang="en-US" altLang="ko-KR" sz="800" dirty="0" smtClean="0">
                <a:hlinkClick r:id="rId3"/>
              </a:rPr>
              <a:t>Andrew Y. Ng, a Stanford computer scientist, is cautiously optimistic about neural networks.</a:t>
            </a:r>
            <a:r>
              <a:rPr lang="en-US" altLang="ko-KR" sz="800" dirty="0" smtClean="0"/>
              <a:t>, The New York Times</a:t>
            </a:r>
            <a:endParaRPr lang="ko-KR" altLang="en-US" sz="800" dirty="0"/>
          </a:p>
        </p:txBody>
      </p:sp>
      <p:pic>
        <p:nvPicPr>
          <p:cNvPr id="336899" name="Picture 3"/>
          <p:cNvPicPr>
            <a:picLocks noChangeAspect="1" noChangeArrowheads="1"/>
          </p:cNvPicPr>
          <p:nvPr/>
        </p:nvPicPr>
        <p:blipFill>
          <a:blip r:embed="rId4" cstate="print"/>
          <a:srcRect/>
          <a:stretch>
            <a:fillRect/>
          </a:stretch>
        </p:blipFill>
        <p:spPr bwMode="auto">
          <a:xfrm>
            <a:off x="269776" y="2204864"/>
            <a:ext cx="3682511" cy="3706738"/>
          </a:xfrm>
          <a:prstGeom prst="rect">
            <a:avLst/>
          </a:prstGeom>
          <a:noFill/>
          <a:ln w="9525">
            <a:noFill/>
            <a:miter lim="800000"/>
            <a:headEnd/>
            <a:tailEnd/>
          </a:ln>
        </p:spPr>
      </p:pic>
      <p:pic>
        <p:nvPicPr>
          <p:cNvPr id="336900" name="Picture 4"/>
          <p:cNvPicPr>
            <a:picLocks noChangeAspect="1" noChangeArrowheads="1"/>
          </p:cNvPicPr>
          <p:nvPr/>
        </p:nvPicPr>
        <p:blipFill>
          <a:blip r:embed="rId5" cstate="print"/>
          <a:srcRect/>
          <a:stretch>
            <a:fillRect/>
          </a:stretch>
        </p:blipFill>
        <p:spPr bwMode="auto">
          <a:xfrm>
            <a:off x="4355976" y="2214677"/>
            <a:ext cx="2663428" cy="2315344"/>
          </a:xfrm>
          <a:prstGeom prst="rect">
            <a:avLst/>
          </a:prstGeom>
          <a:noFill/>
          <a:ln w="9525">
            <a:noFill/>
            <a:miter lim="800000"/>
            <a:headEnd/>
            <a:tailEnd/>
          </a:ln>
        </p:spPr>
      </p:pic>
      <p:cxnSp>
        <p:nvCxnSpPr>
          <p:cNvPr id="15" name="직선 연결선 14"/>
          <p:cNvCxnSpPr/>
          <p:nvPr/>
        </p:nvCxnSpPr>
        <p:spPr>
          <a:xfrm flipH="1" flipV="1">
            <a:off x="4362450" y="4521498"/>
            <a:ext cx="929630" cy="110207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V="1">
            <a:off x="6038850" y="4483398"/>
            <a:ext cx="958850" cy="111125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53752" y="6056198"/>
            <a:ext cx="3942184" cy="215444"/>
          </a:xfrm>
          <a:prstGeom prst="rect">
            <a:avLst/>
          </a:prstGeom>
        </p:spPr>
        <p:txBody>
          <a:bodyPr wrap="square">
            <a:spAutoFit/>
          </a:bodyPr>
          <a:lstStyle/>
          <a:p>
            <a:r>
              <a:rPr lang="en-US" altLang="ko-KR" sz="800" dirty="0" smtClean="0">
                <a:hlinkClick r:id="rId6"/>
              </a:rPr>
              <a:t>Building High-level Features Using Large Scale Unsupervised Learning</a:t>
            </a:r>
            <a:r>
              <a:rPr lang="en-US" altLang="ko-KR" sz="800" dirty="0" smtClean="0"/>
              <a:t>, Le. et. al.</a:t>
            </a:r>
            <a:endParaRPr lang="en-US" altLang="ko-KR" sz="8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title"/>
          </p:nvPr>
        </p:nvSpPr>
        <p:spPr>
          <a:xfrm>
            <a:off x="0" y="-27384"/>
            <a:ext cx="9144000" cy="504056"/>
          </a:xfrm>
        </p:spPr>
        <p:txBody>
          <a:bodyPr>
            <a:noAutofit/>
          </a:bodyPr>
          <a:lstStyle/>
          <a:p>
            <a:pPr algn="ctr"/>
            <a:r>
              <a:rPr lang="en-US" altLang="ko-KR" sz="2400" dirty="0" err="1" smtClean="0"/>
              <a:t>AlexNet</a:t>
            </a:r>
            <a:r>
              <a:rPr lang="en-US" altLang="ko-KR" sz="2400" dirty="0" smtClean="0"/>
              <a:t> Wins the </a:t>
            </a:r>
            <a:r>
              <a:rPr lang="en-US" altLang="ko-KR" sz="2400" dirty="0" err="1" smtClean="0"/>
              <a:t>ImageNet</a:t>
            </a:r>
            <a:r>
              <a:rPr lang="en-US" altLang="ko-KR" sz="2400" dirty="0" smtClean="0"/>
              <a:t> Competition (2012)</a:t>
            </a:r>
            <a:endParaRPr lang="ko-KR" altLang="en-US" sz="2400" dirty="0"/>
          </a:p>
        </p:txBody>
      </p:sp>
      <p:grpSp>
        <p:nvGrpSpPr>
          <p:cNvPr id="2" name="그룹 12"/>
          <p:cNvGrpSpPr/>
          <p:nvPr/>
        </p:nvGrpSpPr>
        <p:grpSpPr>
          <a:xfrm>
            <a:off x="1403648" y="1196752"/>
            <a:ext cx="6120680" cy="2855105"/>
            <a:chOff x="2771800" y="3916460"/>
            <a:chExt cx="6264696" cy="2855105"/>
          </a:xfrm>
        </p:grpSpPr>
        <p:pic>
          <p:nvPicPr>
            <p:cNvPr id="8" name="Picture 2" descr="http://jorditorres.org/wp-content/uploads/2017/09/imagenet-1024x449.png"/>
            <p:cNvPicPr>
              <a:picLocks noChangeAspect="1" noChangeArrowheads="1"/>
            </p:cNvPicPr>
            <p:nvPr/>
          </p:nvPicPr>
          <p:blipFill>
            <a:blip r:embed="rId3" cstate="print"/>
            <a:srcRect/>
            <a:stretch>
              <a:fillRect/>
            </a:stretch>
          </p:blipFill>
          <p:spPr bwMode="auto">
            <a:xfrm>
              <a:off x="2771800" y="3916460"/>
              <a:ext cx="6264696" cy="2746923"/>
            </a:xfrm>
            <a:prstGeom prst="rect">
              <a:avLst/>
            </a:prstGeom>
            <a:noFill/>
          </p:spPr>
        </p:pic>
        <p:sp>
          <p:nvSpPr>
            <p:cNvPr id="9" name="직사각형 8"/>
            <p:cNvSpPr/>
            <p:nvPr/>
          </p:nvSpPr>
          <p:spPr>
            <a:xfrm>
              <a:off x="3417306" y="6525344"/>
              <a:ext cx="4752528" cy="246221"/>
            </a:xfrm>
            <a:prstGeom prst="rect">
              <a:avLst/>
            </a:prstGeom>
          </p:spPr>
          <p:txBody>
            <a:bodyPr wrap="square">
              <a:spAutoFit/>
            </a:bodyPr>
            <a:lstStyle/>
            <a:p>
              <a:r>
                <a:rPr lang="en-US" altLang="ko-KR" sz="1000" dirty="0" smtClean="0">
                  <a:hlinkClick r:id="rId4"/>
                </a:rPr>
                <a:t>Factors that have triggered the potential of Deep Learning</a:t>
              </a:r>
              <a:r>
                <a:rPr lang="en-US" altLang="ko-KR" sz="1000" dirty="0" smtClean="0"/>
                <a:t>, </a:t>
              </a:r>
              <a:r>
                <a:rPr lang="en-US" altLang="ko-KR" sz="1000" dirty="0" err="1" smtClean="0"/>
                <a:t>Jordi</a:t>
              </a:r>
              <a:r>
                <a:rPr lang="en-US" altLang="ko-KR" sz="1000" dirty="0" smtClean="0"/>
                <a:t> Torres</a:t>
              </a:r>
              <a:endParaRPr lang="ko-KR" altLang="en-US" sz="1000" dirty="0"/>
            </a:p>
          </p:txBody>
        </p:sp>
        <p:sp>
          <p:nvSpPr>
            <p:cNvPr id="10" name="TextBox 9"/>
            <p:cNvSpPr txBox="1"/>
            <p:nvPr/>
          </p:nvSpPr>
          <p:spPr>
            <a:xfrm>
              <a:off x="4716016" y="4869160"/>
              <a:ext cx="532518" cy="246221"/>
            </a:xfrm>
            <a:prstGeom prst="rect">
              <a:avLst/>
            </a:prstGeom>
            <a:noFill/>
          </p:spPr>
          <p:txBody>
            <a:bodyPr wrap="none" rtlCol="0">
              <a:spAutoFit/>
            </a:bodyPr>
            <a:lstStyle/>
            <a:p>
              <a:r>
                <a:rPr lang="en-US" altLang="ko-KR" sz="1000" dirty="0" smtClean="0"/>
                <a:t>15.3%</a:t>
              </a:r>
              <a:endParaRPr lang="ko-KR" altLang="en-US" sz="1000" dirty="0"/>
            </a:p>
          </p:txBody>
        </p:sp>
      </p:grpSp>
      <p:grpSp>
        <p:nvGrpSpPr>
          <p:cNvPr id="3" name="그룹 11"/>
          <p:cNvGrpSpPr/>
          <p:nvPr/>
        </p:nvGrpSpPr>
        <p:grpSpPr>
          <a:xfrm>
            <a:off x="1043608" y="3875475"/>
            <a:ext cx="7128792" cy="2982525"/>
            <a:chOff x="1233587" y="836712"/>
            <a:chExt cx="7128792" cy="2982525"/>
          </a:xfrm>
        </p:grpSpPr>
        <p:pic>
          <p:nvPicPr>
            <p:cNvPr id="437249" name="Picture 1"/>
            <p:cNvPicPr>
              <a:picLocks noChangeAspect="1" noChangeArrowheads="1"/>
            </p:cNvPicPr>
            <p:nvPr/>
          </p:nvPicPr>
          <p:blipFill>
            <a:blip r:embed="rId5" cstate="print"/>
            <a:srcRect/>
            <a:stretch>
              <a:fillRect/>
            </a:stretch>
          </p:blipFill>
          <p:spPr bwMode="auto">
            <a:xfrm>
              <a:off x="1835696" y="836712"/>
              <a:ext cx="5734595" cy="2736484"/>
            </a:xfrm>
            <a:prstGeom prst="rect">
              <a:avLst/>
            </a:prstGeom>
            <a:noFill/>
            <a:ln w="9525">
              <a:noFill/>
              <a:miter lim="800000"/>
              <a:headEnd/>
              <a:tailEnd/>
            </a:ln>
          </p:spPr>
        </p:pic>
        <p:sp>
          <p:nvSpPr>
            <p:cNvPr id="11" name="직사각형 10"/>
            <p:cNvSpPr/>
            <p:nvPr/>
          </p:nvSpPr>
          <p:spPr>
            <a:xfrm>
              <a:off x="1233587" y="3573016"/>
              <a:ext cx="7128792" cy="246221"/>
            </a:xfrm>
            <a:prstGeom prst="rect">
              <a:avLst/>
            </a:prstGeom>
          </p:spPr>
          <p:txBody>
            <a:bodyPr wrap="square">
              <a:spAutoFit/>
            </a:bodyPr>
            <a:lstStyle/>
            <a:p>
              <a:r>
                <a:rPr lang="en-US" altLang="ko-KR" sz="1000" dirty="0" err="1" smtClean="0">
                  <a:hlinkClick r:id="rId6"/>
                </a:rPr>
                <a:t>ImageNet</a:t>
              </a:r>
              <a:r>
                <a:rPr lang="en-US" altLang="ko-KR" sz="1000" dirty="0" smtClean="0">
                  <a:hlinkClick r:id="rId6"/>
                </a:rPr>
                <a:t> Classification with Deep </a:t>
              </a:r>
              <a:r>
                <a:rPr lang="en-US" altLang="ko-KR" sz="1000" dirty="0" err="1" smtClean="0">
                  <a:hlinkClick r:id="rId6"/>
                </a:rPr>
                <a:t>Convolutional</a:t>
              </a:r>
              <a:r>
                <a:rPr lang="en-US" altLang="ko-KR" sz="1000" dirty="0" smtClean="0">
                  <a:hlinkClick r:id="rId6"/>
                </a:rPr>
                <a:t> Neural Networks</a:t>
              </a:r>
              <a:r>
                <a:rPr lang="en-US" altLang="ko-KR" sz="1000" dirty="0" smtClean="0"/>
                <a:t>, Alex </a:t>
              </a:r>
              <a:r>
                <a:rPr lang="en-US" altLang="ko-KR" sz="1000" dirty="0" err="1" smtClean="0"/>
                <a:t>Krizhevsky</a:t>
              </a:r>
              <a:r>
                <a:rPr lang="en-US" altLang="ko-KR" sz="1000" dirty="0" smtClean="0"/>
                <a:t>, </a:t>
              </a:r>
              <a:r>
                <a:rPr lang="en-US" altLang="ko-KR" sz="1000" dirty="0" err="1" smtClean="0"/>
                <a:t>Ilya</a:t>
              </a:r>
              <a:r>
                <a:rPr lang="en-US" altLang="ko-KR" sz="1000" dirty="0" smtClean="0"/>
                <a:t> </a:t>
              </a:r>
              <a:r>
                <a:rPr lang="en-US" altLang="ko-KR" sz="1000" dirty="0" err="1" smtClean="0"/>
                <a:t>Sutskever</a:t>
              </a:r>
              <a:r>
                <a:rPr lang="en-US" altLang="ko-KR" sz="1000" dirty="0" smtClean="0"/>
                <a:t>, Geoffrey E. Hinton </a:t>
              </a:r>
              <a:endParaRPr lang="ko-KR" altLang="en-US" sz="1000" dirty="0"/>
            </a:p>
          </p:txBody>
        </p:sp>
      </p:grpSp>
      <p:sp>
        <p:nvSpPr>
          <p:cNvPr id="15" name="직사각형 14"/>
          <p:cNvSpPr/>
          <p:nvPr/>
        </p:nvSpPr>
        <p:spPr>
          <a:xfrm>
            <a:off x="0" y="548680"/>
            <a:ext cx="9144000" cy="584775"/>
          </a:xfrm>
          <a:prstGeom prst="rect">
            <a:avLst/>
          </a:prstGeom>
        </p:spPr>
        <p:txBody>
          <a:bodyPr wrap="square">
            <a:spAutoFit/>
          </a:bodyPr>
          <a:lstStyle/>
          <a:p>
            <a:r>
              <a:rPr lang="en-US" altLang="ko-KR" sz="1600" dirty="0" smtClean="0"/>
              <a:t>Alex </a:t>
            </a:r>
            <a:r>
              <a:rPr lang="en-US" altLang="ko-KR" sz="1600" dirty="0" err="1" smtClean="0"/>
              <a:t>Krizhevsky</a:t>
            </a:r>
            <a:r>
              <a:rPr lang="en-US" altLang="ko-KR" sz="1600" dirty="0" smtClean="0"/>
              <a:t> et. al. (University of Toronto)</a:t>
            </a:r>
          </a:p>
          <a:p>
            <a:r>
              <a:rPr lang="en-US" altLang="ko-KR" sz="1600" dirty="0" err="1" smtClean="0"/>
              <a:t>AlexNet</a:t>
            </a:r>
            <a:r>
              <a:rPr lang="en-US" altLang="ko-KR" sz="1600" dirty="0" smtClean="0"/>
              <a:t> is a CNN with 8 layers (5 </a:t>
            </a:r>
            <a:r>
              <a:rPr lang="en-US" altLang="ko-KR" sz="1600" dirty="0" err="1" smtClean="0"/>
              <a:t>convolutional</a:t>
            </a:r>
            <a:r>
              <a:rPr lang="en-US" altLang="ko-KR" sz="1600" dirty="0" smtClean="0"/>
              <a:t> layers followed with fully connected layers) </a:t>
            </a:r>
          </a:p>
        </p:txBody>
      </p:sp>
      <p:sp>
        <p:nvSpPr>
          <p:cNvPr id="16" name="직사각형 15"/>
          <p:cNvSpPr/>
          <p:nvPr/>
        </p:nvSpPr>
        <p:spPr>
          <a:xfrm>
            <a:off x="3347864" y="2132856"/>
            <a:ext cx="432048" cy="1512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What's the difference between Artificial Intelligence (AI), Machine Learning, and Deep Learning? "/>
          <p:cNvPicPr>
            <a:picLocks noChangeAspect="1" noChangeArrowheads="1"/>
          </p:cNvPicPr>
          <p:nvPr/>
        </p:nvPicPr>
        <p:blipFill>
          <a:blip r:embed="rId3" cstate="print"/>
          <a:srcRect/>
          <a:stretch>
            <a:fillRect/>
          </a:stretch>
        </p:blipFill>
        <p:spPr bwMode="auto">
          <a:xfrm>
            <a:off x="0" y="708743"/>
            <a:ext cx="9144000" cy="5816601"/>
          </a:xfrm>
          <a:prstGeom prst="rect">
            <a:avLst/>
          </a:prstGeom>
          <a:noFill/>
        </p:spPr>
      </p:pic>
      <p:sp>
        <p:nvSpPr>
          <p:cNvPr id="7"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pPr>
            <a:r>
              <a:rPr kumimoji="0" lang="en-US" altLang="ko-KR" sz="2000" b="0" i="0" u="none" strike="noStrike" kern="1200" cap="none" spc="0" normalizeH="0" baseline="0" noProof="0" dirty="0" smtClean="0">
                <a:ln>
                  <a:noFill/>
                </a:ln>
                <a:solidFill>
                  <a:schemeClr val="tx1"/>
                </a:solidFill>
                <a:effectLst/>
                <a:uLnTx/>
                <a:uFillTx/>
                <a:latin typeface="+mj-lt"/>
                <a:ea typeface="+mj-ea"/>
                <a:cs typeface="+mj-cs"/>
              </a:rPr>
              <a:t>Scope: </a:t>
            </a:r>
            <a:r>
              <a:rPr lang="en-US" altLang="ko-KR" sz="2000" dirty="0" smtClean="0"/>
              <a:t>Artificial Intelligence ⊂ Machine Learning ⊂ Deep Learning</a:t>
            </a:r>
            <a:endParaRPr kumimoji="0" lang="ko-KR" alt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25" name="직사각형 24"/>
          <p:cNvSpPr/>
          <p:nvPr/>
        </p:nvSpPr>
        <p:spPr>
          <a:xfrm>
            <a:off x="1944216" y="6453336"/>
            <a:ext cx="5796136" cy="215444"/>
          </a:xfrm>
          <a:prstGeom prst="rect">
            <a:avLst/>
          </a:prstGeom>
        </p:spPr>
        <p:txBody>
          <a:bodyPr wrap="square">
            <a:spAutoFit/>
          </a:bodyPr>
          <a:lstStyle/>
          <a:p>
            <a:r>
              <a:rPr lang="en-US" altLang="ko-KR" sz="800" dirty="0" smtClean="0">
                <a:latin typeface="+mn-ea"/>
              </a:rPr>
              <a:t>Source: </a:t>
            </a:r>
            <a:r>
              <a:rPr lang="en-US" altLang="ko-KR" sz="800" dirty="0" smtClean="0">
                <a:latin typeface="+mn-ea"/>
                <a:hlinkClick r:id="rId4"/>
              </a:rPr>
              <a:t>What’s the Difference Between Artificial Intelligence, Machine Learning, and Deep Learning?</a:t>
            </a:r>
            <a:r>
              <a:rPr lang="ko-KR" altLang="en-US" sz="800" dirty="0" smtClean="0">
                <a:latin typeface="+mn-ea"/>
                <a:hlinkClick r:id="rId4"/>
              </a:rPr>
              <a:t> </a:t>
            </a:r>
            <a:r>
              <a:rPr lang="en-US" altLang="ko-KR" sz="800" dirty="0" smtClean="0">
                <a:latin typeface="+mn-ea"/>
                <a:hlinkClick r:id="rId4"/>
              </a:rPr>
              <a:t>Michael Copeland</a:t>
            </a:r>
            <a:endParaRPr lang="en-US" altLang="ko-KR" sz="800" dirty="0" smtClean="0">
              <a:latin typeface="+mn-ea"/>
            </a:endParaRPr>
          </a:p>
        </p:txBody>
      </p:sp>
      <p:pic>
        <p:nvPicPr>
          <p:cNvPr id="5" name="그림 5" descr="MIT TechReview-Deep Learning.jpg"/>
          <p:cNvPicPr>
            <a:picLocks noChangeAspect="1"/>
          </p:cNvPicPr>
          <p:nvPr/>
        </p:nvPicPr>
        <p:blipFill>
          <a:blip r:embed="rId5" cstate="print"/>
          <a:srcRect/>
          <a:stretch>
            <a:fillRect/>
          </a:stretch>
        </p:blipFill>
        <p:spPr bwMode="auto">
          <a:xfrm>
            <a:off x="-1404938" y="44450"/>
            <a:ext cx="12118976" cy="6813550"/>
          </a:xfrm>
          <a:prstGeom prst="rect">
            <a:avLst/>
          </a:prstGeom>
          <a:noFill/>
          <a:ln w="9525">
            <a:noFill/>
            <a:miter lim="800000"/>
            <a:headEnd/>
            <a:tailEnd/>
          </a:ln>
        </p:spPr>
      </p:pic>
      <p:sp>
        <p:nvSpPr>
          <p:cNvPr id="6" name="직사각형 5"/>
          <p:cNvSpPr/>
          <p:nvPr/>
        </p:nvSpPr>
        <p:spPr>
          <a:xfrm>
            <a:off x="2627784" y="6597352"/>
            <a:ext cx="1919115" cy="246221"/>
          </a:xfrm>
          <a:prstGeom prst="rect">
            <a:avLst/>
          </a:prstGeom>
        </p:spPr>
        <p:txBody>
          <a:bodyPr wrap="none">
            <a:spAutoFit/>
          </a:bodyPr>
          <a:lstStyle/>
          <a:p>
            <a:r>
              <a:rPr lang="en-US" altLang="ko-KR" sz="1000" dirty="0" smtClean="0">
                <a:hlinkClick r:id="rId6"/>
              </a:rPr>
              <a:t>Deep Learning</a:t>
            </a:r>
            <a:r>
              <a:rPr lang="en-US" altLang="ko-KR" sz="1000" dirty="0" smtClean="0"/>
              <a:t>, Robert D. Hof</a:t>
            </a:r>
            <a:endParaRPr lang="ko-KR" altLang="en-US" sz="10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7" name="Picture 1"/>
          <p:cNvPicPr>
            <a:picLocks noChangeAspect="1" noChangeArrowheads="1"/>
          </p:cNvPicPr>
          <p:nvPr/>
        </p:nvPicPr>
        <p:blipFill>
          <a:blip r:embed="rId3" cstate="print"/>
          <a:srcRect/>
          <a:stretch>
            <a:fillRect/>
          </a:stretch>
        </p:blipFill>
        <p:spPr bwMode="auto">
          <a:xfrm>
            <a:off x="35496" y="548680"/>
            <a:ext cx="2713304" cy="3170968"/>
          </a:xfrm>
          <a:prstGeom prst="rect">
            <a:avLst/>
          </a:prstGeom>
          <a:noFill/>
          <a:ln w="9525">
            <a:noFill/>
            <a:miter lim="800000"/>
            <a:headEnd/>
            <a:tailEnd/>
          </a:ln>
        </p:spPr>
      </p:pic>
      <p:pic>
        <p:nvPicPr>
          <p:cNvPr id="5" name="그림 4" descr="Smart speaker servers.png"/>
          <p:cNvPicPr>
            <a:picLocks noChangeAspect="1"/>
          </p:cNvPicPr>
          <p:nvPr/>
        </p:nvPicPr>
        <p:blipFill>
          <a:blip r:embed="rId4" cstate="print"/>
          <a:stretch>
            <a:fillRect/>
          </a:stretch>
        </p:blipFill>
        <p:spPr>
          <a:xfrm>
            <a:off x="1391224" y="3234684"/>
            <a:ext cx="7752776" cy="3578692"/>
          </a:xfrm>
          <a:prstGeom prst="rect">
            <a:avLst/>
          </a:prstGeom>
        </p:spPr>
      </p:pic>
      <p:sp>
        <p:nvSpPr>
          <p:cNvPr id="4" name="직사각형 3"/>
          <p:cNvSpPr/>
          <p:nvPr/>
        </p:nvSpPr>
        <p:spPr>
          <a:xfrm>
            <a:off x="107504" y="3717032"/>
            <a:ext cx="1800200" cy="246221"/>
          </a:xfrm>
          <a:prstGeom prst="rect">
            <a:avLst/>
          </a:prstGeom>
        </p:spPr>
        <p:txBody>
          <a:bodyPr wrap="square">
            <a:spAutoFit/>
          </a:bodyPr>
          <a:lstStyle/>
          <a:p>
            <a:r>
              <a:rPr lang="fi-FI" altLang="ko-KR" sz="1000" dirty="0" smtClean="0">
                <a:hlinkClick r:id="rId5"/>
              </a:rPr>
              <a:t>Official Website</a:t>
            </a:r>
            <a:r>
              <a:rPr lang="fi-FI" altLang="ko-KR" sz="1000" dirty="0" smtClean="0"/>
              <a:t> Amazon</a:t>
            </a:r>
            <a:endParaRPr lang="ko-KR" altLang="en-US" sz="1000" dirty="0"/>
          </a:p>
        </p:txBody>
      </p:sp>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latin typeface="+mj-lt"/>
                <a:ea typeface="+mj-ea"/>
                <a:cs typeface="+mj-cs"/>
              </a:rPr>
              <a:t>Smart Speaker: Amazon Releases Echo with </a:t>
            </a:r>
            <a:r>
              <a:rPr lang="en-US" altLang="ko-KR" sz="2400" dirty="0" err="1" smtClean="0">
                <a:latin typeface="+mj-lt"/>
                <a:ea typeface="+mj-ea"/>
                <a:cs typeface="+mj-cs"/>
              </a:rPr>
              <a:t>Alexa</a:t>
            </a:r>
            <a:r>
              <a:rPr lang="en-US" altLang="ko-KR" sz="2400" dirty="0" smtClean="0">
                <a:latin typeface="+mj-lt"/>
                <a:ea typeface="+mj-ea"/>
                <a:cs typeface="+mj-cs"/>
              </a:rPr>
              <a:t> (2014)</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직사각형 6"/>
          <p:cNvSpPr/>
          <p:nvPr/>
        </p:nvSpPr>
        <p:spPr>
          <a:xfrm>
            <a:off x="0" y="498158"/>
            <a:ext cx="8892480" cy="338554"/>
          </a:xfrm>
          <a:prstGeom prst="rect">
            <a:avLst/>
          </a:prstGeom>
          <a:solidFill>
            <a:schemeClr val="bg1"/>
          </a:solidFill>
        </p:spPr>
        <p:txBody>
          <a:bodyPr wrap="square">
            <a:spAutoFit/>
          </a:bodyPr>
          <a:lstStyle/>
          <a:p>
            <a:pPr algn="ctr"/>
            <a:r>
              <a:rPr lang="en-US" altLang="ko-KR" sz="1600" dirty="0" smtClean="0"/>
              <a:t>Amazon Echo with </a:t>
            </a:r>
            <a:r>
              <a:rPr lang="en-US" altLang="ko-KR" sz="1600" dirty="0" err="1" smtClean="0"/>
              <a:t>Alexa</a:t>
            </a:r>
            <a:r>
              <a:rPr lang="en-US" altLang="ko-KR" sz="1600" dirty="0" smtClean="0"/>
              <a:t> opens a new era for an intelligent personal assistant device.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latin typeface="+mj-lt"/>
                <a:ea typeface="+mj-ea"/>
                <a:cs typeface="+mj-cs"/>
              </a:rPr>
              <a:t>Machine Translation: RNN Encoder-Decoder Architecture (2014)  </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282628" name="Picture 4" descr="https://cdn-images-1.medium.com/max/1500/1*NrCYnkPg2WjLTFA08w_0Ig.jpeg"/>
          <p:cNvPicPr>
            <a:picLocks noChangeAspect="1" noChangeArrowheads="1"/>
          </p:cNvPicPr>
          <p:nvPr/>
        </p:nvPicPr>
        <p:blipFill>
          <a:blip r:embed="rId3" cstate="print"/>
          <a:srcRect/>
          <a:stretch>
            <a:fillRect/>
          </a:stretch>
        </p:blipFill>
        <p:spPr bwMode="auto">
          <a:xfrm>
            <a:off x="179512" y="1542678"/>
            <a:ext cx="8715375" cy="1238250"/>
          </a:xfrm>
          <a:prstGeom prst="rect">
            <a:avLst/>
          </a:prstGeom>
          <a:noFill/>
        </p:spPr>
      </p:pic>
      <p:sp>
        <p:nvSpPr>
          <p:cNvPr id="5" name="직사각형 4"/>
          <p:cNvSpPr/>
          <p:nvPr/>
        </p:nvSpPr>
        <p:spPr>
          <a:xfrm>
            <a:off x="1475656" y="2780928"/>
            <a:ext cx="6408712" cy="246221"/>
          </a:xfrm>
          <a:prstGeom prst="rect">
            <a:avLst/>
          </a:prstGeom>
        </p:spPr>
        <p:txBody>
          <a:bodyPr wrap="square">
            <a:spAutoFit/>
          </a:bodyPr>
          <a:lstStyle/>
          <a:p>
            <a:r>
              <a:rPr lang="en-US" altLang="ko-KR" sz="1000" dirty="0" smtClean="0">
                <a:hlinkClick r:id="rId4"/>
              </a:rPr>
              <a:t>Learning Phrase Representations using RNN Encoder–Decoder for Statistical Machine Translation</a:t>
            </a:r>
            <a:r>
              <a:rPr lang="en-US" altLang="ko-KR" sz="1000" dirty="0" smtClean="0"/>
              <a:t>, Cho et.al.</a:t>
            </a:r>
            <a:endParaRPr lang="ko-KR" altLang="en-US" sz="1000" dirty="0"/>
          </a:p>
        </p:txBody>
      </p:sp>
      <p:sp>
        <p:nvSpPr>
          <p:cNvPr id="8" name="직사각형 7"/>
          <p:cNvSpPr/>
          <p:nvPr/>
        </p:nvSpPr>
        <p:spPr>
          <a:xfrm>
            <a:off x="323528" y="764704"/>
            <a:ext cx="8568952" cy="584775"/>
          </a:xfrm>
          <a:prstGeom prst="rect">
            <a:avLst/>
          </a:prstGeom>
        </p:spPr>
        <p:txBody>
          <a:bodyPr wrap="square">
            <a:spAutoFit/>
          </a:bodyPr>
          <a:lstStyle/>
          <a:p>
            <a:r>
              <a:rPr lang="en-US" altLang="ko-KR" sz="1600" dirty="0" smtClean="0"/>
              <a:t>Cho et.al. from </a:t>
            </a:r>
            <a:r>
              <a:rPr lang="en-US" altLang="ko-KR" sz="1600" dirty="0" err="1" smtClean="0"/>
              <a:t>Universite</a:t>
            </a:r>
            <a:r>
              <a:rPr lang="en-US" altLang="ko-KR" sz="1600" dirty="0" smtClean="0"/>
              <a:t> de </a:t>
            </a:r>
            <a:r>
              <a:rPr lang="en-US" altLang="ko-KR" sz="1600" dirty="0" err="1" smtClean="0"/>
              <a:t>Montr´eal</a:t>
            </a:r>
            <a:r>
              <a:rPr lang="en-US" altLang="ko-KR" sz="1600" dirty="0" smtClean="0"/>
              <a:t> proposed Recurrent Neural Network (RNN) Encoder-Decoder Architecture. </a:t>
            </a:r>
            <a:endParaRPr lang="ko-KR" altLang="en-US" sz="1600" dirty="0" smtClean="0"/>
          </a:p>
        </p:txBody>
      </p:sp>
      <p:pic>
        <p:nvPicPr>
          <p:cNvPr id="282630" name="Picture 6" descr="Image result for RNN Encoder-Decoder Architecture"/>
          <p:cNvPicPr>
            <a:picLocks noChangeAspect="1" noChangeArrowheads="1"/>
          </p:cNvPicPr>
          <p:nvPr/>
        </p:nvPicPr>
        <p:blipFill>
          <a:blip r:embed="rId5" cstate="print"/>
          <a:srcRect/>
          <a:stretch>
            <a:fillRect/>
          </a:stretch>
        </p:blipFill>
        <p:spPr bwMode="auto">
          <a:xfrm>
            <a:off x="539552" y="3573016"/>
            <a:ext cx="7525344" cy="1977280"/>
          </a:xfrm>
          <a:prstGeom prst="rect">
            <a:avLst/>
          </a:prstGeom>
          <a:noFill/>
        </p:spPr>
      </p:pic>
      <p:sp>
        <p:nvSpPr>
          <p:cNvPr id="9" name="직사각형 8"/>
          <p:cNvSpPr/>
          <p:nvPr/>
        </p:nvSpPr>
        <p:spPr>
          <a:xfrm>
            <a:off x="3347864" y="5661248"/>
            <a:ext cx="2287806" cy="246221"/>
          </a:xfrm>
          <a:prstGeom prst="rect">
            <a:avLst/>
          </a:prstGeom>
        </p:spPr>
        <p:txBody>
          <a:bodyPr wrap="none">
            <a:spAutoFit/>
          </a:bodyPr>
          <a:lstStyle/>
          <a:p>
            <a:r>
              <a:rPr lang="en-US" altLang="ko-KR" sz="1000" dirty="0" smtClean="0">
                <a:hlinkClick r:id="rId6"/>
              </a:rPr>
              <a:t>The magic of LSTM neural networks</a:t>
            </a:r>
            <a:endParaRPr lang="ko-KR" altLang="en-US" sz="10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algn="ctr">
              <a:spcBef>
                <a:spcPct val="0"/>
              </a:spcBef>
            </a:pPr>
            <a:r>
              <a:rPr lang="en-US" altLang="ko-KR" sz="2400" dirty="0" smtClean="0"/>
              <a:t>Generative Adversarial Networks (GANs) </a:t>
            </a:r>
            <a:r>
              <a:rPr lang="en-US" altLang="ko-KR" sz="2400" dirty="0" smtClean="0">
                <a:latin typeface="+mj-lt"/>
                <a:ea typeface="+mj-ea"/>
                <a:cs typeface="+mj-cs"/>
              </a:rPr>
              <a:t>(2014)  </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직사각형 7"/>
          <p:cNvSpPr/>
          <p:nvPr/>
        </p:nvSpPr>
        <p:spPr>
          <a:xfrm>
            <a:off x="251520" y="476672"/>
            <a:ext cx="8784976" cy="338554"/>
          </a:xfrm>
          <a:prstGeom prst="rect">
            <a:avLst/>
          </a:prstGeom>
        </p:spPr>
        <p:txBody>
          <a:bodyPr wrap="square">
            <a:spAutoFit/>
          </a:bodyPr>
          <a:lstStyle/>
          <a:p>
            <a:r>
              <a:rPr lang="en-US" altLang="ko-KR" sz="1600" dirty="0" smtClean="0"/>
              <a:t>Ian </a:t>
            </a:r>
            <a:r>
              <a:rPr lang="en-US" altLang="ko-KR" sz="1600" dirty="0" err="1" smtClean="0"/>
              <a:t>Goodfellow</a:t>
            </a:r>
            <a:r>
              <a:rPr lang="en-US" altLang="ko-KR" sz="1600" dirty="0" smtClean="0"/>
              <a:t> et. al. at the University of Montreal, including </a:t>
            </a:r>
            <a:r>
              <a:rPr lang="en-US" altLang="ko-KR" sz="1600" dirty="0" err="1" smtClean="0"/>
              <a:t>Yoshua</a:t>
            </a:r>
            <a:r>
              <a:rPr lang="en-US" altLang="ko-KR" sz="1600" dirty="0" smtClean="0"/>
              <a:t> </a:t>
            </a:r>
            <a:r>
              <a:rPr lang="en-US" altLang="ko-KR" sz="1600" dirty="0" err="1" smtClean="0"/>
              <a:t>Bengio</a:t>
            </a:r>
            <a:r>
              <a:rPr lang="en-US" altLang="ko-KR" sz="1600" dirty="0" smtClean="0"/>
              <a:t> proposed GAN. </a:t>
            </a:r>
            <a:endParaRPr lang="ko-KR" altLang="en-US" sz="1600" dirty="0" smtClean="0"/>
          </a:p>
        </p:txBody>
      </p:sp>
      <p:pic>
        <p:nvPicPr>
          <p:cNvPr id="350210" name="Picture 2" descr="Alt text"/>
          <p:cNvPicPr>
            <a:picLocks noChangeAspect="1" noChangeArrowheads="1"/>
          </p:cNvPicPr>
          <p:nvPr/>
        </p:nvPicPr>
        <p:blipFill>
          <a:blip r:embed="rId3" cstate="print"/>
          <a:srcRect/>
          <a:stretch>
            <a:fillRect/>
          </a:stretch>
        </p:blipFill>
        <p:spPr bwMode="auto">
          <a:xfrm>
            <a:off x="1835696" y="764704"/>
            <a:ext cx="4968552" cy="2166830"/>
          </a:xfrm>
          <a:prstGeom prst="rect">
            <a:avLst/>
          </a:prstGeom>
          <a:noFill/>
        </p:spPr>
      </p:pic>
      <p:sp>
        <p:nvSpPr>
          <p:cNvPr id="10" name="직사각형 9"/>
          <p:cNvSpPr/>
          <p:nvPr/>
        </p:nvSpPr>
        <p:spPr>
          <a:xfrm>
            <a:off x="2232248" y="2924944"/>
            <a:ext cx="4932040" cy="246221"/>
          </a:xfrm>
          <a:prstGeom prst="rect">
            <a:avLst/>
          </a:prstGeom>
        </p:spPr>
        <p:txBody>
          <a:bodyPr wrap="square">
            <a:spAutoFit/>
          </a:bodyPr>
          <a:lstStyle/>
          <a:p>
            <a:r>
              <a:rPr lang="en-US" altLang="ko-KR" sz="1000" dirty="0" smtClean="0">
                <a:hlinkClick r:id="rId4"/>
              </a:rPr>
              <a:t>GAN: A Beginner’s Guide to Generative Adversarial Networks</a:t>
            </a:r>
            <a:r>
              <a:rPr lang="en-US" altLang="ko-KR" sz="1000" dirty="0" smtClean="0"/>
              <a:t>, deeplearning4j</a:t>
            </a:r>
            <a:endParaRPr lang="ko-KR" altLang="en-US" sz="1000" dirty="0"/>
          </a:p>
        </p:txBody>
      </p:sp>
      <p:pic>
        <p:nvPicPr>
          <p:cNvPr id="350212" name="Picture 4" descr="Image result for Generative Adversarial Networks style transfer"/>
          <p:cNvPicPr>
            <a:picLocks noChangeAspect="1" noChangeArrowheads="1"/>
          </p:cNvPicPr>
          <p:nvPr/>
        </p:nvPicPr>
        <p:blipFill>
          <a:blip r:embed="rId5" cstate="print"/>
          <a:srcRect/>
          <a:stretch>
            <a:fillRect/>
          </a:stretch>
        </p:blipFill>
        <p:spPr bwMode="auto">
          <a:xfrm>
            <a:off x="1619672" y="3140968"/>
            <a:ext cx="5976664" cy="3539052"/>
          </a:xfrm>
          <a:prstGeom prst="rect">
            <a:avLst/>
          </a:prstGeom>
          <a:noFill/>
        </p:spPr>
      </p:pic>
      <p:sp>
        <p:nvSpPr>
          <p:cNvPr id="11" name="직사각형 10"/>
          <p:cNvSpPr/>
          <p:nvPr/>
        </p:nvSpPr>
        <p:spPr>
          <a:xfrm>
            <a:off x="3491880" y="6642556"/>
            <a:ext cx="2393604" cy="246221"/>
          </a:xfrm>
          <a:prstGeom prst="rect">
            <a:avLst/>
          </a:prstGeom>
        </p:spPr>
        <p:txBody>
          <a:bodyPr wrap="none">
            <a:spAutoFit/>
          </a:bodyPr>
          <a:lstStyle/>
          <a:p>
            <a:r>
              <a:rPr lang="en-US" altLang="ko-KR" sz="1000" dirty="0" smtClean="0">
                <a:hlinkClick r:id="rId6"/>
              </a:rPr>
              <a:t>https://github.com/junyanz/CycleGAN</a:t>
            </a:r>
            <a:endParaRPr lang="ko-KR" altLang="en-US" sz="1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2"/>
          <p:cNvGrpSpPr/>
          <p:nvPr/>
        </p:nvGrpSpPr>
        <p:grpSpPr>
          <a:xfrm>
            <a:off x="1763688" y="1197330"/>
            <a:ext cx="5472608" cy="3023758"/>
            <a:chOff x="2267744" y="3140968"/>
            <a:chExt cx="5184576" cy="2864612"/>
          </a:xfrm>
        </p:grpSpPr>
        <p:pic>
          <p:nvPicPr>
            <p:cNvPr id="20" name="Picture 2"/>
            <p:cNvPicPr>
              <a:picLocks noChangeAspect="1" noChangeArrowheads="1"/>
            </p:cNvPicPr>
            <p:nvPr/>
          </p:nvPicPr>
          <p:blipFill>
            <a:blip r:embed="rId3" cstate="print"/>
            <a:srcRect/>
            <a:stretch>
              <a:fillRect/>
            </a:stretch>
          </p:blipFill>
          <p:spPr bwMode="auto">
            <a:xfrm>
              <a:off x="2267744" y="3140968"/>
              <a:ext cx="5184576" cy="2711670"/>
            </a:xfrm>
            <a:prstGeom prst="rect">
              <a:avLst/>
            </a:prstGeom>
            <a:noFill/>
            <a:ln w="9525">
              <a:noFill/>
              <a:miter lim="800000"/>
              <a:headEnd/>
              <a:tailEnd/>
            </a:ln>
          </p:spPr>
        </p:pic>
        <p:sp>
          <p:nvSpPr>
            <p:cNvPr id="21" name="직사각형 20"/>
            <p:cNvSpPr/>
            <p:nvPr/>
          </p:nvSpPr>
          <p:spPr>
            <a:xfrm>
              <a:off x="3347864" y="5801475"/>
              <a:ext cx="3222104" cy="204105"/>
            </a:xfrm>
            <a:prstGeom prst="rect">
              <a:avLst/>
            </a:prstGeom>
          </p:spPr>
          <p:txBody>
            <a:bodyPr wrap="square">
              <a:spAutoFit/>
            </a:bodyPr>
            <a:lstStyle/>
            <a:p>
              <a:r>
                <a:rPr lang="en-US" altLang="ko-KR" sz="800" dirty="0" smtClean="0">
                  <a:hlinkClick r:id="rId4"/>
                </a:rPr>
                <a:t>[Interesting Brain Facts for Kids - Fun Facts About Human Brain</a:t>
              </a:r>
              <a:r>
                <a:rPr lang="en-US" altLang="ko-KR" sz="800" dirty="0" smtClean="0"/>
                <a:t>]</a:t>
              </a:r>
              <a:endParaRPr lang="ko-KR" altLang="en-US" sz="800" dirty="0"/>
            </a:p>
          </p:txBody>
        </p:sp>
      </p:grpSp>
      <p:cxnSp>
        <p:nvCxnSpPr>
          <p:cNvPr id="63" name="직선 연결선 62"/>
          <p:cNvCxnSpPr/>
          <p:nvPr/>
        </p:nvCxnSpPr>
        <p:spPr>
          <a:xfrm>
            <a:off x="3275856" y="2868905"/>
            <a:ext cx="72008"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타원 63"/>
          <p:cNvSpPr/>
          <p:nvPr/>
        </p:nvSpPr>
        <p:spPr>
          <a:xfrm>
            <a:off x="3347864" y="3084929"/>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p:cNvSpPr/>
          <p:nvPr/>
        </p:nvSpPr>
        <p:spPr>
          <a:xfrm>
            <a:off x="6300192" y="2782089"/>
            <a:ext cx="630301" cy="230832"/>
          </a:xfrm>
          <a:prstGeom prst="rect">
            <a:avLst/>
          </a:prstGeom>
        </p:spPr>
        <p:txBody>
          <a:bodyPr wrap="none">
            <a:spAutoFit/>
          </a:bodyPr>
          <a:lstStyle/>
          <a:p>
            <a:r>
              <a:rPr lang="en-US" altLang="ko-KR" sz="900" b="1" dirty="0" smtClean="0"/>
              <a:t>/VISION</a:t>
            </a:r>
            <a:endParaRPr lang="ko-KR" altLang="en-US" sz="800" b="1" dirty="0"/>
          </a:p>
        </p:txBody>
      </p:sp>
      <p:sp>
        <p:nvSpPr>
          <p:cNvPr id="70" name="직사각형 69"/>
          <p:cNvSpPr/>
          <p:nvPr/>
        </p:nvSpPr>
        <p:spPr>
          <a:xfrm>
            <a:off x="3995936" y="852681"/>
            <a:ext cx="648072" cy="28803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t>TASTE</a:t>
            </a:r>
            <a:endParaRPr lang="ko-KR" altLang="en-US" sz="900" b="1" dirty="0"/>
          </a:p>
        </p:txBody>
      </p:sp>
      <p:cxnSp>
        <p:nvCxnSpPr>
          <p:cNvPr id="72" name="직선 연결선 71"/>
          <p:cNvCxnSpPr>
            <a:stCxn id="70" idx="2"/>
            <a:endCxn id="73" idx="0"/>
          </p:cNvCxnSpPr>
          <p:nvPr/>
        </p:nvCxnSpPr>
        <p:spPr>
          <a:xfrm flipH="1">
            <a:off x="4306828" y="1140713"/>
            <a:ext cx="13144" cy="115212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타원 72"/>
          <p:cNvSpPr/>
          <p:nvPr/>
        </p:nvSpPr>
        <p:spPr>
          <a:xfrm>
            <a:off x="4283968" y="2292841"/>
            <a:ext cx="45719"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a:off x="1907704" y="852681"/>
            <a:ext cx="1080120" cy="28803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t>FRONTAL LOBE ?</a:t>
            </a:r>
            <a:endParaRPr lang="ko-KR" altLang="en-US" sz="900" b="1" dirty="0"/>
          </a:p>
        </p:txBody>
      </p:sp>
      <p:cxnSp>
        <p:nvCxnSpPr>
          <p:cNvPr id="81" name="직선 연결선 80"/>
          <p:cNvCxnSpPr>
            <a:stCxn id="77" idx="2"/>
          </p:cNvCxnSpPr>
          <p:nvPr/>
        </p:nvCxnSpPr>
        <p:spPr>
          <a:xfrm>
            <a:off x="2447764" y="1140713"/>
            <a:ext cx="828092" cy="5760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6" name="직선 연결선 85"/>
          <p:cNvCxnSpPr/>
          <p:nvPr/>
        </p:nvCxnSpPr>
        <p:spPr>
          <a:xfrm>
            <a:off x="3422849" y="2419668"/>
            <a:ext cx="504056" cy="72008"/>
          </a:xfrm>
          <a:prstGeom prst="line">
            <a:avLst/>
          </a:prstGeom>
          <a:ln>
            <a:solidFill>
              <a:srgbClr val="9F5FCF"/>
            </a:solidFill>
          </a:ln>
        </p:spPr>
        <p:style>
          <a:lnRef idx="1">
            <a:schemeClr val="accent1"/>
          </a:lnRef>
          <a:fillRef idx="0">
            <a:schemeClr val="accent1"/>
          </a:fillRef>
          <a:effectRef idx="0">
            <a:schemeClr val="accent1"/>
          </a:effectRef>
          <a:fontRef idx="minor">
            <a:schemeClr val="tx1"/>
          </a:fontRef>
        </p:style>
      </p:cxnSp>
      <p:sp>
        <p:nvSpPr>
          <p:cNvPr id="88" name="타원 87"/>
          <p:cNvSpPr/>
          <p:nvPr/>
        </p:nvSpPr>
        <p:spPr>
          <a:xfrm>
            <a:off x="3913386" y="2470914"/>
            <a:ext cx="45719" cy="45719"/>
          </a:xfrm>
          <a:prstGeom prst="ellipse">
            <a:avLst/>
          </a:prstGeom>
          <a:solidFill>
            <a:srgbClr val="9F5FCF"/>
          </a:solidFill>
          <a:ln>
            <a:solidFill>
              <a:srgbClr val="9F5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p:cNvSpPr/>
          <p:nvPr/>
        </p:nvSpPr>
        <p:spPr>
          <a:xfrm>
            <a:off x="4860032" y="852681"/>
            <a:ext cx="1440160" cy="28803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t>FACIAL RECOGNITION</a:t>
            </a:r>
            <a:endParaRPr lang="ko-KR" altLang="en-US" sz="900" b="1" dirty="0"/>
          </a:p>
        </p:txBody>
      </p:sp>
      <p:cxnSp>
        <p:nvCxnSpPr>
          <p:cNvPr id="90" name="직선 연결선 89"/>
          <p:cNvCxnSpPr>
            <a:stCxn id="89" idx="2"/>
            <a:endCxn id="91" idx="0"/>
          </p:cNvCxnSpPr>
          <p:nvPr/>
        </p:nvCxnSpPr>
        <p:spPr>
          <a:xfrm flipH="1">
            <a:off x="4954900" y="1140713"/>
            <a:ext cx="625212" cy="182648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1" name="타원 90"/>
          <p:cNvSpPr/>
          <p:nvPr/>
        </p:nvSpPr>
        <p:spPr>
          <a:xfrm>
            <a:off x="4932040" y="2967202"/>
            <a:ext cx="45719"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p:cNvSpPr/>
          <p:nvPr/>
        </p:nvSpPr>
        <p:spPr>
          <a:xfrm>
            <a:off x="1471154" y="4829672"/>
            <a:ext cx="4203573" cy="192098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타원 93"/>
          <p:cNvSpPr/>
          <p:nvPr/>
        </p:nvSpPr>
        <p:spPr>
          <a:xfrm>
            <a:off x="4279467" y="4878452"/>
            <a:ext cx="3676909" cy="189776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p:cNvSpPr/>
          <p:nvPr/>
        </p:nvSpPr>
        <p:spPr>
          <a:xfrm>
            <a:off x="2444675" y="4518412"/>
            <a:ext cx="2194832" cy="369332"/>
          </a:xfrm>
          <a:prstGeom prst="rect">
            <a:avLst/>
          </a:prstGeom>
        </p:spPr>
        <p:txBody>
          <a:bodyPr wrap="none">
            <a:spAutoFit/>
          </a:bodyPr>
          <a:lstStyle/>
          <a:p>
            <a:r>
              <a:rPr lang="ko-KR" altLang="en-US" dirty="0" smtClean="0">
                <a:latin typeface="+mn-ea"/>
              </a:rPr>
              <a:t>뇌가 수행하는 기능</a:t>
            </a:r>
            <a:endParaRPr lang="ko-KR" altLang="en-US" dirty="0"/>
          </a:p>
        </p:txBody>
      </p:sp>
      <p:sp>
        <p:nvSpPr>
          <p:cNvPr id="96" name="직사각형 95"/>
          <p:cNvSpPr/>
          <p:nvPr/>
        </p:nvSpPr>
        <p:spPr>
          <a:xfrm>
            <a:off x="5071555" y="4518412"/>
            <a:ext cx="2194832" cy="369332"/>
          </a:xfrm>
          <a:prstGeom prst="rect">
            <a:avLst/>
          </a:prstGeom>
        </p:spPr>
        <p:txBody>
          <a:bodyPr wrap="none">
            <a:spAutoFit/>
          </a:bodyPr>
          <a:lstStyle/>
          <a:p>
            <a:r>
              <a:rPr lang="ko-KR" altLang="en-US" dirty="0" smtClean="0"/>
              <a:t>지능을 요하는 능력</a:t>
            </a:r>
            <a:endParaRPr lang="ko-KR" altLang="en-US" dirty="0"/>
          </a:p>
        </p:txBody>
      </p:sp>
      <p:sp>
        <p:nvSpPr>
          <p:cNvPr id="98" name="직사각형 97"/>
          <p:cNvSpPr/>
          <p:nvPr/>
        </p:nvSpPr>
        <p:spPr>
          <a:xfrm>
            <a:off x="1039107" y="4509120"/>
            <a:ext cx="466794" cy="369332"/>
          </a:xfrm>
          <a:prstGeom prst="rect">
            <a:avLst/>
          </a:prstGeom>
        </p:spPr>
        <p:txBody>
          <a:bodyPr wrap="none">
            <a:spAutoFit/>
          </a:bodyPr>
          <a:lstStyle/>
          <a:p>
            <a:r>
              <a:rPr lang="ko-KR" altLang="en-US" dirty="0" smtClean="0">
                <a:latin typeface="+mn-ea"/>
              </a:rPr>
              <a:t>예</a:t>
            </a:r>
            <a:r>
              <a:rPr lang="en-US" altLang="ko-KR" dirty="0" smtClean="0">
                <a:latin typeface="+mn-ea"/>
              </a:rPr>
              <a:t>:</a:t>
            </a:r>
          </a:p>
        </p:txBody>
      </p:sp>
      <p:sp>
        <p:nvSpPr>
          <p:cNvPr id="99" name="직사각형 98"/>
          <p:cNvSpPr/>
          <p:nvPr/>
        </p:nvSpPr>
        <p:spPr>
          <a:xfrm>
            <a:off x="3775411" y="4950460"/>
            <a:ext cx="646331" cy="369332"/>
          </a:xfrm>
          <a:prstGeom prst="rect">
            <a:avLst/>
          </a:prstGeom>
        </p:spPr>
        <p:txBody>
          <a:bodyPr wrap="none">
            <a:spAutoFit/>
          </a:bodyPr>
          <a:lstStyle/>
          <a:p>
            <a:r>
              <a:rPr lang="ko-KR" altLang="en-US" dirty="0" smtClean="0">
                <a:latin typeface="+mn-ea"/>
              </a:rPr>
              <a:t>보행</a:t>
            </a:r>
            <a:endParaRPr lang="ko-KR" altLang="en-US" dirty="0"/>
          </a:p>
        </p:txBody>
      </p:sp>
      <p:sp>
        <p:nvSpPr>
          <p:cNvPr id="100" name="직사각형 99"/>
          <p:cNvSpPr/>
          <p:nvPr/>
        </p:nvSpPr>
        <p:spPr>
          <a:xfrm>
            <a:off x="2551275" y="4950460"/>
            <a:ext cx="646331" cy="369332"/>
          </a:xfrm>
          <a:prstGeom prst="rect">
            <a:avLst/>
          </a:prstGeom>
        </p:spPr>
        <p:txBody>
          <a:bodyPr wrap="none">
            <a:spAutoFit/>
          </a:bodyPr>
          <a:lstStyle/>
          <a:p>
            <a:r>
              <a:rPr lang="ko-KR" altLang="en-US" dirty="0" smtClean="0">
                <a:latin typeface="+mn-ea"/>
              </a:rPr>
              <a:t>감정</a:t>
            </a:r>
            <a:endParaRPr lang="ko-KR" altLang="en-US" dirty="0"/>
          </a:p>
        </p:txBody>
      </p:sp>
      <p:sp>
        <p:nvSpPr>
          <p:cNvPr id="101" name="직사각형 100"/>
          <p:cNvSpPr/>
          <p:nvPr/>
        </p:nvSpPr>
        <p:spPr>
          <a:xfrm>
            <a:off x="2839307" y="5310500"/>
            <a:ext cx="646331" cy="369332"/>
          </a:xfrm>
          <a:prstGeom prst="rect">
            <a:avLst/>
          </a:prstGeom>
        </p:spPr>
        <p:txBody>
          <a:bodyPr wrap="none">
            <a:spAutoFit/>
          </a:bodyPr>
          <a:lstStyle/>
          <a:p>
            <a:r>
              <a:rPr lang="ko-KR" altLang="en-US" dirty="0" smtClean="0">
                <a:latin typeface="+mn-ea"/>
              </a:rPr>
              <a:t>오감</a:t>
            </a:r>
            <a:endParaRPr lang="ko-KR" altLang="en-US" dirty="0"/>
          </a:p>
        </p:txBody>
      </p:sp>
      <p:sp>
        <p:nvSpPr>
          <p:cNvPr id="102" name="직사각형 101"/>
          <p:cNvSpPr/>
          <p:nvPr/>
        </p:nvSpPr>
        <p:spPr>
          <a:xfrm>
            <a:off x="3487379" y="6030580"/>
            <a:ext cx="646331" cy="369332"/>
          </a:xfrm>
          <a:prstGeom prst="rect">
            <a:avLst/>
          </a:prstGeom>
        </p:spPr>
        <p:txBody>
          <a:bodyPr wrap="none">
            <a:spAutoFit/>
          </a:bodyPr>
          <a:lstStyle/>
          <a:p>
            <a:r>
              <a:rPr lang="ko-KR" altLang="en-US" dirty="0" smtClean="0">
                <a:solidFill>
                  <a:srgbClr val="FF0000"/>
                </a:solidFill>
                <a:latin typeface="+mn-ea"/>
              </a:rPr>
              <a:t>시각</a:t>
            </a:r>
            <a:endParaRPr lang="ko-KR" altLang="en-US" dirty="0">
              <a:solidFill>
                <a:srgbClr val="FF0000"/>
              </a:solidFill>
            </a:endParaRPr>
          </a:p>
        </p:txBody>
      </p:sp>
      <p:sp>
        <p:nvSpPr>
          <p:cNvPr id="103" name="직사각형 102"/>
          <p:cNvSpPr/>
          <p:nvPr/>
        </p:nvSpPr>
        <p:spPr>
          <a:xfrm>
            <a:off x="3487379" y="5670540"/>
            <a:ext cx="646331" cy="369332"/>
          </a:xfrm>
          <a:prstGeom prst="rect">
            <a:avLst/>
          </a:prstGeom>
        </p:spPr>
        <p:txBody>
          <a:bodyPr wrap="none">
            <a:spAutoFit/>
          </a:bodyPr>
          <a:lstStyle/>
          <a:p>
            <a:r>
              <a:rPr lang="ko-KR" altLang="en-US" dirty="0" smtClean="0">
                <a:solidFill>
                  <a:srgbClr val="FF0000"/>
                </a:solidFill>
                <a:latin typeface="+mn-ea"/>
              </a:rPr>
              <a:t>청각</a:t>
            </a:r>
            <a:endParaRPr lang="ko-KR" altLang="en-US" dirty="0">
              <a:solidFill>
                <a:srgbClr val="FF0000"/>
              </a:solidFill>
            </a:endParaRPr>
          </a:p>
        </p:txBody>
      </p:sp>
      <p:sp>
        <p:nvSpPr>
          <p:cNvPr id="104" name="직사각형 103"/>
          <p:cNvSpPr/>
          <p:nvPr/>
        </p:nvSpPr>
        <p:spPr>
          <a:xfrm>
            <a:off x="2695291" y="6021288"/>
            <a:ext cx="646331" cy="369332"/>
          </a:xfrm>
          <a:prstGeom prst="rect">
            <a:avLst/>
          </a:prstGeom>
        </p:spPr>
        <p:txBody>
          <a:bodyPr wrap="none">
            <a:spAutoFit/>
          </a:bodyPr>
          <a:lstStyle/>
          <a:p>
            <a:r>
              <a:rPr lang="ko-KR" altLang="en-US" dirty="0" smtClean="0">
                <a:latin typeface="+mn-ea"/>
              </a:rPr>
              <a:t>후각</a:t>
            </a:r>
            <a:endParaRPr lang="ko-KR" altLang="en-US" dirty="0"/>
          </a:p>
        </p:txBody>
      </p:sp>
      <p:sp>
        <p:nvSpPr>
          <p:cNvPr id="105" name="직사각형 104"/>
          <p:cNvSpPr/>
          <p:nvPr/>
        </p:nvSpPr>
        <p:spPr>
          <a:xfrm>
            <a:off x="2119227" y="6021288"/>
            <a:ext cx="646331" cy="369332"/>
          </a:xfrm>
          <a:prstGeom prst="rect">
            <a:avLst/>
          </a:prstGeom>
        </p:spPr>
        <p:txBody>
          <a:bodyPr wrap="none">
            <a:spAutoFit/>
          </a:bodyPr>
          <a:lstStyle/>
          <a:p>
            <a:r>
              <a:rPr lang="ko-KR" altLang="en-US" dirty="0" smtClean="0">
                <a:latin typeface="+mn-ea"/>
              </a:rPr>
              <a:t>촉각</a:t>
            </a:r>
            <a:endParaRPr lang="ko-KR" altLang="en-US" dirty="0"/>
          </a:p>
        </p:txBody>
      </p:sp>
      <p:sp>
        <p:nvSpPr>
          <p:cNvPr id="106" name="직사각형 105"/>
          <p:cNvSpPr/>
          <p:nvPr/>
        </p:nvSpPr>
        <p:spPr>
          <a:xfrm>
            <a:off x="2479267" y="5742548"/>
            <a:ext cx="646331" cy="369332"/>
          </a:xfrm>
          <a:prstGeom prst="rect">
            <a:avLst/>
          </a:prstGeom>
        </p:spPr>
        <p:txBody>
          <a:bodyPr wrap="none">
            <a:spAutoFit/>
          </a:bodyPr>
          <a:lstStyle/>
          <a:p>
            <a:r>
              <a:rPr lang="ko-KR" altLang="en-US" dirty="0" smtClean="0">
                <a:latin typeface="+mn-ea"/>
              </a:rPr>
              <a:t>미각</a:t>
            </a:r>
            <a:endParaRPr lang="ko-KR" altLang="en-US" dirty="0"/>
          </a:p>
        </p:txBody>
      </p:sp>
      <p:sp>
        <p:nvSpPr>
          <p:cNvPr id="107" name="모서리가 둥근 직사각형 106"/>
          <p:cNvSpPr/>
          <p:nvPr/>
        </p:nvSpPr>
        <p:spPr>
          <a:xfrm>
            <a:off x="3487379" y="5670540"/>
            <a:ext cx="648072" cy="720080"/>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모서리가 둥근 직사각형 107"/>
          <p:cNvSpPr/>
          <p:nvPr/>
        </p:nvSpPr>
        <p:spPr>
          <a:xfrm>
            <a:off x="2191235" y="5742548"/>
            <a:ext cx="1080120" cy="64807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모서리가 둥근 직사각형 108"/>
          <p:cNvSpPr/>
          <p:nvPr/>
        </p:nvSpPr>
        <p:spPr>
          <a:xfrm>
            <a:off x="2047219" y="5598532"/>
            <a:ext cx="2160240" cy="86409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p:cNvSpPr/>
          <p:nvPr/>
        </p:nvSpPr>
        <p:spPr>
          <a:xfrm>
            <a:off x="4423483" y="5382508"/>
            <a:ext cx="1107996" cy="369332"/>
          </a:xfrm>
          <a:prstGeom prst="rect">
            <a:avLst/>
          </a:prstGeom>
        </p:spPr>
        <p:txBody>
          <a:bodyPr wrap="none">
            <a:spAutoFit/>
          </a:bodyPr>
          <a:lstStyle/>
          <a:p>
            <a:r>
              <a:rPr lang="ko-KR" altLang="en-US" dirty="0" smtClean="0">
                <a:solidFill>
                  <a:srgbClr val="FF0000"/>
                </a:solidFill>
                <a:latin typeface="+mn-ea"/>
              </a:rPr>
              <a:t>얼굴인식</a:t>
            </a:r>
            <a:endParaRPr lang="ko-KR" altLang="en-US" dirty="0">
              <a:solidFill>
                <a:srgbClr val="FF0000"/>
              </a:solidFill>
            </a:endParaRPr>
          </a:p>
        </p:txBody>
      </p:sp>
      <p:sp>
        <p:nvSpPr>
          <p:cNvPr id="111" name="직사각형 110"/>
          <p:cNvSpPr/>
          <p:nvPr/>
        </p:nvSpPr>
        <p:spPr>
          <a:xfrm>
            <a:off x="4641248" y="5814556"/>
            <a:ext cx="646331" cy="369332"/>
          </a:xfrm>
          <a:prstGeom prst="rect">
            <a:avLst/>
          </a:prstGeom>
        </p:spPr>
        <p:txBody>
          <a:bodyPr wrap="none">
            <a:spAutoFit/>
          </a:bodyPr>
          <a:lstStyle/>
          <a:p>
            <a:r>
              <a:rPr lang="ko-KR" altLang="en-US" dirty="0" smtClean="0">
                <a:latin typeface="+mn-ea"/>
              </a:rPr>
              <a:t>학습</a:t>
            </a:r>
            <a:endParaRPr lang="ko-KR" altLang="en-US" dirty="0"/>
          </a:p>
        </p:txBody>
      </p:sp>
      <p:sp>
        <p:nvSpPr>
          <p:cNvPr id="112" name="직사각형 111"/>
          <p:cNvSpPr/>
          <p:nvPr/>
        </p:nvSpPr>
        <p:spPr>
          <a:xfrm>
            <a:off x="5431595" y="4950460"/>
            <a:ext cx="1561646" cy="369332"/>
          </a:xfrm>
          <a:prstGeom prst="rect">
            <a:avLst/>
          </a:prstGeom>
        </p:spPr>
        <p:txBody>
          <a:bodyPr wrap="none">
            <a:spAutoFit/>
          </a:bodyPr>
          <a:lstStyle/>
          <a:p>
            <a:r>
              <a:rPr lang="ko-KR" altLang="en-US" dirty="0" smtClean="0">
                <a:solidFill>
                  <a:srgbClr val="FFC000"/>
                </a:solidFill>
                <a:latin typeface="+mn-ea"/>
              </a:rPr>
              <a:t>언어 </a:t>
            </a:r>
            <a:r>
              <a:rPr lang="en-US" altLang="ko-KR" dirty="0" smtClean="0">
                <a:solidFill>
                  <a:srgbClr val="FFC000"/>
                </a:solidFill>
                <a:latin typeface="+mn-ea"/>
              </a:rPr>
              <a:t>(</a:t>
            </a:r>
            <a:r>
              <a:rPr lang="ko-KR" altLang="en-US" dirty="0" smtClean="0">
                <a:solidFill>
                  <a:srgbClr val="FFC000"/>
                </a:solidFill>
                <a:latin typeface="+mn-ea"/>
              </a:rPr>
              <a:t>외국어</a:t>
            </a:r>
            <a:r>
              <a:rPr lang="en-US" altLang="ko-KR" dirty="0" smtClean="0">
                <a:solidFill>
                  <a:srgbClr val="FFC000"/>
                </a:solidFill>
                <a:latin typeface="+mn-ea"/>
              </a:rPr>
              <a:t>)</a:t>
            </a:r>
            <a:endParaRPr lang="ko-KR" altLang="en-US" dirty="0">
              <a:solidFill>
                <a:srgbClr val="FFC000"/>
              </a:solidFill>
            </a:endParaRPr>
          </a:p>
        </p:txBody>
      </p:sp>
      <p:sp>
        <p:nvSpPr>
          <p:cNvPr id="113" name="직사각형 112"/>
          <p:cNvSpPr/>
          <p:nvPr/>
        </p:nvSpPr>
        <p:spPr>
          <a:xfrm>
            <a:off x="6151675" y="5382508"/>
            <a:ext cx="646331" cy="369332"/>
          </a:xfrm>
          <a:prstGeom prst="rect">
            <a:avLst/>
          </a:prstGeom>
        </p:spPr>
        <p:txBody>
          <a:bodyPr wrap="none">
            <a:spAutoFit/>
          </a:bodyPr>
          <a:lstStyle/>
          <a:p>
            <a:r>
              <a:rPr lang="ko-KR" altLang="en-US" dirty="0" smtClean="0">
                <a:latin typeface="+mn-ea"/>
              </a:rPr>
              <a:t>게임</a:t>
            </a:r>
            <a:endParaRPr lang="ko-KR" altLang="en-US" dirty="0"/>
          </a:p>
        </p:txBody>
      </p:sp>
      <p:sp>
        <p:nvSpPr>
          <p:cNvPr id="114" name="직사각형 113"/>
          <p:cNvSpPr/>
          <p:nvPr/>
        </p:nvSpPr>
        <p:spPr>
          <a:xfrm>
            <a:off x="6943763" y="5238492"/>
            <a:ext cx="646331" cy="369332"/>
          </a:xfrm>
          <a:prstGeom prst="rect">
            <a:avLst/>
          </a:prstGeom>
        </p:spPr>
        <p:txBody>
          <a:bodyPr wrap="none">
            <a:spAutoFit/>
          </a:bodyPr>
          <a:lstStyle/>
          <a:p>
            <a:r>
              <a:rPr lang="ko-KR" altLang="en-US" dirty="0" smtClean="0"/>
              <a:t>지식</a:t>
            </a:r>
            <a:endParaRPr lang="ko-KR" altLang="en-US" dirty="0"/>
          </a:p>
        </p:txBody>
      </p:sp>
      <p:sp>
        <p:nvSpPr>
          <p:cNvPr id="115" name="직사각형 114"/>
          <p:cNvSpPr/>
          <p:nvPr/>
        </p:nvSpPr>
        <p:spPr>
          <a:xfrm>
            <a:off x="5791635" y="5814556"/>
            <a:ext cx="646331" cy="369332"/>
          </a:xfrm>
          <a:prstGeom prst="rect">
            <a:avLst/>
          </a:prstGeom>
        </p:spPr>
        <p:txBody>
          <a:bodyPr wrap="none">
            <a:spAutoFit/>
          </a:bodyPr>
          <a:lstStyle/>
          <a:p>
            <a:r>
              <a:rPr lang="ko-KR" altLang="en-US" dirty="0" smtClean="0">
                <a:solidFill>
                  <a:srgbClr val="FF0000"/>
                </a:solidFill>
              </a:rPr>
              <a:t>체스</a:t>
            </a:r>
            <a:endParaRPr lang="ko-KR" altLang="en-US" dirty="0">
              <a:solidFill>
                <a:srgbClr val="FF0000"/>
              </a:solidFill>
            </a:endParaRPr>
          </a:p>
        </p:txBody>
      </p:sp>
      <p:sp>
        <p:nvSpPr>
          <p:cNvPr id="116" name="직사각형 115"/>
          <p:cNvSpPr/>
          <p:nvPr/>
        </p:nvSpPr>
        <p:spPr>
          <a:xfrm>
            <a:off x="5791635" y="6102588"/>
            <a:ext cx="646331" cy="369332"/>
          </a:xfrm>
          <a:prstGeom prst="rect">
            <a:avLst/>
          </a:prstGeom>
        </p:spPr>
        <p:txBody>
          <a:bodyPr wrap="none">
            <a:spAutoFit/>
          </a:bodyPr>
          <a:lstStyle/>
          <a:p>
            <a:r>
              <a:rPr lang="ko-KR" altLang="en-US" dirty="0" smtClean="0">
                <a:solidFill>
                  <a:srgbClr val="FF0000"/>
                </a:solidFill>
              </a:rPr>
              <a:t>바둑</a:t>
            </a:r>
            <a:endParaRPr lang="ko-KR" altLang="en-US" dirty="0">
              <a:solidFill>
                <a:srgbClr val="FF0000"/>
              </a:solidFill>
            </a:endParaRPr>
          </a:p>
        </p:txBody>
      </p:sp>
      <p:sp>
        <p:nvSpPr>
          <p:cNvPr id="117" name="직사각형 116"/>
          <p:cNvSpPr/>
          <p:nvPr/>
        </p:nvSpPr>
        <p:spPr>
          <a:xfrm>
            <a:off x="6295691" y="5814556"/>
            <a:ext cx="1107996" cy="646331"/>
          </a:xfrm>
          <a:prstGeom prst="rect">
            <a:avLst/>
          </a:prstGeom>
        </p:spPr>
        <p:txBody>
          <a:bodyPr wrap="none">
            <a:spAutoFit/>
          </a:bodyPr>
          <a:lstStyle/>
          <a:p>
            <a:pPr algn="ctr"/>
            <a:r>
              <a:rPr lang="ko-KR" altLang="en-US" dirty="0" smtClean="0"/>
              <a:t>스타</a:t>
            </a:r>
            <a:endParaRPr lang="en-US" altLang="ko-KR" dirty="0" smtClean="0"/>
          </a:p>
          <a:p>
            <a:pPr algn="ctr"/>
            <a:r>
              <a:rPr lang="ko-KR" altLang="en-US" dirty="0" err="1" smtClean="0"/>
              <a:t>크래프트</a:t>
            </a:r>
            <a:endParaRPr lang="ko-KR" altLang="en-US" dirty="0"/>
          </a:p>
        </p:txBody>
      </p:sp>
      <p:sp>
        <p:nvSpPr>
          <p:cNvPr id="118" name="모서리가 둥근 직사각형 117"/>
          <p:cNvSpPr/>
          <p:nvPr/>
        </p:nvSpPr>
        <p:spPr>
          <a:xfrm>
            <a:off x="5822458" y="5787813"/>
            <a:ext cx="554538" cy="674815"/>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모서리가 둥근 직사각형 118"/>
          <p:cNvSpPr/>
          <p:nvPr/>
        </p:nvSpPr>
        <p:spPr>
          <a:xfrm>
            <a:off x="5719627" y="5670541"/>
            <a:ext cx="1656184" cy="86409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제목 1"/>
          <p:cNvSpPr txBox="1">
            <a:spLocks/>
          </p:cNvSpPr>
          <p:nvPr/>
        </p:nvSpPr>
        <p:spPr>
          <a:xfrm>
            <a:off x="0" y="0"/>
            <a:ext cx="9144000" cy="404664"/>
          </a:xfrm>
          <a:prstGeom prst="rect">
            <a:avLst/>
          </a:prstGeom>
          <a:noFill/>
        </p:spPr>
        <p:txBody>
          <a:bodyPr vert="horz" lIns="91440" tIns="45720" rIns="91440" bIns="45720" rtlCol="0" anchor="ctr">
            <a:normAutofit/>
          </a:bodyPr>
          <a:lstStyle/>
          <a:p>
            <a:r>
              <a:rPr lang="en-US" altLang="ko-KR" sz="2000" dirty="0" smtClean="0">
                <a:latin typeface="+mn-ea"/>
              </a:rPr>
              <a:t>AI ~ </a:t>
            </a:r>
            <a:r>
              <a:rPr lang="ko-KR" altLang="en-US" sz="2000" dirty="0" smtClean="0">
                <a:latin typeface="+mn-ea"/>
              </a:rPr>
              <a:t>뇌가 수행하는 기능</a:t>
            </a:r>
            <a:r>
              <a:rPr lang="en-US" altLang="ko-KR" sz="2000" dirty="0" smtClean="0">
                <a:latin typeface="+mn-ea"/>
              </a:rPr>
              <a:t>, </a:t>
            </a:r>
            <a:r>
              <a:rPr lang="ko-KR" altLang="en-US" sz="2000" dirty="0" smtClean="0">
                <a:latin typeface="+mn-ea"/>
              </a:rPr>
              <a:t>특히 지능을 요하는 능력</a:t>
            </a:r>
            <a:r>
              <a:rPr lang="en-US" altLang="ko-KR" sz="2000" dirty="0" smtClean="0">
                <a:latin typeface="+mn-ea"/>
              </a:rPr>
              <a:t>,</a:t>
            </a:r>
            <a:r>
              <a:rPr lang="ko-KR" altLang="en-US" sz="2000" dirty="0" smtClean="0">
                <a:latin typeface="+mn-ea"/>
              </a:rPr>
              <a:t>을 컴퓨터가 수행하는 것</a:t>
            </a:r>
            <a:r>
              <a:rPr lang="en-US" altLang="ko-KR" sz="2000" dirty="0" smtClean="0">
                <a:latin typeface="+mn-ea"/>
              </a:rPr>
              <a:t>.</a:t>
            </a:r>
          </a:p>
        </p:txBody>
      </p:sp>
    </p:spTree>
    <p:custDataLst>
      <p:tags r:id="rId1"/>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algn="ctr">
              <a:spcBef>
                <a:spcPct val="0"/>
              </a:spcBef>
            </a:pPr>
            <a:r>
              <a:rPr lang="en-US" altLang="ko-KR" sz="2400" dirty="0" err="1" smtClean="0"/>
              <a:t>Facebook</a:t>
            </a:r>
            <a:r>
              <a:rPr lang="en-US" altLang="ko-KR" sz="2400" dirty="0" smtClean="0"/>
              <a:t> </a:t>
            </a:r>
            <a:r>
              <a:rPr lang="en-US" altLang="ko-KR" sz="2400" dirty="0" err="1" smtClean="0"/>
              <a:t>DeepFace</a:t>
            </a:r>
            <a:r>
              <a:rPr lang="en-US" altLang="ko-KR" sz="2400" dirty="0" smtClean="0"/>
              <a:t> </a:t>
            </a:r>
            <a:r>
              <a:rPr lang="en-US" altLang="ko-KR" sz="2400" dirty="0" smtClean="0">
                <a:latin typeface="+mj-lt"/>
                <a:ea typeface="+mj-ea"/>
                <a:cs typeface="+mj-cs"/>
              </a:rPr>
              <a:t>(2014)  </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직사각형 7"/>
          <p:cNvSpPr/>
          <p:nvPr/>
        </p:nvSpPr>
        <p:spPr>
          <a:xfrm>
            <a:off x="251520" y="476672"/>
            <a:ext cx="8784976" cy="2062103"/>
          </a:xfrm>
          <a:prstGeom prst="rect">
            <a:avLst/>
          </a:prstGeom>
        </p:spPr>
        <p:txBody>
          <a:bodyPr wrap="square">
            <a:spAutoFit/>
          </a:bodyPr>
          <a:lstStyle/>
          <a:p>
            <a:r>
              <a:rPr lang="en-US" altLang="ko-KR" sz="1600" dirty="0" smtClean="0"/>
              <a:t>Deep learning facial recognition system achieved 97.35% accuracy (Human 97.5%)</a:t>
            </a:r>
          </a:p>
          <a:p>
            <a:r>
              <a:rPr lang="en-US" altLang="ko-KR" sz="1600" dirty="0" smtClean="0"/>
              <a:t>“Pretty convincingly solved face recognition,” Ben </a:t>
            </a:r>
            <a:r>
              <a:rPr lang="en-US" altLang="ko-KR" sz="1600" dirty="0" err="1" smtClean="0"/>
              <a:t>Goertzel</a:t>
            </a:r>
            <a:r>
              <a:rPr lang="en-US" altLang="ko-KR" sz="1600" dirty="0" smtClean="0"/>
              <a:t> (Wikipedia-</a:t>
            </a:r>
            <a:r>
              <a:rPr lang="en-US" altLang="ko-KR" sz="1600" dirty="0" err="1" smtClean="0"/>
              <a:t>DeepFace</a:t>
            </a:r>
            <a:r>
              <a:rPr lang="en-US" altLang="ko-KR" sz="1600" dirty="0" smtClean="0"/>
              <a:t>)</a:t>
            </a:r>
          </a:p>
          <a:p>
            <a:endParaRPr lang="en-US" altLang="ko-KR" sz="1600" dirty="0" smtClean="0"/>
          </a:p>
          <a:p>
            <a:r>
              <a:rPr lang="en-US" altLang="ko-KR" sz="1600" dirty="0" smtClean="0"/>
              <a:t>Data Set</a:t>
            </a:r>
          </a:p>
          <a:p>
            <a:r>
              <a:rPr lang="en-US" altLang="ko-KR" sz="1600" dirty="0" smtClean="0"/>
              <a:t>- Training: 4 million facial images from more than 4k identities (</a:t>
            </a:r>
            <a:r>
              <a:rPr lang="en-US" altLang="ko-KR" sz="1600" dirty="0" err="1" smtClean="0"/>
              <a:t>Facebook</a:t>
            </a:r>
            <a:r>
              <a:rPr lang="en-US" altLang="ko-KR" sz="1600" dirty="0" smtClean="0"/>
              <a:t> Data)</a:t>
            </a:r>
          </a:p>
          <a:p>
            <a:r>
              <a:rPr lang="en-US" altLang="ko-KR" sz="1600" dirty="0" smtClean="0"/>
              <a:t>- Test: </a:t>
            </a:r>
            <a:r>
              <a:rPr lang="en-US" altLang="ko-KR" sz="1600" dirty="0" smtClean="0">
                <a:hlinkClick r:id="rId3"/>
              </a:rPr>
              <a:t>LFW (Labeled Faces in the Wild) dataset</a:t>
            </a:r>
            <a:endParaRPr lang="en-US" altLang="ko-KR" sz="1600" dirty="0" smtClean="0"/>
          </a:p>
          <a:p>
            <a:r>
              <a:rPr lang="en-US" altLang="ko-KR" sz="1600" dirty="0" smtClean="0"/>
              <a:t>Network</a:t>
            </a:r>
          </a:p>
          <a:p>
            <a:r>
              <a:rPr lang="en-US" altLang="ko-KR" sz="1600" dirty="0" smtClean="0"/>
              <a:t>- 9 hidden layers with more than 120 million connection weights</a:t>
            </a:r>
            <a:endParaRPr lang="ko-KR" altLang="en-US" sz="1600" dirty="0" smtClean="0"/>
          </a:p>
        </p:txBody>
      </p:sp>
      <p:sp>
        <p:nvSpPr>
          <p:cNvPr id="9" name="직사각형 8"/>
          <p:cNvSpPr/>
          <p:nvPr/>
        </p:nvSpPr>
        <p:spPr>
          <a:xfrm>
            <a:off x="1835696" y="7029400"/>
            <a:ext cx="6048672" cy="246221"/>
          </a:xfrm>
          <a:prstGeom prst="rect">
            <a:avLst/>
          </a:prstGeom>
        </p:spPr>
        <p:txBody>
          <a:bodyPr wrap="square">
            <a:spAutoFit/>
          </a:bodyPr>
          <a:lstStyle/>
          <a:p>
            <a:r>
              <a:rPr lang="en-US" altLang="ko-KR" sz="1000" dirty="0" err="1" smtClean="0">
                <a:hlinkClick r:id="rId4"/>
              </a:rPr>
              <a:t>DeepFace</a:t>
            </a:r>
            <a:r>
              <a:rPr lang="en-US" altLang="ko-KR" sz="1000" dirty="0" smtClean="0">
                <a:hlinkClick r:id="rId4"/>
              </a:rPr>
              <a:t>: Closing the Gap to Human-Level Performance in Face Verification</a:t>
            </a:r>
            <a:r>
              <a:rPr lang="en-US" altLang="ko-KR" sz="1000" dirty="0" smtClean="0"/>
              <a:t>, </a:t>
            </a:r>
            <a:r>
              <a:rPr lang="en-US" altLang="ko-KR" sz="1000" dirty="0" err="1" smtClean="0"/>
              <a:t>facebook</a:t>
            </a:r>
            <a:r>
              <a:rPr lang="en-US" altLang="ko-KR" sz="1000" dirty="0" smtClean="0"/>
              <a:t> research</a:t>
            </a:r>
            <a:endParaRPr lang="ko-KR" altLang="en-US" sz="1000" dirty="0"/>
          </a:p>
        </p:txBody>
      </p:sp>
      <p:pic>
        <p:nvPicPr>
          <p:cNvPr id="10" name="Picture 2" descr="https://cdn-images-1.medium.com/max/1500/0*rs9aCrqnSDK863oZ."/>
          <p:cNvPicPr>
            <a:picLocks noChangeAspect="1" noChangeArrowheads="1"/>
          </p:cNvPicPr>
          <p:nvPr/>
        </p:nvPicPr>
        <p:blipFill>
          <a:blip r:embed="rId5" cstate="print"/>
          <a:srcRect/>
          <a:stretch>
            <a:fillRect/>
          </a:stretch>
        </p:blipFill>
        <p:spPr bwMode="auto">
          <a:xfrm>
            <a:off x="480016" y="2852936"/>
            <a:ext cx="7764392" cy="3744416"/>
          </a:xfrm>
          <a:prstGeom prst="rect">
            <a:avLst/>
          </a:prstGeom>
          <a:noFill/>
        </p:spPr>
      </p:pic>
      <p:sp>
        <p:nvSpPr>
          <p:cNvPr id="11" name="직사각형 10"/>
          <p:cNvSpPr/>
          <p:nvPr/>
        </p:nvSpPr>
        <p:spPr>
          <a:xfrm>
            <a:off x="2051720" y="6642556"/>
            <a:ext cx="5184576" cy="246221"/>
          </a:xfrm>
          <a:prstGeom prst="rect">
            <a:avLst/>
          </a:prstGeom>
        </p:spPr>
        <p:txBody>
          <a:bodyPr wrap="square">
            <a:spAutoFit/>
          </a:bodyPr>
          <a:lstStyle/>
          <a:p>
            <a:r>
              <a:rPr lang="en-US" altLang="ko-KR" sz="1000" dirty="0" smtClean="0">
                <a:hlinkClick r:id="rId6"/>
              </a:rPr>
              <a:t>https://blog.goodaudience.com/a-year-in-computer-vision-part-1-of-4-eaeb040b6f46</a:t>
            </a:r>
            <a:endParaRPr lang="ko-KR" altLang="en-US" sz="10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021" name="Picture 5" descr="Figure 2. The rapidly falling ILSVRC winning entry classification error rate (red line) and the growing number of entries using GPUs each year (green bars)."/>
          <p:cNvPicPr>
            <a:picLocks noChangeAspect="1" noChangeArrowheads="1"/>
          </p:cNvPicPr>
          <p:nvPr/>
        </p:nvPicPr>
        <p:blipFill>
          <a:blip r:embed="rId2" cstate="print"/>
          <a:srcRect/>
          <a:stretch>
            <a:fillRect/>
          </a:stretch>
        </p:blipFill>
        <p:spPr bwMode="auto">
          <a:xfrm>
            <a:off x="4788024" y="3168352"/>
            <a:ext cx="4287618" cy="3573016"/>
          </a:xfrm>
          <a:prstGeom prst="rect">
            <a:avLst/>
          </a:prstGeom>
          <a:noFill/>
        </p:spPr>
      </p:pic>
      <p:sp>
        <p:nvSpPr>
          <p:cNvPr id="4"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err="1" smtClean="0">
                <a:latin typeface="+mj-lt"/>
                <a:ea typeface="+mj-ea"/>
                <a:cs typeface="+mj-cs"/>
              </a:rPr>
              <a:t>ImageNet</a:t>
            </a:r>
            <a:r>
              <a:rPr lang="en-US" altLang="ko-KR" sz="2400" dirty="0" smtClean="0">
                <a:latin typeface="+mj-lt"/>
                <a:ea typeface="+mj-ea"/>
                <a:cs typeface="+mj-cs"/>
              </a:rPr>
              <a:t> Challenge Results Surpass Human Level (2015) </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8" name="그림 7"/>
          <p:cNvPicPr/>
          <p:nvPr/>
        </p:nvPicPr>
        <p:blipFill>
          <a:blip r:embed="rId3" cstate="print"/>
          <a:stretch/>
        </p:blipFill>
        <p:spPr>
          <a:xfrm>
            <a:off x="2339752" y="548680"/>
            <a:ext cx="4824536" cy="2006980"/>
          </a:xfrm>
          <a:prstGeom prst="rect">
            <a:avLst/>
          </a:prstGeom>
          <a:ln>
            <a:noFill/>
          </a:ln>
        </p:spPr>
      </p:pic>
      <p:pic>
        <p:nvPicPr>
          <p:cNvPr id="342019" name="Picture 3"/>
          <p:cNvPicPr>
            <a:picLocks noChangeAspect="1" noChangeArrowheads="1"/>
          </p:cNvPicPr>
          <p:nvPr/>
        </p:nvPicPr>
        <p:blipFill>
          <a:blip r:embed="rId4" cstate="print"/>
          <a:srcRect/>
          <a:stretch>
            <a:fillRect/>
          </a:stretch>
        </p:blipFill>
        <p:spPr bwMode="auto">
          <a:xfrm>
            <a:off x="1298099" y="2780928"/>
            <a:ext cx="6730285" cy="2090195"/>
          </a:xfrm>
          <a:prstGeom prst="rect">
            <a:avLst/>
          </a:prstGeom>
          <a:noFill/>
          <a:ln w="9525">
            <a:noFill/>
            <a:miter lim="800000"/>
            <a:headEnd/>
            <a:tailEnd/>
          </a:ln>
        </p:spPr>
      </p:pic>
      <p:cxnSp>
        <p:nvCxnSpPr>
          <p:cNvPr id="11" name="직선 연결선 10"/>
          <p:cNvCxnSpPr/>
          <p:nvPr/>
        </p:nvCxnSpPr>
        <p:spPr>
          <a:xfrm>
            <a:off x="1835696" y="4221088"/>
            <a:ext cx="2664296"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4220318" y="4869160"/>
            <a:ext cx="1741182" cy="246221"/>
          </a:xfrm>
          <a:prstGeom prst="rect">
            <a:avLst/>
          </a:prstGeom>
          <a:solidFill>
            <a:schemeClr val="bg1"/>
          </a:solidFill>
        </p:spPr>
        <p:txBody>
          <a:bodyPr wrap="none">
            <a:spAutoFit/>
          </a:bodyPr>
          <a:lstStyle/>
          <a:p>
            <a:r>
              <a:rPr lang="en-US" altLang="ko-KR" sz="1000" dirty="0" smtClean="0">
                <a:hlinkClick r:id="rId5"/>
              </a:rPr>
              <a:t>A Year in Computer Vision</a:t>
            </a:r>
            <a:endParaRPr lang="ko-KR" altLang="en-US" sz="1000" dirty="0"/>
          </a:p>
        </p:txBody>
      </p:sp>
      <p:sp>
        <p:nvSpPr>
          <p:cNvPr id="15" name="직사각형 14"/>
          <p:cNvSpPr/>
          <p:nvPr/>
        </p:nvSpPr>
        <p:spPr>
          <a:xfrm>
            <a:off x="2699792" y="6597932"/>
            <a:ext cx="6444208" cy="246221"/>
          </a:xfrm>
          <a:prstGeom prst="rect">
            <a:avLst/>
          </a:prstGeom>
        </p:spPr>
        <p:txBody>
          <a:bodyPr wrap="square">
            <a:spAutoFit/>
          </a:bodyPr>
          <a:lstStyle/>
          <a:p>
            <a:r>
              <a:rPr lang="en-US" altLang="ko-KR" sz="1000" dirty="0" smtClean="0">
                <a:hlinkClick r:id="rId6"/>
              </a:rPr>
              <a:t>NVIDIA and IBM Cloud Support </a:t>
            </a:r>
            <a:r>
              <a:rPr lang="en-US" altLang="ko-KR" sz="1000" dirty="0" err="1" smtClean="0">
                <a:hlinkClick r:id="rId6"/>
              </a:rPr>
              <a:t>ImageNet</a:t>
            </a:r>
            <a:r>
              <a:rPr lang="en-US" altLang="ko-KR" sz="1000" dirty="0" smtClean="0">
                <a:hlinkClick r:id="rId6"/>
              </a:rPr>
              <a:t> Large Scale Visual Recognition Challenge</a:t>
            </a:r>
            <a:r>
              <a:rPr lang="en-US" altLang="ko-KR" sz="1000" dirty="0" smtClean="0"/>
              <a:t>, NVDIA Developer</a:t>
            </a:r>
            <a:endParaRPr lang="ko-KR" altLang="en-US" sz="1000" dirty="0"/>
          </a:p>
        </p:txBody>
      </p:sp>
      <p:sp>
        <p:nvSpPr>
          <p:cNvPr id="16" name="TextShape 1"/>
          <p:cNvSpPr txBox="1"/>
          <p:nvPr/>
        </p:nvSpPr>
        <p:spPr>
          <a:xfrm>
            <a:off x="3923928" y="2564904"/>
            <a:ext cx="1872208" cy="144016"/>
          </a:xfrm>
          <a:prstGeom prst="rect">
            <a:avLst/>
          </a:prstGeom>
          <a:noFill/>
          <a:ln>
            <a:noFill/>
          </a:ln>
        </p:spPr>
        <p:txBody>
          <a:bodyPr lIns="81639" tIns="40820" rIns="81639" bIns="40820"/>
          <a:lstStyle/>
          <a:p>
            <a:r>
              <a:rPr lang="en-US" sz="1000" spc="-1" dirty="0">
                <a:solidFill>
                  <a:srgbClr val="000000"/>
                </a:solidFill>
                <a:uFill>
                  <a:solidFill>
                    <a:srgbClr val="FFFFFF"/>
                  </a:solidFill>
                </a:uFill>
                <a:latin typeface="Arial"/>
              </a:rPr>
              <a:t>Source: </a:t>
            </a:r>
            <a:r>
              <a:rPr lang="en-US" altLang="ko-KR" sz="1000" spc="-1" dirty="0" smtClean="0">
                <a:solidFill>
                  <a:srgbClr val="000000"/>
                </a:solidFill>
                <a:uFill>
                  <a:solidFill>
                    <a:srgbClr val="FFFFFF"/>
                  </a:solidFill>
                </a:uFill>
                <a:latin typeface="Arial"/>
              </a:rPr>
              <a:t>Stanford </a:t>
            </a:r>
            <a:r>
              <a:rPr lang="en-US" sz="1000" spc="-1" dirty="0" smtClean="0">
                <a:solidFill>
                  <a:srgbClr val="000000"/>
                </a:solidFill>
                <a:uFill>
                  <a:solidFill>
                    <a:srgbClr val="FFFFFF"/>
                  </a:solidFill>
                </a:uFill>
                <a:latin typeface="Arial"/>
              </a:rPr>
              <a:t>CS231n</a:t>
            </a:r>
            <a:endParaRPr lang="en-US" sz="1000"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latin typeface="+mj-lt"/>
                <a:ea typeface="+mj-ea"/>
                <a:cs typeface="+mj-cs"/>
              </a:rPr>
              <a:t>Google Open-Sources Its Deep Learning Framework (2015) </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352258" name="Picture 2" descr="Image result for tensorflow release 2015"/>
          <p:cNvPicPr>
            <a:picLocks noChangeAspect="1" noChangeArrowheads="1"/>
          </p:cNvPicPr>
          <p:nvPr/>
        </p:nvPicPr>
        <p:blipFill>
          <a:blip r:embed="rId3" cstate="print"/>
          <a:srcRect/>
          <a:stretch>
            <a:fillRect/>
          </a:stretch>
        </p:blipFill>
        <p:spPr bwMode="auto">
          <a:xfrm>
            <a:off x="1907704" y="908720"/>
            <a:ext cx="5080000" cy="423418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latin typeface="+mj-lt"/>
                <a:ea typeface="+mj-ea"/>
                <a:cs typeface="+mj-cs"/>
              </a:rPr>
              <a:t>Microsoft’s Speech Recognition Reaches Human Parity (2016)</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339969" name="Picture 1"/>
          <p:cNvPicPr>
            <a:picLocks noChangeAspect="1" noChangeArrowheads="1"/>
          </p:cNvPicPr>
          <p:nvPr/>
        </p:nvPicPr>
        <p:blipFill>
          <a:blip r:embed="rId2" cstate="print"/>
          <a:srcRect/>
          <a:stretch>
            <a:fillRect/>
          </a:stretch>
        </p:blipFill>
        <p:spPr bwMode="auto">
          <a:xfrm>
            <a:off x="611560" y="1243053"/>
            <a:ext cx="7442795" cy="5360678"/>
          </a:xfrm>
          <a:prstGeom prst="rect">
            <a:avLst/>
          </a:prstGeom>
          <a:noFill/>
          <a:ln w="9525">
            <a:noFill/>
            <a:miter lim="800000"/>
            <a:headEnd/>
            <a:tailEnd/>
          </a:ln>
        </p:spPr>
      </p:pic>
      <p:pic>
        <p:nvPicPr>
          <p:cNvPr id="283649" name="Picture 1"/>
          <p:cNvPicPr>
            <a:picLocks noChangeAspect="1" noChangeArrowheads="1"/>
          </p:cNvPicPr>
          <p:nvPr/>
        </p:nvPicPr>
        <p:blipFill>
          <a:blip r:embed="rId3" cstate="print"/>
          <a:srcRect/>
          <a:stretch>
            <a:fillRect/>
          </a:stretch>
        </p:blipFill>
        <p:spPr bwMode="auto">
          <a:xfrm>
            <a:off x="2051720" y="2852936"/>
            <a:ext cx="4896544" cy="3758020"/>
          </a:xfrm>
          <a:prstGeom prst="rect">
            <a:avLst/>
          </a:prstGeom>
          <a:noFill/>
          <a:ln w="9525">
            <a:noFill/>
            <a:miter lim="800000"/>
            <a:headEnd/>
            <a:tailEnd/>
          </a:ln>
        </p:spPr>
      </p:pic>
      <p:sp>
        <p:nvSpPr>
          <p:cNvPr id="4" name="직사각형 3"/>
          <p:cNvSpPr/>
          <p:nvPr/>
        </p:nvSpPr>
        <p:spPr>
          <a:xfrm>
            <a:off x="539552" y="6597932"/>
            <a:ext cx="7704856" cy="246221"/>
          </a:xfrm>
          <a:prstGeom prst="rect">
            <a:avLst/>
          </a:prstGeom>
        </p:spPr>
        <p:txBody>
          <a:bodyPr wrap="square">
            <a:spAutoFit/>
          </a:bodyPr>
          <a:lstStyle/>
          <a:p>
            <a:r>
              <a:rPr lang="en-US" altLang="ko-KR" sz="1000" dirty="0" smtClean="0">
                <a:hlinkClick r:id="rId4"/>
              </a:rPr>
              <a:t>Historic Achievement: Microsoft researchers reach human parity in conversational speech recognition</a:t>
            </a:r>
            <a:r>
              <a:rPr lang="en-US" altLang="ko-KR" sz="1000" dirty="0" smtClean="0"/>
              <a:t>, </a:t>
            </a:r>
            <a:r>
              <a:rPr lang="fi-FI" altLang="ko-KR" sz="1000" dirty="0" smtClean="0"/>
              <a:t>Oct 18, 2016, Allison Linn</a:t>
            </a:r>
            <a:endParaRPr lang="ko-KR" altLang="en-US" sz="10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latin typeface="+mj-lt"/>
                <a:ea typeface="+mj-ea"/>
                <a:cs typeface="+mj-cs"/>
              </a:rPr>
              <a:t>NVIDIA Launches Deep Learning Supercomputer (2016)</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337922" name="Picture 2" descr="https://s.aolcdn.com/hss/storage/midas/4ab6cda5cd357189e53543f8ef5c4b0/203645034/201601IMG_1891-edJT.jpg"/>
          <p:cNvPicPr>
            <a:picLocks noChangeAspect="1" noChangeArrowheads="1"/>
          </p:cNvPicPr>
          <p:nvPr/>
        </p:nvPicPr>
        <p:blipFill>
          <a:blip r:embed="rId3" cstate="print"/>
          <a:srcRect/>
          <a:stretch>
            <a:fillRect/>
          </a:stretch>
        </p:blipFill>
        <p:spPr bwMode="auto">
          <a:xfrm>
            <a:off x="-1016" y="981308"/>
            <a:ext cx="9613576" cy="5411070"/>
          </a:xfrm>
          <a:prstGeom prst="rect">
            <a:avLst/>
          </a:prstGeom>
          <a:noFill/>
        </p:spPr>
      </p:pic>
      <p:sp>
        <p:nvSpPr>
          <p:cNvPr id="10" name="직사각형 9"/>
          <p:cNvSpPr/>
          <p:nvPr/>
        </p:nvSpPr>
        <p:spPr>
          <a:xfrm>
            <a:off x="2376264" y="6381908"/>
            <a:ext cx="5076056" cy="246221"/>
          </a:xfrm>
          <a:prstGeom prst="rect">
            <a:avLst/>
          </a:prstGeom>
        </p:spPr>
        <p:txBody>
          <a:bodyPr wrap="square">
            <a:spAutoFit/>
          </a:bodyPr>
          <a:lstStyle/>
          <a:p>
            <a:r>
              <a:rPr lang="en-US" altLang="ko-KR" sz="1000" dirty="0" smtClean="0">
                <a:hlinkClick r:id="rId4"/>
              </a:rPr>
              <a:t>NVIDIA's insane DGX-1 is a computer tailor-made for deep learning</a:t>
            </a:r>
            <a:r>
              <a:rPr lang="en-US" altLang="ko-KR" sz="1000" dirty="0" smtClean="0"/>
              <a:t>, </a:t>
            </a:r>
            <a:r>
              <a:rPr lang="en-US" altLang="ko-KR" sz="1000" dirty="0" err="1" smtClean="0"/>
              <a:t>engadget</a:t>
            </a:r>
            <a:endParaRPr lang="ko-KR" altLang="en-US" sz="10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descr="DL-Robotics &amp; auto.png"/>
          <p:cNvPicPr>
            <a:picLocks noChangeAspect="1"/>
          </p:cNvPicPr>
          <p:nvPr/>
        </p:nvPicPr>
        <p:blipFill>
          <a:blip r:embed="rId2" cstate="print"/>
          <a:stretch>
            <a:fillRect/>
          </a:stretch>
        </p:blipFill>
        <p:spPr>
          <a:xfrm>
            <a:off x="755576" y="835120"/>
            <a:ext cx="7848872" cy="5690224"/>
          </a:xfrm>
          <a:prstGeom prst="rect">
            <a:avLst/>
          </a:prstGeom>
        </p:spPr>
      </p:pic>
      <p:sp>
        <p:nvSpPr>
          <p:cNvPr id="9" name="직사각형 8"/>
          <p:cNvSpPr/>
          <p:nvPr/>
        </p:nvSpPr>
        <p:spPr>
          <a:xfrm>
            <a:off x="899592" y="3861048"/>
            <a:ext cx="1872208"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p:cNvSpPr/>
          <p:nvPr/>
        </p:nvSpPr>
        <p:spPr>
          <a:xfrm>
            <a:off x="1907704" y="6611779"/>
            <a:ext cx="6264696" cy="246221"/>
          </a:xfrm>
          <a:prstGeom prst="rect">
            <a:avLst/>
          </a:prstGeom>
        </p:spPr>
        <p:txBody>
          <a:bodyPr wrap="square">
            <a:spAutoFit/>
          </a:bodyPr>
          <a:lstStyle/>
          <a:p>
            <a:r>
              <a:rPr lang="en-US" altLang="ko-KR" sz="1000" dirty="0" smtClean="0">
                <a:hlinkClick r:id="rId3"/>
              </a:rPr>
              <a:t>https://www.cbinsights.com/research/deep-learning-ai-startups-market-map-company-list/</a:t>
            </a:r>
            <a:endParaRPr lang="ko-KR" altLang="en-US" sz="1000" dirty="0"/>
          </a:p>
        </p:txBody>
      </p:sp>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t>Deep Learning Startups Work Across Various Domains </a:t>
            </a:r>
            <a:r>
              <a:rPr lang="en-US" altLang="ko-KR" sz="2400" dirty="0" smtClean="0">
                <a:latin typeface="+mj-lt"/>
                <a:ea typeface="+mj-ea"/>
                <a:cs typeface="+mj-cs"/>
              </a:rPr>
              <a:t>(2016)</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AlphaGo.png">
            <a:hlinkClick r:id="rId3"/>
          </p:cNvPr>
          <p:cNvPicPr>
            <a:picLocks noChangeAspect="1"/>
          </p:cNvPicPr>
          <p:nvPr/>
        </p:nvPicPr>
        <p:blipFill>
          <a:blip r:embed="rId4" cstate="print"/>
          <a:stretch>
            <a:fillRect/>
          </a:stretch>
        </p:blipFill>
        <p:spPr>
          <a:xfrm>
            <a:off x="1619672" y="908720"/>
            <a:ext cx="5688632" cy="3193621"/>
          </a:xfrm>
          <a:prstGeom prst="rect">
            <a:avLst/>
          </a:prstGeom>
        </p:spPr>
      </p:pic>
      <p:sp>
        <p:nvSpPr>
          <p:cNvPr id="5" name="직사각형 4"/>
          <p:cNvSpPr/>
          <p:nvPr/>
        </p:nvSpPr>
        <p:spPr>
          <a:xfrm>
            <a:off x="3635896" y="4149080"/>
            <a:ext cx="1558440" cy="215444"/>
          </a:xfrm>
          <a:prstGeom prst="rect">
            <a:avLst/>
          </a:prstGeom>
        </p:spPr>
        <p:txBody>
          <a:bodyPr wrap="square">
            <a:spAutoFit/>
          </a:bodyPr>
          <a:lstStyle/>
          <a:p>
            <a:r>
              <a:rPr lang="en-US" altLang="ko-KR" sz="800" dirty="0" err="1" smtClean="0">
                <a:hlinkClick r:id="rId3"/>
              </a:rPr>
              <a:t>AlphaGo</a:t>
            </a:r>
            <a:r>
              <a:rPr lang="en-US" altLang="ko-KR" sz="800" dirty="0" smtClean="0">
                <a:hlinkClick r:id="rId3"/>
              </a:rPr>
              <a:t> Official Trailer</a:t>
            </a:r>
            <a:r>
              <a:rPr lang="en-US" altLang="ko-KR" sz="800" dirty="0" smtClean="0"/>
              <a:t> [1:30]</a:t>
            </a:r>
            <a:endParaRPr lang="ko-KR" altLang="en-US" sz="800" dirty="0"/>
          </a:p>
        </p:txBody>
      </p:sp>
      <p:pic>
        <p:nvPicPr>
          <p:cNvPr id="281601" name="Picture 1"/>
          <p:cNvPicPr>
            <a:picLocks noChangeAspect="1" noChangeArrowheads="1"/>
          </p:cNvPicPr>
          <p:nvPr/>
        </p:nvPicPr>
        <p:blipFill>
          <a:blip r:embed="rId5" cstate="print"/>
          <a:srcRect/>
          <a:stretch>
            <a:fillRect/>
          </a:stretch>
        </p:blipFill>
        <p:spPr bwMode="auto">
          <a:xfrm>
            <a:off x="72008" y="4581128"/>
            <a:ext cx="4427984" cy="1618789"/>
          </a:xfrm>
          <a:prstGeom prst="rect">
            <a:avLst/>
          </a:prstGeom>
          <a:noFill/>
          <a:ln w="9525">
            <a:noFill/>
            <a:miter lim="800000"/>
            <a:headEnd/>
            <a:tailEnd/>
          </a:ln>
        </p:spPr>
      </p:pic>
      <p:pic>
        <p:nvPicPr>
          <p:cNvPr id="281602" name="Picture 2"/>
          <p:cNvPicPr>
            <a:picLocks noChangeAspect="1" noChangeArrowheads="1"/>
          </p:cNvPicPr>
          <p:nvPr/>
        </p:nvPicPr>
        <p:blipFill>
          <a:blip r:embed="rId6" cstate="print"/>
          <a:srcRect/>
          <a:stretch>
            <a:fillRect/>
          </a:stretch>
        </p:blipFill>
        <p:spPr bwMode="auto">
          <a:xfrm>
            <a:off x="4499992" y="4653136"/>
            <a:ext cx="4572000" cy="1524000"/>
          </a:xfrm>
          <a:prstGeom prst="rect">
            <a:avLst/>
          </a:prstGeom>
          <a:noFill/>
          <a:ln w="9525">
            <a:noFill/>
            <a:miter lim="800000"/>
            <a:headEnd/>
            <a:tailEnd/>
          </a:ln>
        </p:spPr>
      </p:pic>
      <p:sp>
        <p:nvSpPr>
          <p:cNvPr id="9"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latin typeface="+mj-lt"/>
                <a:ea typeface="+mj-ea"/>
                <a:cs typeface="+mj-cs"/>
              </a:rPr>
              <a:t>Computer Go: </a:t>
            </a:r>
            <a:r>
              <a:rPr lang="en-US" altLang="ko-KR" sz="2400" dirty="0" err="1" smtClean="0"/>
              <a:t>DeepMind’s</a:t>
            </a:r>
            <a:r>
              <a:rPr lang="en-US" altLang="ko-KR" sz="2400" dirty="0" smtClean="0"/>
              <a:t> </a:t>
            </a:r>
            <a:r>
              <a:rPr lang="en-US" altLang="ko-KR" sz="2400" dirty="0" err="1" smtClean="0"/>
              <a:t>AlphaGo</a:t>
            </a:r>
            <a:r>
              <a:rPr lang="en-US" altLang="ko-KR" sz="2400" dirty="0" smtClean="0"/>
              <a:t> Defeats </a:t>
            </a:r>
            <a:r>
              <a:rPr lang="en-US" altLang="ko-KR" sz="2400" dirty="0" err="1" smtClean="0"/>
              <a:t>Sedol</a:t>
            </a:r>
            <a:r>
              <a:rPr lang="en-US" altLang="ko-KR" sz="2400" dirty="0" smtClean="0"/>
              <a:t> Lee </a:t>
            </a:r>
            <a:r>
              <a:rPr lang="en-US" altLang="ko-KR" sz="2400" dirty="0" smtClean="0">
                <a:latin typeface="+mj-lt"/>
                <a:ea typeface="+mj-ea"/>
                <a:cs typeface="+mj-cs"/>
              </a:rPr>
              <a:t>(2016)</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직사각형 9"/>
          <p:cNvSpPr/>
          <p:nvPr/>
        </p:nvSpPr>
        <p:spPr>
          <a:xfrm>
            <a:off x="2195736" y="6309320"/>
            <a:ext cx="4968552" cy="246221"/>
          </a:xfrm>
          <a:prstGeom prst="rect">
            <a:avLst/>
          </a:prstGeom>
        </p:spPr>
        <p:txBody>
          <a:bodyPr wrap="square">
            <a:spAutoFit/>
          </a:bodyPr>
          <a:lstStyle/>
          <a:p>
            <a:r>
              <a:rPr lang="en-US" altLang="ko-KR" sz="1000" dirty="0" smtClean="0">
                <a:hlinkClick r:id="rId7"/>
              </a:rPr>
              <a:t>Mastering the game of Go with deep neural networks and tree search</a:t>
            </a:r>
            <a:r>
              <a:rPr lang="en-US" altLang="ko-KR" sz="1000" dirty="0" smtClean="0"/>
              <a:t>, Nature</a:t>
            </a:r>
            <a:endParaRPr lang="ko-KR" altLang="en-US" sz="10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45" name="Picture 1"/>
          <p:cNvPicPr>
            <a:picLocks noChangeAspect="1" noChangeArrowheads="1"/>
          </p:cNvPicPr>
          <p:nvPr/>
        </p:nvPicPr>
        <p:blipFill>
          <a:blip r:embed="rId2" cstate="print"/>
          <a:srcRect/>
          <a:stretch>
            <a:fillRect/>
          </a:stretch>
        </p:blipFill>
        <p:spPr bwMode="auto">
          <a:xfrm>
            <a:off x="755576" y="39122"/>
            <a:ext cx="7488832" cy="5262086"/>
          </a:xfrm>
          <a:prstGeom prst="rect">
            <a:avLst/>
          </a:prstGeom>
          <a:noFill/>
          <a:ln w="9525">
            <a:noFill/>
            <a:miter lim="800000"/>
            <a:headEnd/>
            <a:tailEnd/>
          </a:ln>
        </p:spPr>
      </p:pic>
      <p:pic>
        <p:nvPicPr>
          <p:cNvPr id="338946" name="Picture 2"/>
          <p:cNvPicPr>
            <a:picLocks noChangeAspect="1" noChangeArrowheads="1"/>
          </p:cNvPicPr>
          <p:nvPr/>
        </p:nvPicPr>
        <p:blipFill>
          <a:blip r:embed="rId3" cstate="print"/>
          <a:srcRect/>
          <a:stretch>
            <a:fillRect/>
          </a:stretch>
        </p:blipFill>
        <p:spPr bwMode="auto">
          <a:xfrm>
            <a:off x="929208" y="5229200"/>
            <a:ext cx="7315200" cy="1289050"/>
          </a:xfrm>
          <a:prstGeom prst="rect">
            <a:avLst/>
          </a:prstGeom>
          <a:noFill/>
          <a:ln w="9525">
            <a:noFill/>
            <a:miter lim="800000"/>
            <a:headEnd/>
            <a:tailEnd/>
          </a:ln>
        </p:spPr>
      </p:pic>
      <p:sp>
        <p:nvSpPr>
          <p:cNvPr id="6" name="직사각형 5"/>
          <p:cNvSpPr/>
          <p:nvPr/>
        </p:nvSpPr>
        <p:spPr>
          <a:xfrm>
            <a:off x="2627784" y="6525344"/>
            <a:ext cx="3816424" cy="246221"/>
          </a:xfrm>
          <a:prstGeom prst="rect">
            <a:avLst/>
          </a:prstGeom>
        </p:spPr>
        <p:txBody>
          <a:bodyPr wrap="square">
            <a:spAutoFit/>
          </a:bodyPr>
          <a:lstStyle/>
          <a:p>
            <a:r>
              <a:rPr lang="en-US" altLang="ko-KR" sz="1000" dirty="0" smtClean="0">
                <a:hlinkClick r:id="rId4"/>
              </a:rPr>
              <a:t>10 Breakthrough Technologies 2017</a:t>
            </a:r>
            <a:r>
              <a:rPr lang="en-US" altLang="ko-KR" sz="1000" dirty="0" smtClean="0"/>
              <a:t>, MIT Technology Review</a:t>
            </a:r>
            <a:endParaRPr lang="ko-KR" altLang="en-US" sz="10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2"/>
          <p:cNvSpPr txBox="1"/>
          <p:nvPr/>
        </p:nvSpPr>
        <p:spPr>
          <a:xfrm>
            <a:off x="3347864" y="2060848"/>
            <a:ext cx="2232248" cy="216024"/>
          </a:xfrm>
          <a:prstGeom prst="rect">
            <a:avLst/>
          </a:prstGeom>
          <a:noFill/>
          <a:ln>
            <a:noFill/>
          </a:ln>
        </p:spPr>
        <p:txBody>
          <a:bodyPr lIns="81639" tIns="40820" rIns="81639" bIns="40820"/>
          <a:lstStyle/>
          <a:p>
            <a:r>
              <a:rPr lang="en-US" altLang="ko-KR" sz="1000" dirty="0" smtClean="0">
                <a:latin typeface="+mn-ea"/>
                <a:hlinkClick r:id="rId3"/>
              </a:rPr>
              <a:t>Deep Learning Software</a:t>
            </a:r>
            <a:r>
              <a:rPr lang="en-US" altLang="ko-KR" sz="1000" dirty="0" smtClean="0">
                <a:latin typeface="+mn-ea"/>
              </a:rPr>
              <a:t>,</a:t>
            </a:r>
            <a:r>
              <a:rPr lang="en-US" sz="1000" spc="-1" dirty="0" smtClean="0">
                <a:solidFill>
                  <a:srgbClr val="000000"/>
                </a:solidFill>
                <a:uFill>
                  <a:solidFill>
                    <a:srgbClr val="FFFFFF"/>
                  </a:solidFill>
                </a:uFill>
                <a:latin typeface="+mn-ea"/>
              </a:rPr>
              <a:t> NVIDIA</a:t>
            </a:r>
            <a:endParaRPr lang="en-US" sz="1000" spc="-1" dirty="0">
              <a:solidFill>
                <a:srgbClr val="000000"/>
              </a:solidFill>
              <a:uFill>
                <a:solidFill>
                  <a:srgbClr val="FFFFFF"/>
                </a:solidFill>
              </a:uFill>
              <a:latin typeface="+mn-ea"/>
            </a:endParaRPr>
          </a:p>
        </p:txBody>
      </p:sp>
      <p:pic>
        <p:nvPicPr>
          <p:cNvPr id="280578" name="Picture 2" descr="https://developer.nvidia.com/sites/default/files/akamai/cuda/images/deeplearning/frameworklogos-hrz.png"/>
          <p:cNvPicPr>
            <a:picLocks noChangeAspect="1" noChangeArrowheads="1"/>
          </p:cNvPicPr>
          <p:nvPr/>
        </p:nvPicPr>
        <p:blipFill>
          <a:blip r:embed="rId4" cstate="print"/>
          <a:srcRect/>
          <a:stretch>
            <a:fillRect/>
          </a:stretch>
        </p:blipFill>
        <p:spPr bwMode="auto">
          <a:xfrm>
            <a:off x="683568" y="620688"/>
            <a:ext cx="7488832" cy="1408158"/>
          </a:xfrm>
          <a:prstGeom prst="rect">
            <a:avLst/>
          </a:prstGeom>
          <a:noFill/>
        </p:spPr>
      </p:pic>
      <p:sp>
        <p:nvSpPr>
          <p:cNvPr id="6" name="제목 1"/>
          <p:cNvSpPr>
            <a:spLocks noGrp="1"/>
          </p:cNvSpPr>
          <p:nvPr>
            <p:ph type="title"/>
          </p:nvPr>
        </p:nvSpPr>
        <p:spPr>
          <a:xfrm>
            <a:off x="0" y="-27384"/>
            <a:ext cx="9144000" cy="504056"/>
          </a:xfrm>
        </p:spPr>
        <p:txBody>
          <a:bodyPr>
            <a:noAutofit/>
          </a:bodyPr>
          <a:lstStyle/>
          <a:p>
            <a:pPr algn="ctr"/>
            <a:r>
              <a:rPr lang="en-US" altLang="ko-KR" sz="2400" dirty="0" smtClean="0"/>
              <a:t>Open Source Deep Learning Framework War (2017)</a:t>
            </a:r>
            <a:endParaRPr lang="ko-KR" altLang="en-US" sz="2400" dirty="0"/>
          </a:p>
        </p:txBody>
      </p:sp>
      <p:pic>
        <p:nvPicPr>
          <p:cNvPr id="280580" name="Picture 4" descr="http://www.kai-waehner.de/blog/wp-content/uploads/2017/04/Deep_Learning_2_Comparison_Open_Source_Frameworks.png"/>
          <p:cNvPicPr>
            <a:picLocks noChangeAspect="1" noChangeArrowheads="1"/>
          </p:cNvPicPr>
          <p:nvPr/>
        </p:nvPicPr>
        <p:blipFill>
          <a:blip r:embed="rId5" cstate="print"/>
          <a:srcRect/>
          <a:stretch>
            <a:fillRect/>
          </a:stretch>
        </p:blipFill>
        <p:spPr bwMode="auto">
          <a:xfrm>
            <a:off x="683568" y="2348880"/>
            <a:ext cx="7488832" cy="4116939"/>
          </a:xfrm>
          <a:prstGeom prst="rect">
            <a:avLst/>
          </a:prstGeom>
          <a:noFill/>
        </p:spPr>
      </p:pic>
      <p:sp>
        <p:nvSpPr>
          <p:cNvPr id="8" name="직사각형 7"/>
          <p:cNvSpPr/>
          <p:nvPr/>
        </p:nvSpPr>
        <p:spPr>
          <a:xfrm>
            <a:off x="2267744" y="6534834"/>
            <a:ext cx="4464496" cy="246221"/>
          </a:xfrm>
          <a:prstGeom prst="rect">
            <a:avLst/>
          </a:prstGeom>
        </p:spPr>
        <p:txBody>
          <a:bodyPr wrap="square">
            <a:spAutoFit/>
          </a:bodyPr>
          <a:lstStyle/>
          <a:p>
            <a:r>
              <a:rPr lang="en-US" altLang="ko-KR" sz="1000" dirty="0" smtClean="0">
                <a:hlinkClick r:id="rId6"/>
              </a:rPr>
              <a:t>Open-Source Deep Learning Frameworks and Visual Analytics</a:t>
            </a:r>
            <a:r>
              <a:rPr lang="en-US" altLang="ko-KR" sz="1000" dirty="0" smtClean="0"/>
              <a:t>, </a:t>
            </a:r>
            <a:r>
              <a:rPr lang="en-US" altLang="ko-KR" sz="1000" dirty="0" err="1" smtClean="0"/>
              <a:t>DZone</a:t>
            </a:r>
            <a:endParaRPr lang="ko-KR" altLang="en-US" sz="10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588" name="Picture 4" descr="https://docs.aws.amazon.com/sagemaker/latest/dg/images/ml-concepts-10.png"/>
          <p:cNvPicPr>
            <a:picLocks noChangeAspect="1" noChangeArrowheads="1"/>
          </p:cNvPicPr>
          <p:nvPr/>
        </p:nvPicPr>
        <p:blipFill>
          <a:blip r:embed="rId3" cstate="print"/>
          <a:srcRect/>
          <a:stretch>
            <a:fillRect/>
          </a:stretch>
        </p:blipFill>
        <p:spPr bwMode="auto">
          <a:xfrm>
            <a:off x="4067944" y="3258753"/>
            <a:ext cx="5076056" cy="3462533"/>
          </a:xfrm>
          <a:prstGeom prst="rect">
            <a:avLst/>
          </a:prstGeom>
          <a:noFill/>
        </p:spPr>
      </p:pic>
      <p:sp>
        <p:nvSpPr>
          <p:cNvPr id="6" name="제목 1"/>
          <p:cNvSpPr>
            <a:spLocks noGrp="1"/>
          </p:cNvSpPr>
          <p:nvPr>
            <p:ph type="title"/>
          </p:nvPr>
        </p:nvSpPr>
        <p:spPr>
          <a:xfrm>
            <a:off x="0" y="-27384"/>
            <a:ext cx="9144000" cy="504056"/>
          </a:xfrm>
        </p:spPr>
        <p:txBody>
          <a:bodyPr>
            <a:noAutofit/>
          </a:bodyPr>
          <a:lstStyle/>
          <a:p>
            <a:pPr algn="ctr"/>
            <a:r>
              <a:rPr lang="en-US" altLang="ko-KR" sz="2400" dirty="0" smtClean="0"/>
              <a:t>Amazon </a:t>
            </a:r>
            <a:r>
              <a:rPr lang="en-US" altLang="ko-KR" sz="2400" dirty="0" err="1" smtClean="0"/>
              <a:t>SageMaker</a:t>
            </a:r>
            <a:r>
              <a:rPr lang="en-US" altLang="ko-KR" sz="2400" dirty="0" smtClean="0"/>
              <a:t> (2017)</a:t>
            </a:r>
            <a:endParaRPr lang="ko-KR" altLang="en-US" sz="2400" dirty="0"/>
          </a:p>
        </p:txBody>
      </p:sp>
      <p:sp>
        <p:nvSpPr>
          <p:cNvPr id="8" name="직사각형 7"/>
          <p:cNvSpPr/>
          <p:nvPr/>
        </p:nvSpPr>
        <p:spPr>
          <a:xfrm>
            <a:off x="683568" y="3546212"/>
            <a:ext cx="5256584" cy="246221"/>
          </a:xfrm>
          <a:prstGeom prst="rect">
            <a:avLst/>
          </a:prstGeom>
        </p:spPr>
        <p:txBody>
          <a:bodyPr wrap="square">
            <a:spAutoFit/>
          </a:bodyPr>
          <a:lstStyle/>
          <a:p>
            <a:r>
              <a:rPr lang="sv-SE" altLang="ko-KR" sz="1000" dirty="0" smtClean="0">
                <a:hlinkClick r:id="rId4"/>
              </a:rPr>
              <a:t>AWS re:Invent 2017 - Introducing Amazon SageMaker,</a:t>
            </a:r>
            <a:r>
              <a:rPr lang="sv-SE" altLang="ko-KR" sz="1000" dirty="0" smtClean="0"/>
              <a:t> Amazon Web Services</a:t>
            </a:r>
            <a:endParaRPr lang="ko-KR" altLang="en-US" sz="1000" dirty="0"/>
          </a:p>
        </p:txBody>
      </p:sp>
      <p:sp>
        <p:nvSpPr>
          <p:cNvPr id="7" name="직사각형 6"/>
          <p:cNvSpPr/>
          <p:nvPr/>
        </p:nvSpPr>
        <p:spPr>
          <a:xfrm>
            <a:off x="251520" y="476672"/>
            <a:ext cx="8784976" cy="584775"/>
          </a:xfrm>
          <a:prstGeom prst="rect">
            <a:avLst/>
          </a:prstGeom>
        </p:spPr>
        <p:txBody>
          <a:bodyPr wrap="square">
            <a:spAutoFit/>
          </a:bodyPr>
          <a:lstStyle/>
          <a:p>
            <a:r>
              <a:rPr lang="en-US" altLang="ko-KR" sz="1600" dirty="0" smtClean="0"/>
              <a:t>Andy </a:t>
            </a:r>
            <a:r>
              <a:rPr lang="en-US" altLang="ko-KR" sz="1600" dirty="0" err="1" smtClean="0"/>
              <a:t>Jessy</a:t>
            </a:r>
            <a:r>
              <a:rPr lang="en-US" altLang="ko-KR" sz="1600" dirty="0" smtClean="0"/>
              <a:t> introduces a fully-manage service for machine learning at AWS </a:t>
            </a:r>
            <a:r>
              <a:rPr lang="en-US" altLang="ko-KR" sz="1600" dirty="0" err="1" smtClean="0"/>
              <a:t>re:Invent</a:t>
            </a:r>
            <a:r>
              <a:rPr lang="en-US" altLang="ko-KR" sz="1600" dirty="0" smtClean="0"/>
              <a:t> 2017.</a:t>
            </a:r>
          </a:p>
          <a:p>
            <a:endParaRPr lang="ko-KR" altLang="en-US" sz="1600" dirty="0" smtClean="0"/>
          </a:p>
        </p:txBody>
      </p:sp>
      <p:pic>
        <p:nvPicPr>
          <p:cNvPr id="451589" name="Picture 5"/>
          <p:cNvPicPr>
            <a:picLocks noChangeAspect="1" noChangeArrowheads="1"/>
          </p:cNvPicPr>
          <p:nvPr/>
        </p:nvPicPr>
        <p:blipFill>
          <a:blip r:embed="rId5" cstate="print"/>
          <a:srcRect/>
          <a:stretch>
            <a:fillRect/>
          </a:stretch>
        </p:blipFill>
        <p:spPr bwMode="auto">
          <a:xfrm>
            <a:off x="323528" y="908720"/>
            <a:ext cx="5311273" cy="2664296"/>
          </a:xfrm>
          <a:prstGeom prst="rect">
            <a:avLst/>
          </a:prstGeom>
          <a:noFill/>
          <a:ln w="9525">
            <a:noFill/>
            <a:miter lim="800000"/>
            <a:headEnd/>
            <a:tailEnd/>
          </a:ln>
        </p:spPr>
      </p:pic>
      <p:sp>
        <p:nvSpPr>
          <p:cNvPr id="11" name="직사각형 10"/>
          <p:cNvSpPr/>
          <p:nvPr/>
        </p:nvSpPr>
        <p:spPr>
          <a:xfrm>
            <a:off x="4932040" y="6567155"/>
            <a:ext cx="4032448" cy="246221"/>
          </a:xfrm>
          <a:prstGeom prst="rect">
            <a:avLst/>
          </a:prstGeom>
        </p:spPr>
        <p:txBody>
          <a:bodyPr wrap="square">
            <a:spAutoFit/>
          </a:bodyPr>
          <a:lstStyle/>
          <a:p>
            <a:r>
              <a:rPr lang="en-US" altLang="ko-KR" sz="1000" dirty="0" smtClean="0">
                <a:hlinkClick r:id="rId6"/>
              </a:rPr>
              <a:t>Machine Learning with Amazon </a:t>
            </a:r>
            <a:r>
              <a:rPr lang="en-US" altLang="ko-KR" sz="1000" dirty="0" err="1" smtClean="0">
                <a:hlinkClick r:id="rId6"/>
              </a:rPr>
              <a:t>SageMaker</a:t>
            </a:r>
            <a:r>
              <a:rPr lang="en-US" altLang="ko-KR" sz="1000" dirty="0" smtClean="0"/>
              <a:t>, AWS Documentation</a:t>
            </a:r>
            <a:endParaRPr lang="ko-KR" altLang="en-US" sz="1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1"/>
          <p:cNvSpPr txBox="1">
            <a:spLocks noChangeArrowheads="1"/>
          </p:cNvSpPr>
          <p:nvPr/>
        </p:nvSpPr>
        <p:spPr bwMode="auto">
          <a:xfrm>
            <a:off x="0" y="44624"/>
            <a:ext cx="9123840" cy="609184"/>
          </a:xfrm>
          <a:prstGeom prst="rect">
            <a:avLst/>
          </a:prstGeom>
          <a:noFill/>
          <a:ln w="9525">
            <a:noFill/>
            <a:round/>
            <a:headEnd/>
            <a:tailEnd/>
          </a:ln>
        </p:spPr>
        <p:txBody>
          <a:bodyPr lIns="0" tIns="27104" rIns="0" bIns="0" anchor="ctr"/>
          <a:lstStyle/>
          <a:p>
            <a:pPr algn="ctr">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 pos="8536446" algn="l"/>
              </a:tabLst>
            </a:pPr>
            <a:r>
              <a:rPr lang="en-US" altLang="ko-KR" sz="2900" dirty="0" smtClean="0">
                <a:solidFill>
                  <a:srgbClr val="000000"/>
                </a:solidFill>
              </a:rPr>
              <a:t>Most Difficult Perfect Information Board Game = Go</a:t>
            </a:r>
            <a:endParaRPr lang="en-US" altLang="ko-KR" sz="2900" dirty="0">
              <a:solidFill>
                <a:srgbClr val="000000"/>
              </a:solidFill>
            </a:endParaRPr>
          </a:p>
        </p:txBody>
      </p:sp>
      <p:sp>
        <p:nvSpPr>
          <p:cNvPr id="2052" name="Rectangle 2"/>
          <p:cNvSpPr>
            <a:spLocks noChangeArrowheads="1"/>
          </p:cNvSpPr>
          <p:nvPr/>
        </p:nvSpPr>
        <p:spPr bwMode="auto">
          <a:xfrm>
            <a:off x="0" y="-180377"/>
            <a:ext cx="167575" cy="360755"/>
          </a:xfrm>
          <a:prstGeom prst="rect">
            <a:avLst/>
          </a:prstGeom>
          <a:noFill/>
          <a:ln w="9525">
            <a:noFill/>
            <a:miter lim="800000"/>
            <a:headEnd/>
            <a:tailEnd/>
          </a:ln>
        </p:spPr>
        <p:txBody>
          <a:bodyPr wrap="none" lIns="82945" tIns="41473" rIns="82945" bIns="41473" anchor="ctr">
            <a:spAutoFit/>
          </a:bodyPr>
          <a:lstStyle/>
          <a:p>
            <a:endParaRPr lang="en-US" altLang="ko-KR"/>
          </a:p>
        </p:txBody>
      </p:sp>
      <p:graphicFrame>
        <p:nvGraphicFramePr>
          <p:cNvPr id="2050" name="Object 1"/>
          <p:cNvGraphicFramePr>
            <a:graphicFrameLocks noChangeAspect="1"/>
          </p:cNvGraphicFramePr>
          <p:nvPr/>
        </p:nvGraphicFramePr>
        <p:xfrm>
          <a:off x="1016640" y="1695072"/>
          <a:ext cx="7119360" cy="4038184"/>
        </p:xfrm>
        <a:graphic>
          <a:graphicData uri="http://schemas.openxmlformats.org/presentationml/2006/ole">
            <p:oleObj spid="_x0000_s1554434" name="Visio" r:id="rId4" imgW="5876976" imgH="3333885" progId="">
              <p:embed/>
            </p:oleObj>
          </a:graphicData>
        </a:graphic>
      </p:graphicFrame>
      <p:sp>
        <p:nvSpPr>
          <p:cNvPr id="2053" name="직사각형 5"/>
          <p:cNvSpPr>
            <a:spLocks noChangeArrowheads="1"/>
          </p:cNvSpPr>
          <p:nvPr/>
        </p:nvSpPr>
        <p:spPr bwMode="auto">
          <a:xfrm>
            <a:off x="0" y="6332346"/>
            <a:ext cx="9144000" cy="237644"/>
          </a:xfrm>
          <a:prstGeom prst="rect">
            <a:avLst/>
          </a:prstGeom>
          <a:noFill/>
          <a:ln w="9525">
            <a:noFill/>
            <a:miter lim="800000"/>
            <a:headEnd/>
            <a:tailEnd/>
          </a:ln>
        </p:spPr>
        <p:txBody>
          <a:bodyPr lIns="82945" tIns="41473" rIns="82945" bIns="41473">
            <a:spAutoFit/>
          </a:bodyPr>
          <a:lstStyle/>
          <a:p>
            <a:r>
              <a:rPr lang="en-US" altLang="ko-KR" sz="1000" dirty="0" err="1" smtClean="0"/>
              <a:t>Imran</a:t>
            </a:r>
            <a:r>
              <a:rPr lang="en-US" altLang="ko-KR" sz="1000" dirty="0" smtClean="0"/>
              <a:t> </a:t>
            </a:r>
            <a:r>
              <a:rPr lang="en-US" altLang="ko-KR" sz="1000" dirty="0" err="1"/>
              <a:t>Ghory</a:t>
            </a:r>
            <a:r>
              <a:rPr lang="en-US" altLang="ko-KR" sz="1000" dirty="0"/>
              <a:t>, "Reinforcement learning in board games," Department of Computer Science, University of Bristol, Technical Report CSTR-04-004 May 2004.</a:t>
            </a:r>
          </a:p>
        </p:txBody>
      </p:sp>
      <p:sp>
        <p:nvSpPr>
          <p:cNvPr id="2054" name="직사각형 6"/>
          <p:cNvSpPr>
            <a:spLocks noChangeArrowheads="1"/>
          </p:cNvSpPr>
          <p:nvPr/>
        </p:nvSpPr>
        <p:spPr bwMode="auto">
          <a:xfrm>
            <a:off x="908640" y="1142054"/>
            <a:ext cx="7188480" cy="422310"/>
          </a:xfrm>
          <a:prstGeom prst="rect">
            <a:avLst/>
          </a:prstGeom>
          <a:noFill/>
          <a:ln w="9525">
            <a:noFill/>
            <a:miter lim="800000"/>
            <a:headEnd/>
            <a:tailEnd/>
          </a:ln>
        </p:spPr>
        <p:txBody>
          <a:bodyPr lIns="82945" tIns="41473" rIns="82945" bIns="41473">
            <a:spAutoFit/>
          </a:bodyPr>
          <a:lstStyle/>
          <a:p>
            <a:r>
              <a:rPr lang="en-US" altLang="ko-KR" sz="2200" dirty="0"/>
              <a:t>Game tree size</a:t>
            </a:r>
            <a:r>
              <a:rPr lang="en-US" altLang="ko-KR" sz="2200" baseline="30000" dirty="0"/>
              <a:t>*: </a:t>
            </a:r>
            <a:r>
              <a:rPr lang="en-US" altLang="ko-KR" sz="2200" dirty="0"/>
              <a:t>Chess (10</a:t>
            </a:r>
            <a:r>
              <a:rPr lang="en-US" altLang="ko-KR" sz="2200" baseline="30000" dirty="0"/>
              <a:t>123</a:t>
            </a:r>
            <a:r>
              <a:rPr lang="en-US" altLang="ko-KR" sz="2200" dirty="0"/>
              <a:t>) vs. Go (10</a:t>
            </a:r>
            <a:r>
              <a:rPr lang="en-US" altLang="ko-KR" sz="2200" baseline="30000" dirty="0"/>
              <a:t>575</a:t>
            </a:r>
            <a:r>
              <a:rPr lang="en-US" altLang="ko-KR" sz="2200" dirty="0"/>
              <a:t> ~10</a:t>
            </a:r>
            <a:r>
              <a:rPr lang="en-US" altLang="ko-KR" sz="2200" baseline="30000" dirty="0"/>
              <a:t>620</a:t>
            </a:r>
            <a:r>
              <a:rPr lang="en-US" altLang="ko-KR" sz="2200" dirty="0"/>
              <a:t>)</a:t>
            </a:r>
          </a:p>
        </p:txBody>
      </p:sp>
      <p:sp>
        <p:nvSpPr>
          <p:cNvPr id="2056" name="타원 8"/>
          <p:cNvSpPr>
            <a:spLocks noChangeArrowheads="1"/>
          </p:cNvSpPr>
          <p:nvPr/>
        </p:nvSpPr>
        <p:spPr bwMode="auto">
          <a:xfrm>
            <a:off x="3535200" y="3008490"/>
            <a:ext cx="967680" cy="483891"/>
          </a:xfrm>
          <a:prstGeom prst="ellipse">
            <a:avLst/>
          </a:prstGeom>
          <a:noFill/>
          <a:ln w="38100" algn="ctr">
            <a:solidFill>
              <a:srgbClr val="FF0000"/>
            </a:solidFill>
            <a:round/>
            <a:headEnd/>
            <a:tailEnd/>
          </a:ln>
        </p:spPr>
        <p:txBody>
          <a:bodyPr lIns="82945" tIns="41473" rIns="82945" bIns="41473"/>
          <a:lstStyle/>
          <a:p>
            <a:endParaRPr lang="en-US" altLang="ko-KR"/>
          </a:p>
        </p:txBody>
      </p:sp>
      <p:sp>
        <p:nvSpPr>
          <p:cNvPr id="2057" name="타원 9"/>
          <p:cNvSpPr>
            <a:spLocks noChangeArrowheads="1"/>
          </p:cNvSpPr>
          <p:nvPr/>
        </p:nvSpPr>
        <p:spPr bwMode="auto">
          <a:xfrm>
            <a:off x="6714720" y="1764199"/>
            <a:ext cx="1313280" cy="483891"/>
          </a:xfrm>
          <a:prstGeom prst="ellipse">
            <a:avLst/>
          </a:prstGeom>
          <a:noFill/>
          <a:ln w="38100" algn="ctr">
            <a:solidFill>
              <a:srgbClr val="FF0000"/>
            </a:solidFill>
            <a:round/>
            <a:headEnd/>
            <a:tailEnd/>
          </a:ln>
        </p:spPr>
        <p:txBody>
          <a:bodyPr lIns="82945" tIns="41473" rIns="82945" bIns="41473"/>
          <a:lstStyle/>
          <a:p>
            <a:endParaRPr lang="en-US" altLang="ko-K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algn="ctr"/>
            <a:r>
              <a:rPr lang="en-US" altLang="ko-KR" sz="2400" dirty="0" smtClean="0"/>
              <a:t>Google Assistant: Duplex (2018) </a:t>
            </a:r>
          </a:p>
        </p:txBody>
      </p:sp>
      <p:sp>
        <p:nvSpPr>
          <p:cNvPr id="717826" name="AutoShape 2" descr="{\displaystyle {\begin{aligned}z_{t}&amp;=\sigma _{g}(W_{z}x_{t}+U_{z}h_{t-1}+b_{z})\\r_{t}&amp;=\sigma _{g}(W_{r}x_{t}+U_{r}h_{t-1}+b_{r})\\h_{t}&amp;=(1-z_{t})\circ h_{t-1}+z_{t}\circ \sigma _{h}(W_{h}x_{t}+U_{h}(r_{t}\circ h_{t-1})+b_{h})\end{aligned}}}"/>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1026" name="Picture 2"/>
          <p:cNvPicPr>
            <a:picLocks noChangeAspect="1" noChangeArrowheads="1"/>
          </p:cNvPicPr>
          <p:nvPr/>
        </p:nvPicPr>
        <p:blipFill>
          <a:blip r:embed="rId3" cstate="print"/>
          <a:srcRect/>
          <a:stretch>
            <a:fillRect/>
          </a:stretch>
        </p:blipFill>
        <p:spPr bwMode="auto">
          <a:xfrm>
            <a:off x="4788025" y="2170181"/>
            <a:ext cx="2880320" cy="180924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403648" y="2242189"/>
            <a:ext cx="2664296" cy="1762875"/>
          </a:xfrm>
          <a:prstGeom prst="rect">
            <a:avLst/>
          </a:prstGeom>
          <a:noFill/>
          <a:ln w="9525">
            <a:noFill/>
            <a:miter lim="800000"/>
            <a:headEnd/>
            <a:tailEnd/>
          </a:ln>
        </p:spPr>
      </p:pic>
      <p:sp>
        <p:nvSpPr>
          <p:cNvPr id="11" name="직사각형 10"/>
          <p:cNvSpPr/>
          <p:nvPr/>
        </p:nvSpPr>
        <p:spPr>
          <a:xfrm>
            <a:off x="1599560" y="6503529"/>
            <a:ext cx="5564728" cy="276999"/>
          </a:xfrm>
          <a:prstGeom prst="rect">
            <a:avLst/>
          </a:prstGeom>
        </p:spPr>
        <p:txBody>
          <a:bodyPr wrap="none">
            <a:spAutoFit/>
          </a:bodyPr>
          <a:lstStyle/>
          <a:p>
            <a:r>
              <a:rPr lang="en-US" altLang="ko-KR" sz="1200" dirty="0" smtClean="0"/>
              <a:t>[</a:t>
            </a:r>
            <a:r>
              <a:rPr lang="en-US" altLang="ko-KR" sz="1200" dirty="0" smtClean="0">
                <a:hlinkClick r:id="rId5"/>
              </a:rPr>
              <a:t>Google Duplex: A.I. Assistant Calls Local Businesses To Make Appointments</a:t>
            </a:r>
            <a:r>
              <a:rPr lang="en-US" altLang="ko-KR" sz="1200" dirty="0" smtClean="0"/>
              <a:t>]</a:t>
            </a:r>
          </a:p>
        </p:txBody>
      </p:sp>
      <p:sp>
        <p:nvSpPr>
          <p:cNvPr id="12" name="TextBox 11"/>
          <p:cNvSpPr txBox="1"/>
          <p:nvPr/>
        </p:nvSpPr>
        <p:spPr>
          <a:xfrm>
            <a:off x="179512" y="908720"/>
            <a:ext cx="8964488" cy="923330"/>
          </a:xfrm>
          <a:prstGeom prst="rect">
            <a:avLst/>
          </a:prstGeom>
          <a:noFill/>
        </p:spPr>
        <p:txBody>
          <a:bodyPr wrap="square" rtlCol="0">
            <a:spAutoFit/>
          </a:bodyPr>
          <a:lstStyle/>
          <a:p>
            <a:r>
              <a:rPr lang="en-US" altLang="ko-KR" dirty="0" smtClean="0"/>
              <a:t>@Google I/O 2018, May 8</a:t>
            </a:r>
          </a:p>
          <a:p>
            <a:endParaRPr lang="en-US" altLang="ko-KR" dirty="0" smtClean="0"/>
          </a:p>
          <a:p>
            <a:r>
              <a:rPr lang="en-US" altLang="ko-KR" dirty="0" smtClean="0"/>
              <a:t>Play the video at  </a:t>
            </a:r>
            <a:r>
              <a:rPr lang="en-US" altLang="ko-KR" dirty="0" smtClean="0">
                <a:hlinkClick r:id="rId5"/>
              </a:rPr>
              <a:t>https://youtu.be/D5VN56jQMWM?t=1m10s</a:t>
            </a:r>
            <a:r>
              <a:rPr lang="en-US" altLang="ko-KR" dirty="0" smtClean="0"/>
              <a:t> [1:10~end]</a:t>
            </a:r>
            <a:endParaRPr lang="ko-KR" altLang="en-US" dirty="0" smtClean="0"/>
          </a:p>
        </p:txBody>
      </p:sp>
      <p:pic>
        <p:nvPicPr>
          <p:cNvPr id="1028" name="Picture 4"/>
          <p:cNvPicPr>
            <a:picLocks noChangeAspect="1" noChangeArrowheads="1"/>
          </p:cNvPicPr>
          <p:nvPr/>
        </p:nvPicPr>
        <p:blipFill>
          <a:blip r:embed="rId6" cstate="print"/>
          <a:srcRect/>
          <a:stretch>
            <a:fillRect/>
          </a:stretch>
        </p:blipFill>
        <p:spPr bwMode="auto">
          <a:xfrm>
            <a:off x="5148064" y="4468273"/>
            <a:ext cx="2160240" cy="1771599"/>
          </a:xfrm>
          <a:prstGeom prst="rect">
            <a:avLst/>
          </a:prstGeom>
          <a:noFill/>
          <a:ln w="9525">
            <a:noFill/>
            <a:miter lim="800000"/>
            <a:headEnd/>
            <a:tailEnd/>
          </a:ln>
        </p:spPr>
      </p:pic>
      <p:pic>
        <p:nvPicPr>
          <p:cNvPr id="1029" name="Picture 5"/>
          <p:cNvPicPr>
            <a:picLocks noChangeAspect="1" noChangeArrowheads="1"/>
          </p:cNvPicPr>
          <p:nvPr/>
        </p:nvPicPr>
        <p:blipFill>
          <a:blip r:embed="rId7" cstate="print"/>
          <a:srcRect/>
          <a:stretch>
            <a:fillRect/>
          </a:stretch>
        </p:blipFill>
        <p:spPr bwMode="auto">
          <a:xfrm>
            <a:off x="1403648" y="4431153"/>
            <a:ext cx="2592288" cy="1734151"/>
          </a:xfrm>
          <a:prstGeom prst="rect">
            <a:avLst/>
          </a:prstGeom>
          <a:noFill/>
          <a:ln w="9525">
            <a:noFill/>
            <a:miter lim="800000"/>
            <a:headEnd/>
            <a:tailEnd/>
          </a:ln>
        </p:spPr>
      </p:pic>
      <p:sp>
        <p:nvSpPr>
          <p:cNvPr id="14" name="직사각형 13"/>
          <p:cNvSpPr/>
          <p:nvPr/>
        </p:nvSpPr>
        <p:spPr>
          <a:xfrm>
            <a:off x="5704984" y="4077072"/>
            <a:ext cx="1290161" cy="369332"/>
          </a:xfrm>
          <a:prstGeom prst="rect">
            <a:avLst/>
          </a:prstGeom>
        </p:spPr>
        <p:txBody>
          <a:bodyPr wrap="none">
            <a:spAutoFit/>
          </a:bodyPr>
          <a:lstStyle/>
          <a:p>
            <a:r>
              <a:rPr lang="en-US" altLang="ko-KR" dirty="0" smtClean="0"/>
              <a:t>Restaurant</a:t>
            </a:r>
            <a:endParaRPr lang="ko-KR" altLang="en-US" dirty="0"/>
          </a:p>
        </p:txBody>
      </p:sp>
      <p:sp>
        <p:nvSpPr>
          <p:cNvPr id="15" name="직사각형 14"/>
          <p:cNvSpPr/>
          <p:nvPr/>
        </p:nvSpPr>
        <p:spPr>
          <a:xfrm>
            <a:off x="5576138" y="1810181"/>
            <a:ext cx="1263487" cy="369332"/>
          </a:xfrm>
          <a:prstGeom prst="rect">
            <a:avLst/>
          </a:prstGeom>
        </p:spPr>
        <p:txBody>
          <a:bodyPr wrap="none">
            <a:spAutoFit/>
          </a:bodyPr>
          <a:lstStyle/>
          <a:p>
            <a:r>
              <a:rPr lang="en-US" altLang="ko-KR" dirty="0" smtClean="0"/>
              <a:t>Hair Salon</a:t>
            </a:r>
            <a:endParaRPr lang="ko-KR" altLang="en-US" dirty="0"/>
          </a:p>
        </p:txBody>
      </p:sp>
      <p:sp>
        <p:nvSpPr>
          <p:cNvPr id="16" name="직사각형 15"/>
          <p:cNvSpPr/>
          <p:nvPr/>
        </p:nvSpPr>
        <p:spPr>
          <a:xfrm>
            <a:off x="1926959" y="1856439"/>
            <a:ext cx="1745991" cy="369332"/>
          </a:xfrm>
          <a:prstGeom prst="rect">
            <a:avLst/>
          </a:prstGeom>
        </p:spPr>
        <p:txBody>
          <a:bodyPr wrap="none">
            <a:spAutoFit/>
          </a:bodyPr>
          <a:lstStyle/>
          <a:p>
            <a:r>
              <a:rPr lang="en-US" altLang="ko-KR" dirty="0" smtClean="0"/>
              <a:t>Google Duplex</a:t>
            </a:r>
            <a:endParaRPr lang="ko-KR"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989" name="Picture 5"/>
          <p:cNvPicPr>
            <a:picLocks noChangeAspect="1" noChangeArrowheads="1"/>
          </p:cNvPicPr>
          <p:nvPr/>
        </p:nvPicPr>
        <p:blipFill>
          <a:blip r:embed="rId3" cstate="print"/>
          <a:srcRect/>
          <a:stretch>
            <a:fillRect/>
          </a:stretch>
        </p:blipFill>
        <p:spPr bwMode="auto">
          <a:xfrm>
            <a:off x="107504" y="145003"/>
            <a:ext cx="4825365" cy="6012815"/>
          </a:xfrm>
          <a:prstGeom prst="rect">
            <a:avLst/>
          </a:prstGeom>
          <a:noFill/>
          <a:ln w="9525">
            <a:noFill/>
            <a:miter lim="800000"/>
            <a:headEnd/>
            <a:tailEnd/>
          </a:ln>
        </p:spPr>
      </p:pic>
      <p:pic>
        <p:nvPicPr>
          <p:cNvPr id="553990" name="Picture 6"/>
          <p:cNvPicPr>
            <a:picLocks noChangeAspect="1" noChangeArrowheads="1"/>
          </p:cNvPicPr>
          <p:nvPr/>
        </p:nvPicPr>
        <p:blipFill>
          <a:blip r:embed="rId4" cstate="print"/>
          <a:srcRect/>
          <a:stretch>
            <a:fillRect/>
          </a:stretch>
        </p:blipFill>
        <p:spPr bwMode="auto">
          <a:xfrm>
            <a:off x="4905568" y="721067"/>
            <a:ext cx="4058920" cy="55162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matt.might.net/articles/phd-school-in-pictures/images/PhDKnowledge.012.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2852936"/>
            <a:ext cx="5184576" cy="388843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그룹 45"/>
          <p:cNvGrpSpPr/>
          <p:nvPr/>
        </p:nvGrpSpPr>
        <p:grpSpPr>
          <a:xfrm>
            <a:off x="4067944" y="2792080"/>
            <a:ext cx="1180907" cy="1286073"/>
            <a:chOff x="4215679" y="2936096"/>
            <a:chExt cx="1180907" cy="1286073"/>
          </a:xfrm>
        </p:grpSpPr>
        <p:sp>
          <p:nvSpPr>
            <p:cNvPr id="14" name="직사각형 13"/>
            <p:cNvSpPr/>
            <p:nvPr/>
          </p:nvSpPr>
          <p:spPr>
            <a:xfrm>
              <a:off x="4567770" y="2936096"/>
              <a:ext cx="828816" cy="461665"/>
            </a:xfrm>
            <a:prstGeom prst="rect">
              <a:avLst/>
            </a:prstGeom>
            <a:solidFill>
              <a:schemeClr val="bg1"/>
            </a:solidFill>
          </p:spPr>
          <p:txBody>
            <a:bodyPr wrap="square">
              <a:spAutoFit/>
            </a:bodyPr>
            <a:lstStyle/>
            <a:p>
              <a:pPr algn="ctr"/>
              <a:r>
                <a:rPr lang="en-US" altLang="ko-KR" sz="1200" dirty="0" smtClean="0">
                  <a:solidFill>
                    <a:srgbClr val="FF0000"/>
                  </a:solidFill>
                  <a:latin typeface="+mn-ea"/>
                </a:rPr>
                <a:t>Deep</a:t>
              </a:r>
            </a:p>
            <a:p>
              <a:pPr algn="ctr"/>
              <a:r>
                <a:rPr lang="en-US" altLang="ko-KR" sz="1200" dirty="0" smtClean="0">
                  <a:solidFill>
                    <a:srgbClr val="FF0000"/>
                  </a:solidFill>
                  <a:latin typeface="+mn-ea"/>
                </a:rPr>
                <a:t>Learning</a:t>
              </a:r>
              <a:endParaRPr lang="ko-KR" altLang="en-US" sz="1200" dirty="0">
                <a:solidFill>
                  <a:srgbClr val="FF0000"/>
                </a:solidFill>
                <a:latin typeface="+mn-ea"/>
              </a:endParaRPr>
            </a:p>
          </p:txBody>
        </p:sp>
        <p:sp>
          <p:nvSpPr>
            <p:cNvPr id="15" name="자유형 14"/>
            <p:cNvSpPr/>
            <p:nvPr/>
          </p:nvSpPr>
          <p:spPr>
            <a:xfrm>
              <a:off x="4215679" y="3527737"/>
              <a:ext cx="504056" cy="694432"/>
            </a:xfrm>
            <a:custGeom>
              <a:avLst/>
              <a:gdLst>
                <a:gd name="connsiteX0" fmla="*/ 0 w 467360"/>
                <a:gd name="connsiteY0" fmla="*/ 0 h 543560"/>
                <a:gd name="connsiteX1" fmla="*/ 279400 w 467360"/>
                <a:gd name="connsiteY1" fmla="*/ 228600 h 543560"/>
                <a:gd name="connsiteX2" fmla="*/ 467360 w 467360"/>
                <a:gd name="connsiteY2" fmla="*/ 543560 h 543560"/>
              </a:gdLst>
              <a:ahLst/>
              <a:cxnLst>
                <a:cxn ang="0">
                  <a:pos x="connsiteX0" y="connsiteY0"/>
                </a:cxn>
                <a:cxn ang="0">
                  <a:pos x="connsiteX1" y="connsiteY1"/>
                </a:cxn>
                <a:cxn ang="0">
                  <a:pos x="connsiteX2" y="connsiteY2"/>
                </a:cxn>
              </a:cxnLst>
              <a:rect l="l" t="t" r="r" b="b"/>
              <a:pathLst>
                <a:path w="467360" h="543560">
                  <a:moveTo>
                    <a:pt x="0" y="0"/>
                  </a:moveTo>
                  <a:cubicBezTo>
                    <a:pt x="100753" y="69003"/>
                    <a:pt x="201507" y="138007"/>
                    <a:pt x="279400" y="228600"/>
                  </a:cubicBezTo>
                  <a:cubicBezTo>
                    <a:pt x="357293" y="319193"/>
                    <a:pt x="412326" y="431376"/>
                    <a:pt x="467360" y="543560"/>
                  </a:cubicBezTo>
                </a:path>
              </a:pathLst>
            </a:cu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p:cNvCxnSpPr>
              <a:stCxn id="15" idx="1"/>
              <a:endCxn id="14" idx="2"/>
            </p:cNvCxnSpPr>
            <p:nvPr/>
          </p:nvCxnSpPr>
          <p:spPr>
            <a:xfrm flipV="1">
              <a:off x="4517017" y="3397761"/>
              <a:ext cx="465161" cy="4220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직사각형 16"/>
          <p:cNvSpPr/>
          <p:nvPr/>
        </p:nvSpPr>
        <p:spPr>
          <a:xfrm rot="3532139">
            <a:off x="4803337" y="5212074"/>
            <a:ext cx="920072" cy="276999"/>
          </a:xfrm>
          <a:prstGeom prst="rect">
            <a:avLst/>
          </a:prstGeom>
          <a:noFill/>
        </p:spPr>
        <p:txBody>
          <a:bodyPr wrap="square">
            <a:spAutoFit/>
          </a:bodyPr>
          <a:lstStyle/>
          <a:p>
            <a:pPr algn="ctr"/>
            <a:r>
              <a:rPr lang="en-US" altLang="ko-KR" sz="1200" dirty="0" smtClean="0">
                <a:solidFill>
                  <a:srgbClr val="7030A0"/>
                </a:solidFill>
                <a:latin typeface="+mn-ea"/>
              </a:rPr>
              <a:t>Academia</a:t>
            </a:r>
            <a:endParaRPr lang="ko-KR" altLang="en-US" sz="1200" dirty="0">
              <a:solidFill>
                <a:srgbClr val="7030A0"/>
              </a:solidFill>
              <a:latin typeface="+mn-ea"/>
            </a:endParaRPr>
          </a:p>
        </p:txBody>
      </p:sp>
      <p:grpSp>
        <p:nvGrpSpPr>
          <p:cNvPr id="3" name="그룹 47"/>
          <p:cNvGrpSpPr/>
          <p:nvPr/>
        </p:nvGrpSpPr>
        <p:grpSpPr>
          <a:xfrm>
            <a:off x="1115617" y="3001798"/>
            <a:ext cx="3365491" cy="2295762"/>
            <a:chOff x="1263352" y="3145814"/>
            <a:chExt cx="3365491" cy="2295762"/>
          </a:xfrm>
        </p:grpSpPr>
        <p:sp>
          <p:nvSpPr>
            <p:cNvPr id="19" name="직사각형 18"/>
            <p:cNvSpPr/>
            <p:nvPr/>
          </p:nvSpPr>
          <p:spPr>
            <a:xfrm>
              <a:off x="1263352" y="3145814"/>
              <a:ext cx="2232247" cy="276999"/>
            </a:xfrm>
            <a:prstGeom prst="rect">
              <a:avLst/>
            </a:prstGeom>
            <a:solidFill>
              <a:schemeClr val="bg1"/>
            </a:solidFill>
          </p:spPr>
          <p:txBody>
            <a:bodyPr wrap="square">
              <a:spAutoFit/>
            </a:bodyPr>
            <a:lstStyle/>
            <a:p>
              <a:pPr algn="ctr"/>
              <a:r>
                <a:rPr lang="en-US" altLang="ko-KR" sz="1200" dirty="0" smtClean="0">
                  <a:solidFill>
                    <a:srgbClr val="00B050"/>
                  </a:solidFill>
                  <a:latin typeface="+mn-ea"/>
                </a:rPr>
                <a:t>Intelligent Personal Assistant</a:t>
              </a:r>
            </a:p>
          </p:txBody>
        </p:sp>
        <p:cxnSp>
          <p:nvCxnSpPr>
            <p:cNvPr id="20" name="직선 연결선 19"/>
            <p:cNvCxnSpPr>
              <a:stCxn id="21" idx="0"/>
              <a:endCxn id="19" idx="3"/>
            </p:cNvCxnSpPr>
            <p:nvPr/>
          </p:nvCxnSpPr>
          <p:spPr>
            <a:xfrm flipH="1" flipV="1">
              <a:off x="3495599" y="3284314"/>
              <a:ext cx="412993" cy="28363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자유형 20"/>
            <p:cNvSpPr/>
            <p:nvPr/>
          </p:nvSpPr>
          <p:spPr>
            <a:xfrm>
              <a:off x="3908592" y="3567953"/>
              <a:ext cx="720251" cy="1873623"/>
            </a:xfrm>
            <a:custGeom>
              <a:avLst/>
              <a:gdLst>
                <a:gd name="connsiteX0" fmla="*/ 0 w 720251"/>
                <a:gd name="connsiteY0" fmla="*/ 0 h 1873623"/>
                <a:gd name="connsiteX1" fmla="*/ 385483 w 720251"/>
                <a:gd name="connsiteY1" fmla="*/ 340659 h 1873623"/>
                <a:gd name="connsiteX2" fmla="*/ 672353 w 720251"/>
                <a:gd name="connsiteY2" fmla="*/ 1281953 h 1873623"/>
                <a:gd name="connsiteX3" fmla="*/ 717177 w 720251"/>
                <a:gd name="connsiteY3" fmla="*/ 1873623 h 1873623"/>
              </a:gdLst>
              <a:ahLst/>
              <a:cxnLst>
                <a:cxn ang="0">
                  <a:pos x="connsiteX0" y="connsiteY0"/>
                </a:cxn>
                <a:cxn ang="0">
                  <a:pos x="connsiteX1" y="connsiteY1"/>
                </a:cxn>
                <a:cxn ang="0">
                  <a:pos x="connsiteX2" y="connsiteY2"/>
                </a:cxn>
                <a:cxn ang="0">
                  <a:pos x="connsiteX3" y="connsiteY3"/>
                </a:cxn>
              </a:cxnLst>
              <a:rect l="l" t="t" r="r" b="b"/>
              <a:pathLst>
                <a:path w="720251" h="1873623">
                  <a:moveTo>
                    <a:pt x="0" y="0"/>
                  </a:moveTo>
                  <a:cubicBezTo>
                    <a:pt x="136712" y="63500"/>
                    <a:pt x="273424" y="127000"/>
                    <a:pt x="385483" y="340659"/>
                  </a:cubicBezTo>
                  <a:cubicBezTo>
                    <a:pt x="497542" y="554318"/>
                    <a:pt x="617071" y="1026459"/>
                    <a:pt x="672353" y="1281953"/>
                  </a:cubicBezTo>
                  <a:cubicBezTo>
                    <a:pt x="727635" y="1537447"/>
                    <a:pt x="722406" y="1705535"/>
                    <a:pt x="717177" y="1873623"/>
                  </a:cubicBezTo>
                </a:path>
              </a:pathLst>
            </a:cu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48"/>
          <p:cNvGrpSpPr/>
          <p:nvPr/>
        </p:nvGrpSpPr>
        <p:grpSpPr>
          <a:xfrm>
            <a:off x="2097852" y="3351491"/>
            <a:ext cx="2114108" cy="2309757"/>
            <a:chOff x="2245587" y="3495507"/>
            <a:chExt cx="2114108" cy="2309757"/>
          </a:xfrm>
        </p:grpSpPr>
        <p:sp>
          <p:nvSpPr>
            <p:cNvPr id="23" name="직사각형 22"/>
            <p:cNvSpPr/>
            <p:nvPr/>
          </p:nvSpPr>
          <p:spPr>
            <a:xfrm>
              <a:off x="2245587" y="3495507"/>
              <a:ext cx="1191832" cy="276999"/>
            </a:xfrm>
            <a:prstGeom prst="rect">
              <a:avLst/>
            </a:prstGeom>
            <a:solidFill>
              <a:schemeClr val="bg1"/>
            </a:solidFill>
          </p:spPr>
          <p:txBody>
            <a:bodyPr wrap="square">
              <a:spAutoFit/>
            </a:bodyPr>
            <a:lstStyle/>
            <a:p>
              <a:pPr algn="ctr"/>
              <a:r>
                <a:rPr lang="en-US" altLang="ko-KR" sz="1200" dirty="0" smtClean="0">
                  <a:solidFill>
                    <a:srgbClr val="92D050"/>
                  </a:solidFill>
                  <a:latin typeface="+mn-ea"/>
                </a:rPr>
                <a:t>Smart Speaker</a:t>
              </a:r>
            </a:p>
          </p:txBody>
        </p:sp>
        <p:sp>
          <p:nvSpPr>
            <p:cNvPr id="24" name="자유형 23"/>
            <p:cNvSpPr/>
            <p:nvPr/>
          </p:nvSpPr>
          <p:spPr>
            <a:xfrm>
              <a:off x="3833937" y="3707523"/>
              <a:ext cx="525758" cy="2097741"/>
            </a:xfrm>
            <a:custGeom>
              <a:avLst/>
              <a:gdLst>
                <a:gd name="connsiteX0" fmla="*/ 0 w 525758"/>
                <a:gd name="connsiteY0" fmla="*/ 0 h 2097741"/>
                <a:gd name="connsiteX1" fmla="*/ 519953 w 525758"/>
                <a:gd name="connsiteY1" fmla="*/ 681317 h 2097741"/>
                <a:gd name="connsiteX2" fmla="*/ 233082 w 525758"/>
                <a:gd name="connsiteY2" fmla="*/ 2097741 h 2097741"/>
              </a:gdLst>
              <a:ahLst/>
              <a:cxnLst>
                <a:cxn ang="0">
                  <a:pos x="connsiteX0" y="connsiteY0"/>
                </a:cxn>
                <a:cxn ang="0">
                  <a:pos x="connsiteX1" y="connsiteY1"/>
                </a:cxn>
                <a:cxn ang="0">
                  <a:pos x="connsiteX2" y="connsiteY2"/>
                </a:cxn>
              </a:cxnLst>
              <a:rect l="l" t="t" r="r" b="b"/>
              <a:pathLst>
                <a:path w="525758" h="2097741">
                  <a:moveTo>
                    <a:pt x="0" y="0"/>
                  </a:moveTo>
                  <a:cubicBezTo>
                    <a:pt x="240553" y="165847"/>
                    <a:pt x="481106" y="331694"/>
                    <a:pt x="519953" y="681317"/>
                  </a:cubicBezTo>
                  <a:cubicBezTo>
                    <a:pt x="558800" y="1030940"/>
                    <a:pt x="395941" y="1564340"/>
                    <a:pt x="233082" y="2097741"/>
                  </a:cubicBezTo>
                </a:path>
              </a:pathLst>
            </a:custGeom>
            <a:noFill/>
            <a:ln w="190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p:cNvCxnSpPr>
              <a:stCxn id="23" idx="3"/>
              <a:endCxn id="24" idx="0"/>
            </p:cNvCxnSpPr>
            <p:nvPr/>
          </p:nvCxnSpPr>
          <p:spPr>
            <a:xfrm>
              <a:off x="3437419" y="3634007"/>
              <a:ext cx="396518" cy="7351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 name="그룹 46"/>
          <p:cNvGrpSpPr/>
          <p:nvPr/>
        </p:nvGrpSpPr>
        <p:grpSpPr>
          <a:xfrm>
            <a:off x="4398248" y="3041649"/>
            <a:ext cx="2852225" cy="1843535"/>
            <a:chOff x="4545983" y="3185665"/>
            <a:chExt cx="2852225" cy="1843535"/>
          </a:xfrm>
        </p:grpSpPr>
        <p:sp>
          <p:nvSpPr>
            <p:cNvPr id="27" name="자유형 26"/>
            <p:cNvSpPr/>
            <p:nvPr/>
          </p:nvSpPr>
          <p:spPr>
            <a:xfrm>
              <a:off x="4545983" y="3931920"/>
              <a:ext cx="354496" cy="1097280"/>
            </a:xfrm>
            <a:custGeom>
              <a:avLst/>
              <a:gdLst>
                <a:gd name="connsiteX0" fmla="*/ 0 w 354496"/>
                <a:gd name="connsiteY0" fmla="*/ 0 h 1097280"/>
                <a:gd name="connsiteX1" fmla="*/ 304800 w 354496"/>
                <a:gd name="connsiteY1" fmla="*/ 464820 h 1097280"/>
                <a:gd name="connsiteX2" fmla="*/ 350520 w 354496"/>
                <a:gd name="connsiteY2" fmla="*/ 1097280 h 1097280"/>
              </a:gdLst>
              <a:ahLst/>
              <a:cxnLst>
                <a:cxn ang="0">
                  <a:pos x="connsiteX0" y="connsiteY0"/>
                </a:cxn>
                <a:cxn ang="0">
                  <a:pos x="connsiteX1" y="connsiteY1"/>
                </a:cxn>
                <a:cxn ang="0">
                  <a:pos x="connsiteX2" y="connsiteY2"/>
                </a:cxn>
              </a:cxnLst>
              <a:rect l="l" t="t" r="r" b="b"/>
              <a:pathLst>
                <a:path w="354496" h="1097280">
                  <a:moveTo>
                    <a:pt x="0" y="0"/>
                  </a:moveTo>
                  <a:cubicBezTo>
                    <a:pt x="123190" y="140970"/>
                    <a:pt x="246380" y="281940"/>
                    <a:pt x="304800" y="464820"/>
                  </a:cubicBezTo>
                  <a:cubicBezTo>
                    <a:pt x="363220" y="647700"/>
                    <a:pt x="356870" y="872490"/>
                    <a:pt x="350520" y="1097280"/>
                  </a:cubicBezTo>
                </a:path>
              </a:pathLst>
            </a:custGeom>
            <a:noFill/>
            <a:ln w="1047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6472036" y="3185665"/>
              <a:ext cx="926172" cy="646331"/>
            </a:xfrm>
            <a:prstGeom prst="rect">
              <a:avLst/>
            </a:prstGeom>
            <a:solidFill>
              <a:schemeClr val="bg1"/>
            </a:solidFill>
          </p:spPr>
          <p:txBody>
            <a:bodyPr wrap="square">
              <a:spAutoFit/>
            </a:bodyPr>
            <a:lstStyle/>
            <a:p>
              <a:pPr algn="ctr"/>
              <a:r>
                <a:rPr lang="en-US" altLang="ko-KR" sz="1200" dirty="0" smtClean="0">
                  <a:solidFill>
                    <a:schemeClr val="accent1"/>
                  </a:solidFill>
                  <a:latin typeface="+mn-ea"/>
                </a:rPr>
                <a:t>Natural Language Processing</a:t>
              </a:r>
              <a:endParaRPr lang="ko-KR" altLang="en-US" sz="1200" dirty="0">
                <a:solidFill>
                  <a:schemeClr val="accent1"/>
                </a:solidFill>
                <a:latin typeface="+mn-ea"/>
              </a:endParaRPr>
            </a:p>
          </p:txBody>
        </p:sp>
        <p:cxnSp>
          <p:nvCxnSpPr>
            <p:cNvPr id="29" name="직선 연결선 28"/>
            <p:cNvCxnSpPr>
              <a:stCxn id="27" idx="1"/>
              <a:endCxn id="28" idx="1"/>
            </p:cNvCxnSpPr>
            <p:nvPr/>
          </p:nvCxnSpPr>
          <p:spPr>
            <a:xfrm flipV="1">
              <a:off x="4850783" y="3508831"/>
              <a:ext cx="1621253" cy="8879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0" name="직사각형 29"/>
          <p:cNvSpPr/>
          <p:nvPr/>
        </p:nvSpPr>
        <p:spPr>
          <a:xfrm rot="3532139">
            <a:off x="4432424" y="5438661"/>
            <a:ext cx="920072" cy="276999"/>
          </a:xfrm>
          <a:prstGeom prst="rect">
            <a:avLst/>
          </a:prstGeom>
          <a:solidFill>
            <a:schemeClr val="bg1"/>
          </a:solidFill>
        </p:spPr>
        <p:txBody>
          <a:bodyPr wrap="square">
            <a:spAutoFit/>
          </a:bodyPr>
          <a:lstStyle/>
          <a:p>
            <a:pPr algn="ctr"/>
            <a:r>
              <a:rPr lang="en-US" altLang="ko-KR" sz="1200" dirty="0" smtClean="0">
                <a:solidFill>
                  <a:srgbClr val="00B050"/>
                </a:solidFill>
                <a:latin typeface="+mn-ea"/>
              </a:rPr>
              <a:t>Industry</a:t>
            </a:r>
            <a:endParaRPr lang="ko-KR" altLang="en-US" sz="1200" dirty="0">
              <a:solidFill>
                <a:srgbClr val="00B050"/>
              </a:solidFill>
              <a:latin typeface="+mn-ea"/>
            </a:endParaRPr>
          </a:p>
        </p:txBody>
      </p:sp>
      <p:grpSp>
        <p:nvGrpSpPr>
          <p:cNvPr id="6" name="그룹 49"/>
          <p:cNvGrpSpPr/>
          <p:nvPr/>
        </p:nvGrpSpPr>
        <p:grpSpPr>
          <a:xfrm>
            <a:off x="3898109" y="1536870"/>
            <a:ext cx="1752195" cy="2032566"/>
            <a:chOff x="4045844" y="1680886"/>
            <a:chExt cx="1752195" cy="2032566"/>
          </a:xfrm>
        </p:grpSpPr>
        <p:sp>
          <p:nvSpPr>
            <p:cNvPr id="32" name="직사각형 31"/>
            <p:cNvSpPr/>
            <p:nvPr/>
          </p:nvSpPr>
          <p:spPr>
            <a:xfrm>
              <a:off x="4683804" y="1680886"/>
              <a:ext cx="1114235" cy="461665"/>
            </a:xfrm>
            <a:prstGeom prst="rect">
              <a:avLst/>
            </a:prstGeom>
            <a:solidFill>
              <a:schemeClr val="bg1"/>
            </a:solidFill>
          </p:spPr>
          <p:txBody>
            <a:bodyPr wrap="square">
              <a:spAutoFit/>
            </a:bodyPr>
            <a:lstStyle/>
            <a:p>
              <a:pPr algn="ctr"/>
              <a:r>
                <a:rPr lang="en-US" altLang="ko-KR" sz="1200" b="1" dirty="0" smtClean="0">
                  <a:solidFill>
                    <a:srgbClr val="92D050"/>
                  </a:solidFill>
                  <a:latin typeface="+mn-ea"/>
                </a:rPr>
                <a:t>More Hardware</a:t>
              </a:r>
              <a:endParaRPr lang="ko-KR" altLang="en-US" sz="1200" b="1" dirty="0">
                <a:solidFill>
                  <a:srgbClr val="92D050"/>
                </a:solidFill>
                <a:latin typeface="+mn-ea"/>
              </a:endParaRPr>
            </a:p>
          </p:txBody>
        </p:sp>
        <p:cxnSp>
          <p:nvCxnSpPr>
            <p:cNvPr id="33" name="직선 화살표 연결선 32"/>
            <p:cNvCxnSpPr>
              <a:endCxn id="32" idx="2"/>
            </p:cNvCxnSpPr>
            <p:nvPr/>
          </p:nvCxnSpPr>
          <p:spPr>
            <a:xfrm flipV="1">
              <a:off x="4045844" y="2142551"/>
              <a:ext cx="1195078" cy="157090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그룹 50"/>
          <p:cNvGrpSpPr/>
          <p:nvPr/>
        </p:nvGrpSpPr>
        <p:grpSpPr>
          <a:xfrm>
            <a:off x="4311102" y="2400834"/>
            <a:ext cx="2378730" cy="1613742"/>
            <a:chOff x="4458837" y="2544850"/>
            <a:chExt cx="2378730" cy="1613742"/>
          </a:xfrm>
        </p:grpSpPr>
        <p:sp>
          <p:nvSpPr>
            <p:cNvPr id="35" name="직사각형 34"/>
            <p:cNvSpPr/>
            <p:nvPr/>
          </p:nvSpPr>
          <p:spPr>
            <a:xfrm>
              <a:off x="5144955" y="2544850"/>
              <a:ext cx="1692612" cy="461665"/>
            </a:xfrm>
            <a:prstGeom prst="rect">
              <a:avLst/>
            </a:prstGeom>
            <a:solidFill>
              <a:schemeClr val="bg1"/>
            </a:solidFill>
          </p:spPr>
          <p:txBody>
            <a:bodyPr wrap="square">
              <a:spAutoFit/>
            </a:bodyPr>
            <a:lstStyle/>
            <a:p>
              <a:pPr algn="ctr"/>
              <a:r>
                <a:rPr lang="en-US" altLang="ko-KR" sz="1200" b="1" dirty="0" smtClean="0">
                  <a:solidFill>
                    <a:srgbClr val="00B050"/>
                  </a:solidFill>
                  <a:latin typeface="+mn-ea"/>
                </a:rPr>
                <a:t>More</a:t>
              </a:r>
            </a:p>
            <a:p>
              <a:pPr algn="ctr"/>
              <a:r>
                <a:rPr lang="en-US" altLang="ko-KR" sz="1200" b="1" dirty="0" smtClean="0">
                  <a:solidFill>
                    <a:srgbClr val="00B050"/>
                  </a:solidFill>
                  <a:latin typeface="+mn-ea"/>
                </a:rPr>
                <a:t>Human-like Features</a:t>
              </a:r>
              <a:endParaRPr lang="ko-KR" altLang="en-US" sz="1200" b="1" dirty="0">
                <a:solidFill>
                  <a:srgbClr val="00B050"/>
                </a:solidFill>
                <a:latin typeface="+mn-ea"/>
              </a:endParaRPr>
            </a:p>
          </p:txBody>
        </p:sp>
        <p:cxnSp>
          <p:nvCxnSpPr>
            <p:cNvPr id="36" name="직선 화살표 연결선 35"/>
            <p:cNvCxnSpPr>
              <a:endCxn id="35" idx="2"/>
            </p:cNvCxnSpPr>
            <p:nvPr/>
          </p:nvCxnSpPr>
          <p:spPr>
            <a:xfrm flipV="1">
              <a:off x="4458837" y="3006515"/>
              <a:ext cx="1532424" cy="115207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그룹 70"/>
          <p:cNvGrpSpPr/>
          <p:nvPr/>
        </p:nvGrpSpPr>
        <p:grpSpPr>
          <a:xfrm>
            <a:off x="6828185" y="980728"/>
            <a:ext cx="1268488" cy="2092900"/>
            <a:chOff x="683568" y="546859"/>
            <a:chExt cx="1268488" cy="2092900"/>
          </a:xfrm>
        </p:grpSpPr>
        <p:pic>
          <p:nvPicPr>
            <p:cNvPr id="38" name="Picture 2" descr="Alan Turing Aged 16.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3568" y="546859"/>
              <a:ext cx="1268488" cy="1649035"/>
            </a:xfrm>
            <a:prstGeom prst="rect">
              <a:avLst/>
            </a:prstGeom>
            <a:noFill/>
            <a:extLst>
              <a:ext uri="{909E8E84-426E-40DD-AFC4-6F175D3DCCD1}">
                <a14:hiddenFill xmlns="" xmlns:a14="http://schemas.microsoft.com/office/drawing/2010/main">
                  <a:solidFill>
                    <a:srgbClr val="FFFFFF"/>
                  </a:solidFill>
                </a14:hiddenFill>
              </a:ext>
            </a:extLst>
          </p:spPr>
        </p:pic>
        <p:sp>
          <p:nvSpPr>
            <p:cNvPr id="39" name="직사각형 38"/>
            <p:cNvSpPr/>
            <p:nvPr/>
          </p:nvSpPr>
          <p:spPr>
            <a:xfrm>
              <a:off x="696119" y="2178094"/>
              <a:ext cx="1211585" cy="461665"/>
            </a:xfrm>
            <a:prstGeom prst="rect">
              <a:avLst/>
            </a:prstGeom>
          </p:spPr>
          <p:txBody>
            <a:bodyPr wrap="square">
              <a:spAutoFit/>
            </a:bodyPr>
            <a:lstStyle/>
            <a:p>
              <a:pPr algn="ctr"/>
              <a:r>
                <a:rPr lang="en-US" altLang="ko-KR" sz="1200" dirty="0" smtClean="0">
                  <a:latin typeface="+mn-ea"/>
                  <a:hlinkClick r:id="rId4"/>
                </a:rPr>
                <a:t>Alan Turing</a:t>
              </a:r>
              <a:endParaRPr lang="en-US" altLang="ko-KR" sz="1200" dirty="0" smtClean="0">
                <a:latin typeface="+mn-ea"/>
              </a:endParaRPr>
            </a:p>
            <a:p>
              <a:pPr algn="ctr"/>
              <a:r>
                <a:rPr lang="en-US" altLang="ko-KR" sz="1200" dirty="0" smtClean="0">
                  <a:latin typeface="+mn-ea"/>
                </a:rPr>
                <a:t>(Wikipedia</a:t>
              </a:r>
              <a:r>
                <a:rPr lang="en-US" altLang="ko-KR" sz="1200" dirty="0">
                  <a:latin typeface="+mn-ea"/>
                </a:rPr>
                <a:t>)</a:t>
              </a:r>
              <a:endParaRPr lang="ko-KR" altLang="en-US" sz="1200" dirty="0">
                <a:latin typeface="+mn-ea"/>
              </a:endParaRPr>
            </a:p>
          </p:txBody>
        </p:sp>
      </p:grpSp>
      <p:pic>
        <p:nvPicPr>
          <p:cNvPr id="40" name="Picture 4" descr="http://matt.might.net/articles/phd-school-in-pictures/images/PhDKnowledge.01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86934" y="4005064"/>
            <a:ext cx="2709331" cy="203199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1" name="직선 연결선 40"/>
          <p:cNvCxnSpPr/>
          <p:nvPr/>
        </p:nvCxnSpPr>
        <p:spPr>
          <a:xfrm flipH="1" flipV="1">
            <a:off x="4130825" y="3297330"/>
            <a:ext cx="2163515" cy="8893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제목 1"/>
          <p:cNvSpPr txBox="1">
            <a:spLocks/>
          </p:cNvSpPr>
          <p:nvPr/>
        </p:nvSpPr>
        <p:spPr>
          <a:xfrm>
            <a:off x="0" y="0"/>
            <a:ext cx="9144000" cy="504056"/>
          </a:xfrm>
          <a:prstGeom prst="rect">
            <a:avLst/>
          </a:prstGeom>
        </p:spPr>
        <p:txBody>
          <a:bodyPr vert="horz" lIns="91440" tIns="45720" rIns="91440" bIns="45720" rtlCol="0" anchor="ctr">
            <a:noAutofit/>
          </a:bodyPr>
          <a:lstStyle/>
          <a:p>
            <a:pPr algn="ctr">
              <a:defRPr/>
            </a:pPr>
            <a:r>
              <a:rPr lang="en-US" altLang="ko-KR" sz="3200" dirty="0" smtClean="0"/>
              <a:t>Future Directions</a:t>
            </a:r>
            <a:endParaRPr lang="ko-KR" altLang="en-US" sz="3200" dirty="0"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solidFill>
                  <a:schemeClr val="tx2"/>
                </a:solidFill>
              </a:rPr>
              <a:t>Natural Language Processing vs. Computational Linguistics</a:t>
            </a:r>
            <a:endParaRPr kumimoji="0" lang="ko-KR" altLang="en-US" sz="2400" b="0" i="0" u="none" strike="noStrike" kern="1200" cap="none" spc="0" normalizeH="0" baseline="0" noProof="0" dirty="0">
              <a:ln>
                <a:noFill/>
              </a:ln>
              <a:solidFill>
                <a:schemeClr val="tx2"/>
              </a:solidFill>
              <a:effectLst/>
              <a:uLnTx/>
              <a:uFillTx/>
              <a:latin typeface="+mj-lt"/>
              <a:ea typeface="+mj-ea"/>
              <a:cs typeface="+mj-cs"/>
            </a:endParaRPr>
          </a:p>
        </p:txBody>
      </p:sp>
      <p:sp>
        <p:nvSpPr>
          <p:cNvPr id="16" name="구름 모양 설명선 15"/>
          <p:cNvSpPr/>
          <p:nvPr/>
        </p:nvSpPr>
        <p:spPr>
          <a:xfrm flipH="1">
            <a:off x="941358" y="1470649"/>
            <a:ext cx="3600400" cy="1460494"/>
          </a:xfrm>
          <a:prstGeom prst="cloudCallout">
            <a:avLst>
              <a:gd name="adj1" fmla="val -3813"/>
              <a:gd name="adj2" fmla="val 78852"/>
            </a:avLst>
          </a:prstGeom>
          <a:noFill/>
          <a:ln>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sp>
        <p:nvSpPr>
          <p:cNvPr id="18" name="구름 모양 설명선 17"/>
          <p:cNvSpPr/>
          <p:nvPr/>
        </p:nvSpPr>
        <p:spPr>
          <a:xfrm>
            <a:off x="3398014" y="1412776"/>
            <a:ext cx="3808040" cy="1490167"/>
          </a:xfrm>
          <a:prstGeom prst="cloudCallout">
            <a:avLst>
              <a:gd name="adj1" fmla="val -3260"/>
              <a:gd name="adj2" fmla="val 79651"/>
            </a:avLst>
          </a:prstGeom>
          <a:noFill/>
          <a:ln>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sp>
        <p:nvSpPr>
          <p:cNvPr id="19" name="직사각형 18"/>
          <p:cNvSpPr/>
          <p:nvPr/>
        </p:nvSpPr>
        <p:spPr>
          <a:xfrm>
            <a:off x="1981634" y="1703787"/>
            <a:ext cx="1292277" cy="923330"/>
          </a:xfrm>
          <a:prstGeom prst="rect">
            <a:avLst/>
          </a:prstGeom>
        </p:spPr>
        <p:txBody>
          <a:bodyPr wrap="none">
            <a:spAutoFit/>
          </a:bodyPr>
          <a:lstStyle/>
          <a:p>
            <a:pPr algn="ctr"/>
            <a:r>
              <a:rPr lang="en-US" altLang="ko-KR" dirty="0" smtClean="0">
                <a:solidFill>
                  <a:schemeClr val="tx2"/>
                </a:solidFill>
              </a:rPr>
              <a:t>Natural</a:t>
            </a:r>
            <a:br>
              <a:rPr lang="en-US" altLang="ko-KR" dirty="0" smtClean="0">
                <a:solidFill>
                  <a:schemeClr val="tx2"/>
                </a:solidFill>
              </a:rPr>
            </a:br>
            <a:r>
              <a:rPr lang="en-US" altLang="ko-KR" dirty="0" smtClean="0">
                <a:solidFill>
                  <a:schemeClr val="tx2"/>
                </a:solidFill>
              </a:rPr>
              <a:t>Language</a:t>
            </a:r>
          </a:p>
          <a:p>
            <a:pPr algn="ctr"/>
            <a:r>
              <a:rPr lang="en-US" altLang="ko-KR" dirty="0" smtClean="0">
                <a:solidFill>
                  <a:schemeClr val="tx2"/>
                </a:solidFill>
              </a:rPr>
              <a:t>Processing</a:t>
            </a:r>
            <a:endParaRPr lang="ko-KR" altLang="en-US" dirty="0">
              <a:solidFill>
                <a:schemeClr val="tx2"/>
              </a:solidFill>
            </a:endParaRPr>
          </a:p>
        </p:txBody>
      </p:sp>
      <p:sp>
        <p:nvSpPr>
          <p:cNvPr id="20" name="직사각형 19"/>
          <p:cNvSpPr/>
          <p:nvPr/>
        </p:nvSpPr>
        <p:spPr>
          <a:xfrm>
            <a:off x="4766766" y="1838788"/>
            <a:ext cx="1726755" cy="646331"/>
          </a:xfrm>
          <a:prstGeom prst="rect">
            <a:avLst/>
          </a:prstGeom>
        </p:spPr>
        <p:txBody>
          <a:bodyPr wrap="none">
            <a:spAutoFit/>
          </a:bodyPr>
          <a:lstStyle/>
          <a:p>
            <a:pPr algn="ctr"/>
            <a:r>
              <a:rPr lang="en-US" altLang="ko-KR" dirty="0" smtClean="0">
                <a:solidFill>
                  <a:schemeClr val="tx2"/>
                </a:solidFill>
              </a:rPr>
              <a:t>Computational</a:t>
            </a:r>
            <a:br>
              <a:rPr lang="en-US" altLang="ko-KR" dirty="0" smtClean="0">
                <a:solidFill>
                  <a:schemeClr val="tx2"/>
                </a:solidFill>
              </a:rPr>
            </a:br>
            <a:r>
              <a:rPr lang="en-US" altLang="ko-KR" dirty="0" smtClean="0">
                <a:solidFill>
                  <a:schemeClr val="tx2"/>
                </a:solidFill>
              </a:rPr>
              <a:t>Linguistics</a:t>
            </a:r>
            <a:endParaRPr lang="ko-KR" altLang="en-US" dirty="0">
              <a:solidFill>
                <a:schemeClr val="tx2"/>
              </a:solidFill>
            </a:endParaRPr>
          </a:p>
        </p:txBody>
      </p:sp>
      <p:sp>
        <p:nvSpPr>
          <p:cNvPr id="23" name="TextBox 22"/>
          <p:cNvSpPr txBox="1"/>
          <p:nvPr/>
        </p:nvSpPr>
        <p:spPr>
          <a:xfrm>
            <a:off x="7926134" y="1844824"/>
            <a:ext cx="768159" cy="923330"/>
          </a:xfrm>
          <a:prstGeom prst="rect">
            <a:avLst/>
          </a:prstGeom>
          <a:noFill/>
        </p:spPr>
        <p:txBody>
          <a:bodyPr wrap="none" rtlCol="0">
            <a:spAutoFit/>
          </a:bodyPr>
          <a:lstStyle/>
          <a:p>
            <a:pPr algn="ctr"/>
            <a:r>
              <a:rPr lang="en-US" altLang="ko-KR" dirty="0" smtClean="0">
                <a:solidFill>
                  <a:schemeClr val="tx2"/>
                </a:solidFill>
              </a:rPr>
              <a:t>Field</a:t>
            </a:r>
          </a:p>
          <a:p>
            <a:pPr algn="ctr"/>
            <a:r>
              <a:rPr lang="en-US" altLang="ko-KR" dirty="0" smtClean="0">
                <a:solidFill>
                  <a:schemeClr val="tx2"/>
                </a:solidFill>
              </a:rPr>
              <a:t>of</a:t>
            </a:r>
          </a:p>
          <a:p>
            <a:pPr algn="ctr"/>
            <a:r>
              <a:rPr lang="en-US" altLang="ko-KR" dirty="0" smtClean="0">
                <a:solidFill>
                  <a:schemeClr val="tx2"/>
                </a:solidFill>
              </a:rPr>
              <a:t>Study</a:t>
            </a:r>
            <a:endParaRPr lang="ko-KR" altLang="en-US" dirty="0">
              <a:solidFill>
                <a:schemeClr val="tx2"/>
              </a:solidFill>
            </a:endParaRPr>
          </a:p>
        </p:txBody>
      </p:sp>
      <p:sp>
        <p:nvSpPr>
          <p:cNvPr id="30" name="TextBox 29"/>
          <p:cNvSpPr txBox="1"/>
          <p:nvPr/>
        </p:nvSpPr>
        <p:spPr>
          <a:xfrm>
            <a:off x="539552" y="694437"/>
            <a:ext cx="7632848" cy="646331"/>
          </a:xfrm>
          <a:prstGeom prst="rect">
            <a:avLst/>
          </a:prstGeom>
          <a:noFill/>
        </p:spPr>
        <p:txBody>
          <a:bodyPr wrap="square" rtlCol="0">
            <a:spAutoFit/>
          </a:bodyPr>
          <a:lstStyle/>
          <a:p>
            <a:pPr algn="ctr"/>
            <a:r>
              <a:rPr lang="en-US" altLang="ko-KR" dirty="0" smtClean="0">
                <a:solidFill>
                  <a:schemeClr val="tx2"/>
                </a:solidFill>
              </a:rPr>
              <a:t>Natural Language Processing (NLP) and Computational Linguistics (CL) are often used interchangeably.</a:t>
            </a:r>
            <a:endParaRPr lang="ko-KR" altLang="en-US" dirty="0">
              <a:solidFill>
                <a:schemeClr val="tx2"/>
              </a:solidFill>
            </a:endParaRPr>
          </a:p>
        </p:txBody>
      </p:sp>
      <p:grpSp>
        <p:nvGrpSpPr>
          <p:cNvPr id="2" name="그룹 34"/>
          <p:cNvGrpSpPr/>
          <p:nvPr/>
        </p:nvGrpSpPr>
        <p:grpSpPr>
          <a:xfrm>
            <a:off x="648072" y="5589240"/>
            <a:ext cx="8532440" cy="1224136"/>
            <a:chOff x="1758434" y="5445224"/>
            <a:chExt cx="8532440" cy="1224136"/>
          </a:xfrm>
        </p:grpSpPr>
        <p:sp>
          <p:nvSpPr>
            <p:cNvPr id="24" name="직사각형 23"/>
            <p:cNvSpPr/>
            <p:nvPr/>
          </p:nvSpPr>
          <p:spPr>
            <a:xfrm>
              <a:off x="1758434" y="6407750"/>
              <a:ext cx="7956376" cy="261610"/>
            </a:xfrm>
            <a:prstGeom prst="rect">
              <a:avLst/>
            </a:prstGeom>
          </p:spPr>
          <p:txBody>
            <a:bodyPr wrap="square">
              <a:spAutoFit/>
            </a:bodyPr>
            <a:lstStyle/>
            <a:p>
              <a:r>
                <a:rPr lang="en-US" altLang="ko-KR" sz="1100" dirty="0" smtClean="0">
                  <a:solidFill>
                    <a:schemeClr val="tx2"/>
                  </a:solidFill>
                  <a:hlinkClick r:id="rId2"/>
                </a:rPr>
                <a:t>What are the fundamental differences between Natural Language Processing and Computational Linguistics? Quora.com</a:t>
              </a:r>
              <a:endParaRPr lang="ko-KR" altLang="en-US" sz="1100" dirty="0">
                <a:solidFill>
                  <a:schemeClr val="tx2"/>
                </a:solidFill>
              </a:endParaRPr>
            </a:p>
          </p:txBody>
        </p:sp>
        <p:sp>
          <p:nvSpPr>
            <p:cNvPr id="31" name="직사각형 30"/>
            <p:cNvSpPr/>
            <p:nvPr/>
          </p:nvSpPr>
          <p:spPr>
            <a:xfrm>
              <a:off x="5220072" y="5445224"/>
              <a:ext cx="3312368" cy="923330"/>
            </a:xfrm>
            <a:prstGeom prst="rect">
              <a:avLst/>
            </a:prstGeom>
          </p:spPr>
          <p:txBody>
            <a:bodyPr wrap="square">
              <a:spAutoFit/>
            </a:bodyPr>
            <a:lstStyle/>
            <a:p>
              <a:pPr algn="ctr"/>
              <a:r>
                <a:rPr lang="en-US" altLang="ko-KR" dirty="0" smtClean="0">
                  <a:solidFill>
                    <a:schemeClr val="tx2"/>
                  </a:solidFill>
                </a:rPr>
                <a:t>Asking what humans are</a:t>
              </a:r>
              <a:br>
                <a:rPr lang="en-US" altLang="ko-KR" dirty="0" smtClean="0">
                  <a:solidFill>
                    <a:schemeClr val="tx2"/>
                  </a:solidFill>
                </a:rPr>
              </a:br>
              <a:r>
                <a:rPr lang="en-US" altLang="ko-KR" dirty="0" smtClean="0">
                  <a:solidFill>
                    <a:schemeClr val="tx2"/>
                  </a:solidFill>
                </a:rPr>
                <a:t>computing and how for communicating each other</a:t>
              </a:r>
              <a:endParaRPr lang="ko-KR" altLang="en-US" dirty="0">
                <a:solidFill>
                  <a:schemeClr val="tx2"/>
                </a:solidFill>
              </a:endParaRPr>
            </a:p>
          </p:txBody>
        </p:sp>
        <p:sp>
          <p:nvSpPr>
            <p:cNvPr id="32" name="직사각형 31"/>
            <p:cNvSpPr/>
            <p:nvPr/>
          </p:nvSpPr>
          <p:spPr>
            <a:xfrm>
              <a:off x="1979712" y="5457998"/>
              <a:ext cx="3456384" cy="923330"/>
            </a:xfrm>
            <a:prstGeom prst="rect">
              <a:avLst/>
            </a:prstGeom>
          </p:spPr>
          <p:txBody>
            <a:bodyPr wrap="square">
              <a:spAutoFit/>
            </a:bodyPr>
            <a:lstStyle/>
            <a:p>
              <a:pPr algn="ctr"/>
              <a:r>
                <a:rPr lang="en-US" altLang="ko-KR" dirty="0" smtClean="0">
                  <a:solidFill>
                    <a:schemeClr val="tx2"/>
                  </a:solidFill>
                </a:rPr>
                <a:t>Solving engineering problems</a:t>
              </a:r>
              <a:br>
                <a:rPr lang="en-US" altLang="ko-KR" dirty="0" smtClean="0">
                  <a:solidFill>
                    <a:schemeClr val="tx2"/>
                  </a:solidFill>
                </a:rPr>
              </a:br>
              <a:r>
                <a:rPr lang="en-US" altLang="ko-KR" dirty="0" smtClean="0">
                  <a:solidFill>
                    <a:schemeClr val="tx2"/>
                  </a:solidFill>
                </a:rPr>
                <a:t>that analyzes or generates text</a:t>
              </a:r>
              <a:br>
                <a:rPr lang="en-US" altLang="ko-KR" dirty="0" smtClean="0">
                  <a:solidFill>
                    <a:schemeClr val="tx2"/>
                  </a:solidFill>
                </a:rPr>
              </a:br>
              <a:r>
                <a:rPr lang="en-US" altLang="ko-KR" dirty="0" smtClean="0">
                  <a:solidFill>
                    <a:schemeClr val="tx2"/>
                  </a:solidFill>
                </a:rPr>
                <a:t>in natural language</a:t>
              </a:r>
              <a:endParaRPr lang="ko-KR" altLang="en-US" dirty="0">
                <a:solidFill>
                  <a:schemeClr val="tx2"/>
                </a:solidFill>
              </a:endParaRPr>
            </a:p>
          </p:txBody>
        </p:sp>
        <p:sp>
          <p:nvSpPr>
            <p:cNvPr id="33" name="TextBox 32"/>
            <p:cNvSpPr txBox="1"/>
            <p:nvPr/>
          </p:nvSpPr>
          <p:spPr>
            <a:xfrm>
              <a:off x="8748464" y="5589240"/>
              <a:ext cx="1542410" cy="646331"/>
            </a:xfrm>
            <a:prstGeom prst="rect">
              <a:avLst/>
            </a:prstGeom>
            <a:noFill/>
          </p:spPr>
          <p:txBody>
            <a:bodyPr wrap="none" rtlCol="0">
              <a:spAutoFit/>
            </a:bodyPr>
            <a:lstStyle/>
            <a:p>
              <a:pPr algn="ctr"/>
              <a:r>
                <a:rPr lang="en-US" altLang="ko-KR" dirty="0" smtClean="0">
                  <a:solidFill>
                    <a:schemeClr val="tx2"/>
                  </a:solidFill>
                </a:rPr>
                <a:t>Fundamental</a:t>
              </a:r>
            </a:p>
            <a:p>
              <a:pPr algn="ctr"/>
              <a:r>
                <a:rPr lang="en-US" altLang="ko-KR" dirty="0" smtClean="0">
                  <a:solidFill>
                    <a:schemeClr val="tx2"/>
                  </a:solidFill>
                </a:rPr>
                <a:t>Difference</a:t>
              </a:r>
              <a:endParaRPr lang="ko-KR" altLang="en-US" dirty="0">
                <a:solidFill>
                  <a:schemeClr val="tx2"/>
                </a:solidFill>
              </a:endParaRPr>
            </a:p>
          </p:txBody>
        </p:sp>
      </p:grpSp>
      <p:grpSp>
        <p:nvGrpSpPr>
          <p:cNvPr id="3" name="그룹 37"/>
          <p:cNvGrpSpPr/>
          <p:nvPr/>
        </p:nvGrpSpPr>
        <p:grpSpPr>
          <a:xfrm>
            <a:off x="1661438" y="3435199"/>
            <a:ext cx="7260863" cy="1721993"/>
            <a:chOff x="2771800" y="3435199"/>
            <a:chExt cx="7260863" cy="1721993"/>
          </a:xfrm>
        </p:grpSpPr>
        <p:sp>
          <p:nvSpPr>
            <p:cNvPr id="6" name="직사각형 5"/>
            <p:cNvSpPr/>
            <p:nvPr/>
          </p:nvSpPr>
          <p:spPr>
            <a:xfrm>
              <a:off x="2771800" y="3435199"/>
              <a:ext cx="2304256" cy="7200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Computer</a:t>
              </a:r>
              <a:br>
                <a:rPr lang="en-US" altLang="ko-KR" dirty="0" smtClean="0">
                  <a:solidFill>
                    <a:schemeClr val="tx2"/>
                  </a:solidFill>
                </a:rPr>
              </a:br>
              <a:r>
                <a:rPr lang="en-US" altLang="ko-KR" dirty="0" smtClean="0">
                  <a:solidFill>
                    <a:schemeClr val="tx2"/>
                  </a:solidFill>
                </a:rPr>
                <a:t>Science</a:t>
              </a:r>
              <a:endParaRPr lang="ko-KR" altLang="en-US" dirty="0">
                <a:solidFill>
                  <a:schemeClr val="tx2"/>
                </a:solidFill>
              </a:endParaRPr>
            </a:p>
          </p:txBody>
        </p:sp>
        <p:sp>
          <p:nvSpPr>
            <p:cNvPr id="7" name="직사각형 6"/>
            <p:cNvSpPr/>
            <p:nvPr/>
          </p:nvSpPr>
          <p:spPr>
            <a:xfrm>
              <a:off x="5292080" y="3435199"/>
              <a:ext cx="2304256" cy="7200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Linguistics</a:t>
              </a:r>
              <a:endParaRPr lang="ko-KR" altLang="en-US" dirty="0">
                <a:solidFill>
                  <a:schemeClr val="tx2"/>
                </a:solidFill>
              </a:endParaRPr>
            </a:p>
          </p:txBody>
        </p:sp>
        <p:sp>
          <p:nvSpPr>
            <p:cNvPr id="14" name="TextBox 13"/>
            <p:cNvSpPr txBox="1"/>
            <p:nvPr/>
          </p:nvSpPr>
          <p:spPr>
            <a:xfrm>
              <a:off x="8820472" y="4077072"/>
              <a:ext cx="1212191" cy="369332"/>
            </a:xfrm>
            <a:prstGeom prst="rect">
              <a:avLst/>
            </a:prstGeom>
            <a:noFill/>
          </p:spPr>
          <p:txBody>
            <a:bodyPr wrap="none" rtlCol="0">
              <a:spAutoFit/>
            </a:bodyPr>
            <a:lstStyle/>
            <a:p>
              <a:r>
                <a:rPr lang="en-US" altLang="ko-KR" dirty="0" smtClean="0">
                  <a:solidFill>
                    <a:schemeClr val="tx2"/>
                  </a:solidFill>
                </a:rPr>
                <a:t>Education</a:t>
              </a:r>
              <a:endParaRPr lang="ko-KR" altLang="en-US" dirty="0">
                <a:solidFill>
                  <a:schemeClr val="tx2"/>
                </a:solidFill>
              </a:endParaRPr>
            </a:p>
          </p:txBody>
        </p:sp>
        <p:sp>
          <p:nvSpPr>
            <p:cNvPr id="36" name="직사각형 35"/>
            <p:cNvSpPr/>
            <p:nvPr/>
          </p:nvSpPr>
          <p:spPr>
            <a:xfrm>
              <a:off x="5292080" y="4437112"/>
              <a:ext cx="2304256" cy="720080"/>
            </a:xfrm>
            <a:prstGeom prst="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Neuroscience</a:t>
              </a:r>
              <a:endParaRPr lang="ko-KR" altLang="en-US" dirty="0">
                <a:solidFill>
                  <a:schemeClr val="tx2"/>
                </a:solidFill>
              </a:endParaRPr>
            </a:p>
          </p:txBody>
        </p:sp>
      </p:grpSp>
      <p:grpSp>
        <p:nvGrpSpPr>
          <p:cNvPr id="4" name="그룹 44"/>
          <p:cNvGrpSpPr/>
          <p:nvPr/>
        </p:nvGrpSpPr>
        <p:grpSpPr>
          <a:xfrm>
            <a:off x="1661438" y="4160520"/>
            <a:ext cx="2304256" cy="1356712"/>
            <a:chOff x="2771800" y="4160520"/>
            <a:chExt cx="2304256" cy="1356712"/>
          </a:xfrm>
        </p:grpSpPr>
        <p:sp>
          <p:nvSpPr>
            <p:cNvPr id="8" name="직사각형 7"/>
            <p:cNvSpPr/>
            <p:nvPr/>
          </p:nvSpPr>
          <p:spPr>
            <a:xfrm>
              <a:off x="2771800" y="4443311"/>
              <a:ext cx="2304256" cy="7200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Machine/</a:t>
              </a:r>
              <a:br>
                <a:rPr lang="en-US" altLang="ko-KR" dirty="0" smtClean="0">
                  <a:solidFill>
                    <a:schemeClr val="tx2"/>
                  </a:solidFill>
                </a:rPr>
              </a:br>
              <a:r>
                <a:rPr lang="en-US" altLang="ko-KR" dirty="0" smtClean="0">
                  <a:solidFill>
                    <a:schemeClr val="tx2"/>
                  </a:solidFill>
                </a:rPr>
                <a:t>Deep Learning</a:t>
              </a:r>
              <a:endParaRPr lang="ko-KR" altLang="en-US" dirty="0">
                <a:solidFill>
                  <a:schemeClr val="tx2"/>
                </a:solidFill>
              </a:endParaRPr>
            </a:p>
          </p:txBody>
        </p:sp>
        <p:cxnSp>
          <p:nvCxnSpPr>
            <p:cNvPr id="12" name="직선 연결선 11"/>
            <p:cNvCxnSpPr>
              <a:endCxn id="8" idx="0"/>
            </p:cNvCxnSpPr>
            <p:nvPr/>
          </p:nvCxnSpPr>
          <p:spPr>
            <a:xfrm>
              <a:off x="3912345" y="4160520"/>
              <a:ext cx="11583" cy="28279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59832" y="5147900"/>
              <a:ext cx="1728192" cy="369332"/>
            </a:xfrm>
            <a:prstGeom prst="rect">
              <a:avLst/>
            </a:prstGeom>
            <a:noFill/>
          </p:spPr>
          <p:txBody>
            <a:bodyPr wrap="square" rtlCol="0">
              <a:spAutoFit/>
            </a:bodyPr>
            <a:lstStyle/>
            <a:p>
              <a:pPr algn="ctr"/>
              <a:r>
                <a:rPr lang="en-US" altLang="ko-KR" dirty="0" smtClean="0">
                  <a:solidFill>
                    <a:schemeClr val="tx2"/>
                  </a:solidFill>
                </a:rPr>
                <a:t>(Recent trend)</a:t>
              </a:r>
              <a:endParaRPr lang="ko-KR" altLang="en-US" dirty="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The+GPU-CPU+Gap+(by+NVIDIA).jpg"/>
          <p:cNvPicPr>
            <a:picLocks noChangeAspect="1"/>
          </p:cNvPicPr>
          <p:nvPr/>
        </p:nvPicPr>
        <p:blipFill>
          <a:blip r:embed="rId2" cstate="print"/>
          <a:stretch>
            <a:fillRect/>
          </a:stretch>
        </p:blipFill>
        <p:spPr>
          <a:xfrm>
            <a:off x="0" y="692696"/>
            <a:ext cx="9144000" cy="5143500"/>
          </a:xfrm>
          <a:prstGeom prst="rect">
            <a:avLst/>
          </a:prstGeom>
        </p:spPr>
      </p:pic>
      <p:sp>
        <p:nvSpPr>
          <p:cNvPr id="5" name="직사각형 4"/>
          <p:cNvSpPr/>
          <p:nvPr/>
        </p:nvSpPr>
        <p:spPr>
          <a:xfrm>
            <a:off x="3779912" y="5877272"/>
            <a:ext cx="1920719" cy="215444"/>
          </a:xfrm>
          <a:prstGeom prst="rect">
            <a:avLst/>
          </a:prstGeom>
        </p:spPr>
        <p:txBody>
          <a:bodyPr wrap="none">
            <a:spAutoFit/>
          </a:bodyPr>
          <a:lstStyle/>
          <a:p>
            <a:r>
              <a:rPr lang="en-US" altLang="ko-KR" sz="800" dirty="0" smtClean="0">
                <a:hlinkClick r:id="rId3"/>
              </a:rPr>
              <a:t>http://slideplayer.com/slide/9109601/</a:t>
            </a:r>
            <a:endParaRPr lang="ko-KR" altLang="en-US" sz="8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5"/>
          <p:cNvGraphicFramePr>
            <a:graphicFrameLocks noChangeAspect="1"/>
          </p:cNvGraphicFramePr>
          <p:nvPr/>
        </p:nvGraphicFramePr>
        <p:xfrm>
          <a:off x="1763713" y="1479411"/>
          <a:ext cx="4819650" cy="3421062"/>
        </p:xfrm>
        <a:graphic>
          <a:graphicData uri="http://schemas.openxmlformats.org/presentationml/2006/ole">
            <p:oleObj spid="_x0000_s555010" name="Visio" r:id="rId3" imgW="3349966" imgH="2378115" progId="">
              <p:embed/>
            </p:oleObj>
          </a:graphicData>
        </a:graphic>
      </p:graphicFrame>
      <p:pic>
        <p:nvPicPr>
          <p:cNvPr id="6152" name="Picture 10"/>
          <p:cNvPicPr>
            <a:picLocks noChangeAspect="1" noChangeArrowheads="1"/>
          </p:cNvPicPr>
          <p:nvPr/>
        </p:nvPicPr>
        <p:blipFill>
          <a:blip r:embed="rId4" cstate="print"/>
          <a:srcRect/>
          <a:stretch>
            <a:fillRect/>
          </a:stretch>
        </p:blipFill>
        <p:spPr bwMode="auto">
          <a:xfrm>
            <a:off x="179388" y="1371461"/>
            <a:ext cx="1439862" cy="923925"/>
          </a:xfrm>
          <a:prstGeom prst="rect">
            <a:avLst/>
          </a:prstGeom>
          <a:noFill/>
          <a:ln w="9525">
            <a:noFill/>
            <a:miter lim="800000"/>
            <a:headEnd/>
            <a:tailEnd/>
          </a:ln>
        </p:spPr>
      </p:pic>
      <p:pic>
        <p:nvPicPr>
          <p:cNvPr id="6153" name="Picture 4" descr="http://blog.drbu.org/wp-content/uploads/2011/09/neural-network.jpg"/>
          <p:cNvPicPr>
            <a:picLocks noChangeAspect="1" noChangeArrowheads="1"/>
          </p:cNvPicPr>
          <p:nvPr/>
        </p:nvPicPr>
        <p:blipFill>
          <a:blip r:embed="rId5" cstate="print"/>
          <a:srcRect/>
          <a:stretch>
            <a:fillRect/>
          </a:stretch>
        </p:blipFill>
        <p:spPr bwMode="auto">
          <a:xfrm>
            <a:off x="250825" y="2595423"/>
            <a:ext cx="1331913" cy="1000125"/>
          </a:xfrm>
          <a:prstGeom prst="rect">
            <a:avLst/>
          </a:prstGeom>
          <a:noFill/>
          <a:ln w="9525">
            <a:noFill/>
            <a:miter lim="800000"/>
            <a:headEnd/>
            <a:tailEnd/>
          </a:ln>
        </p:spPr>
      </p:pic>
      <p:pic>
        <p:nvPicPr>
          <p:cNvPr id="6154" name="Picture 256"/>
          <p:cNvPicPr>
            <a:picLocks noChangeAspect="1" noChangeArrowheads="1"/>
          </p:cNvPicPr>
          <p:nvPr/>
        </p:nvPicPr>
        <p:blipFill>
          <a:blip r:embed="rId6" cstate="print"/>
          <a:srcRect/>
          <a:stretch>
            <a:fillRect/>
          </a:stretch>
        </p:blipFill>
        <p:spPr bwMode="auto">
          <a:xfrm>
            <a:off x="250825" y="3820973"/>
            <a:ext cx="1296988" cy="1120775"/>
          </a:xfrm>
          <a:prstGeom prst="rect">
            <a:avLst/>
          </a:prstGeom>
          <a:noFill/>
          <a:ln w="9525">
            <a:noFill/>
            <a:miter lim="800000"/>
            <a:headEnd/>
            <a:tailEnd/>
          </a:ln>
        </p:spPr>
      </p:pic>
      <p:graphicFrame>
        <p:nvGraphicFramePr>
          <p:cNvPr id="6147" name="Object 6"/>
          <p:cNvGraphicFramePr>
            <a:graphicFrameLocks noChangeAspect="1"/>
          </p:cNvGraphicFramePr>
          <p:nvPr/>
        </p:nvGraphicFramePr>
        <p:xfrm>
          <a:off x="6837363" y="1325423"/>
          <a:ext cx="1982787" cy="1198563"/>
        </p:xfrm>
        <a:graphic>
          <a:graphicData uri="http://schemas.openxmlformats.org/presentationml/2006/ole">
            <p:oleObj spid="_x0000_s555011" name="Visio" r:id="rId7" imgW="4083666" imgH="2468003" progId="">
              <p:embed/>
            </p:oleObj>
          </a:graphicData>
        </a:graphic>
      </p:graphicFrame>
      <p:graphicFrame>
        <p:nvGraphicFramePr>
          <p:cNvPr id="6148" name="Object 7"/>
          <p:cNvGraphicFramePr>
            <a:graphicFrameLocks noChangeAspect="1"/>
          </p:cNvGraphicFramePr>
          <p:nvPr/>
        </p:nvGraphicFramePr>
        <p:xfrm>
          <a:off x="6859588" y="3171686"/>
          <a:ext cx="2176462" cy="1719262"/>
        </p:xfrm>
        <a:graphic>
          <a:graphicData uri="http://schemas.openxmlformats.org/presentationml/2006/ole">
            <p:oleObj spid="_x0000_s555012" name="Visio" r:id="rId8" imgW="4716947" imgH="3724813" progId="">
              <p:embed/>
            </p:oleObj>
          </a:graphicData>
        </a:graphic>
      </p:graphicFrame>
      <p:sp>
        <p:nvSpPr>
          <p:cNvPr id="13" name="제목 1"/>
          <p:cNvSpPr>
            <a:spLocks noGrp="1"/>
          </p:cNvSpPr>
          <p:nvPr>
            <p:ph type="title"/>
          </p:nvPr>
        </p:nvSpPr>
        <p:spPr>
          <a:xfrm>
            <a:off x="0" y="-27384"/>
            <a:ext cx="9144000" cy="504056"/>
          </a:xfrm>
        </p:spPr>
        <p:txBody>
          <a:bodyPr>
            <a:noAutofit/>
          </a:bodyPr>
          <a:lstStyle/>
          <a:p>
            <a:pPr algn="ctr"/>
            <a:r>
              <a:rPr lang="en-US" altLang="ko-KR" sz="2400" b="1" dirty="0" smtClean="0"/>
              <a:t> </a:t>
            </a:r>
            <a:r>
              <a:rPr lang="en-US" altLang="ko-KR" sz="2400" dirty="0" smtClean="0"/>
              <a:t>Artificial neural networks are still a black box</a:t>
            </a:r>
            <a:endParaRPr lang="ko-KR" altLang="en-US" sz="2400" dirty="0"/>
          </a:p>
        </p:txBody>
      </p:sp>
      <p:sp>
        <p:nvSpPr>
          <p:cNvPr id="14" name="직사각형 13"/>
          <p:cNvSpPr/>
          <p:nvPr/>
        </p:nvSpPr>
        <p:spPr>
          <a:xfrm>
            <a:off x="0" y="5157772"/>
            <a:ext cx="9144000" cy="215444"/>
          </a:xfrm>
          <a:prstGeom prst="rect">
            <a:avLst/>
          </a:prstGeom>
        </p:spPr>
        <p:txBody>
          <a:bodyPr wrap="square">
            <a:spAutoFit/>
          </a:bodyPr>
          <a:lstStyle/>
          <a:p>
            <a:r>
              <a:rPr lang="en-US" altLang="ko-KR" sz="800" dirty="0" smtClean="0"/>
              <a:t>Tae-</a:t>
            </a:r>
            <a:r>
              <a:rPr lang="en-US" altLang="ko-KR" sz="800" dirty="0" err="1" smtClean="0"/>
              <a:t>Hyung</a:t>
            </a:r>
            <a:r>
              <a:rPr lang="en-US" altLang="ko-KR" sz="800" dirty="0" smtClean="0"/>
              <a:t> Kim, “Practical Perspective of Artificial Neural Networks as a Function </a:t>
            </a:r>
            <a:r>
              <a:rPr lang="en-US" altLang="ko-KR" sz="800" dirty="0" err="1" smtClean="0"/>
              <a:t>Approximator</a:t>
            </a:r>
            <a:r>
              <a:rPr lang="en-US" altLang="ko-KR" sz="800" dirty="0" smtClean="0"/>
              <a:t>, not an Almighty Black Box,” The 12th International Conference on Optical Internet, 2014. </a:t>
            </a:r>
            <a:endParaRPr lang="ko-KR" altLang="en-US" sz="8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3" name="Picture 7"/>
          <p:cNvPicPr>
            <a:picLocks noChangeAspect="1" noChangeArrowheads="1"/>
          </p:cNvPicPr>
          <p:nvPr/>
        </p:nvPicPr>
        <p:blipFill>
          <a:blip r:embed="rId2" cstate="print"/>
          <a:srcRect/>
          <a:stretch>
            <a:fillRect/>
          </a:stretch>
        </p:blipFill>
        <p:spPr bwMode="auto">
          <a:xfrm>
            <a:off x="6859322" y="1179762"/>
            <a:ext cx="1944216" cy="231172"/>
          </a:xfrm>
          <a:prstGeom prst="rect">
            <a:avLst/>
          </a:prstGeom>
          <a:noFill/>
          <a:ln w="9525">
            <a:noFill/>
            <a:miter lim="800000"/>
            <a:headEnd/>
            <a:tailEnd/>
          </a:ln>
        </p:spPr>
      </p:pic>
      <p:sp>
        <p:nvSpPr>
          <p:cNvPr id="45058" name="AutoShape 2" descr="https://mail.google.com/mail/u/0/?ui=2&amp;ik=255181b236&amp;view=fimg&amp;th=161786e2300f0066&amp;attid=0.14&amp;disp=emb&amp;attbid=ANGjdJ91Pi1LRnlE0_rLFklqe0TtPNH0HmkntApVxIpl6s_7ZNfnh6QoEnt3WPXXY5wgNHgUcpk_atqKMBsYmslJiH1WDl5cPOBeNoo_X5L8UTTnkZyix1iPO-cQ2dE&amp;sz=w418-h292&amp;ats=1518143946991&amp;rm=161786e2300f0066&amp;zw&amp;atsh=1"/>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45060" name="AutoShape 4" descr="https://mail.google.com/mail/u/0/?ui=2&amp;ik=255181b236&amp;view=fimg&amp;th=161786e2300f0066&amp;attid=0.14&amp;disp=emb&amp;attbid=ANGjdJ91Pi1LRnlE0_rLFklqe0TtPNH0HmkntApVxIpl6s_7ZNfnh6QoEnt3WPXXY5wgNHgUcpk_atqKMBsYmslJiH1WDl5cPOBeNoo_X5L8UTTnkZyix1iPO-cQ2dE&amp;sz=w418-h292&amp;ats=1518143946991&amp;rm=161786e2300f0066&amp;zw&amp;atsh=1"/>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59" name="그림 58" descr="image004.jpg"/>
          <p:cNvPicPr>
            <a:picLocks noChangeAspect="1"/>
          </p:cNvPicPr>
          <p:nvPr/>
        </p:nvPicPr>
        <p:blipFill>
          <a:blip r:embed="rId3" cstate="print"/>
          <a:stretch>
            <a:fillRect/>
          </a:stretch>
        </p:blipFill>
        <p:spPr>
          <a:xfrm>
            <a:off x="899592" y="5229200"/>
            <a:ext cx="2284728" cy="1296144"/>
          </a:xfrm>
          <a:prstGeom prst="rect">
            <a:avLst/>
          </a:prstGeom>
        </p:spPr>
      </p:pic>
      <p:pic>
        <p:nvPicPr>
          <p:cNvPr id="60" name="그림 59" descr="image005.png"/>
          <p:cNvPicPr>
            <a:picLocks noChangeAspect="1"/>
          </p:cNvPicPr>
          <p:nvPr/>
        </p:nvPicPr>
        <p:blipFill>
          <a:blip r:embed="rId4" cstate="print"/>
          <a:stretch>
            <a:fillRect/>
          </a:stretch>
        </p:blipFill>
        <p:spPr>
          <a:xfrm>
            <a:off x="1403648" y="1899415"/>
            <a:ext cx="1152128" cy="1817617"/>
          </a:xfrm>
          <a:prstGeom prst="rect">
            <a:avLst/>
          </a:prstGeom>
        </p:spPr>
      </p:pic>
      <p:pic>
        <p:nvPicPr>
          <p:cNvPr id="61" name="그림 60" descr="image007.png"/>
          <p:cNvPicPr>
            <a:picLocks noChangeAspect="1"/>
          </p:cNvPicPr>
          <p:nvPr/>
        </p:nvPicPr>
        <p:blipFill>
          <a:blip r:embed="rId5" cstate="print"/>
          <a:stretch>
            <a:fillRect/>
          </a:stretch>
        </p:blipFill>
        <p:spPr>
          <a:xfrm>
            <a:off x="1317799" y="4006062"/>
            <a:ext cx="1309985" cy="1007114"/>
          </a:xfrm>
          <a:prstGeom prst="rect">
            <a:avLst/>
          </a:prstGeom>
        </p:spPr>
      </p:pic>
      <p:pic>
        <p:nvPicPr>
          <p:cNvPr id="65" name="그림 64" descr="image008.png"/>
          <p:cNvPicPr>
            <a:picLocks noChangeAspect="1"/>
          </p:cNvPicPr>
          <p:nvPr/>
        </p:nvPicPr>
        <p:blipFill>
          <a:blip r:embed="rId6" cstate="print"/>
          <a:stretch>
            <a:fillRect/>
          </a:stretch>
        </p:blipFill>
        <p:spPr>
          <a:xfrm>
            <a:off x="1598779" y="900448"/>
            <a:ext cx="1461053" cy="1016384"/>
          </a:xfrm>
          <a:prstGeom prst="rect">
            <a:avLst/>
          </a:prstGeom>
        </p:spPr>
      </p:pic>
      <p:pic>
        <p:nvPicPr>
          <p:cNvPr id="66" name="그림 65" descr="Neuron.png"/>
          <p:cNvPicPr>
            <a:picLocks noChangeAspect="1"/>
          </p:cNvPicPr>
          <p:nvPr/>
        </p:nvPicPr>
        <p:blipFill>
          <a:blip r:embed="rId7" cstate="print"/>
          <a:stretch>
            <a:fillRect/>
          </a:stretch>
        </p:blipFill>
        <p:spPr>
          <a:xfrm>
            <a:off x="3419872" y="5229200"/>
            <a:ext cx="2160240" cy="1025198"/>
          </a:xfrm>
          <a:prstGeom prst="rect">
            <a:avLst/>
          </a:prstGeom>
        </p:spPr>
      </p:pic>
      <p:pic>
        <p:nvPicPr>
          <p:cNvPr id="67" name="그림 66" descr="ANN.png"/>
          <p:cNvPicPr>
            <a:picLocks noChangeAspect="1"/>
          </p:cNvPicPr>
          <p:nvPr/>
        </p:nvPicPr>
        <p:blipFill>
          <a:blip r:embed="rId8" cstate="print"/>
          <a:stretch>
            <a:fillRect/>
          </a:stretch>
        </p:blipFill>
        <p:spPr>
          <a:xfrm>
            <a:off x="3563888" y="3933056"/>
            <a:ext cx="1728192" cy="1011625"/>
          </a:xfrm>
          <a:prstGeom prst="rect">
            <a:avLst/>
          </a:prstGeom>
        </p:spPr>
      </p:pic>
      <p:pic>
        <p:nvPicPr>
          <p:cNvPr id="68" name="그림 67" descr="CNN.png"/>
          <p:cNvPicPr>
            <a:picLocks noChangeAspect="1"/>
          </p:cNvPicPr>
          <p:nvPr/>
        </p:nvPicPr>
        <p:blipFill>
          <a:blip r:embed="rId9" cstate="print"/>
          <a:stretch>
            <a:fillRect/>
          </a:stretch>
        </p:blipFill>
        <p:spPr>
          <a:xfrm>
            <a:off x="4183563" y="1916832"/>
            <a:ext cx="460445" cy="1835010"/>
          </a:xfrm>
          <a:prstGeom prst="rect">
            <a:avLst/>
          </a:prstGeom>
        </p:spPr>
      </p:pic>
      <p:sp>
        <p:nvSpPr>
          <p:cNvPr id="74" name="TextBox 73"/>
          <p:cNvSpPr txBox="1"/>
          <p:nvPr/>
        </p:nvSpPr>
        <p:spPr>
          <a:xfrm>
            <a:off x="3491880" y="548680"/>
            <a:ext cx="2160240" cy="276999"/>
          </a:xfrm>
          <a:prstGeom prst="rect">
            <a:avLst/>
          </a:prstGeom>
          <a:noFill/>
        </p:spPr>
        <p:txBody>
          <a:bodyPr wrap="square" rtlCol="0">
            <a:spAutoFit/>
          </a:bodyPr>
          <a:lstStyle/>
          <a:p>
            <a:pPr algn="ctr"/>
            <a:r>
              <a:rPr lang="en-US" altLang="ko-KR" sz="1200" dirty="0" smtClean="0"/>
              <a:t>Artificial Neural Networks</a:t>
            </a:r>
          </a:p>
        </p:txBody>
      </p:sp>
      <p:sp>
        <p:nvSpPr>
          <p:cNvPr id="76" name="제목 1"/>
          <p:cNvSpPr txBox="1">
            <a:spLocks/>
          </p:cNvSpPr>
          <p:nvPr/>
        </p:nvSpPr>
        <p:spPr>
          <a:xfrm>
            <a:off x="0" y="0"/>
            <a:ext cx="9144000" cy="504056"/>
          </a:xfrm>
          <a:prstGeom prst="rect">
            <a:avLst/>
          </a:prstGeom>
        </p:spPr>
        <p:txBody>
          <a:bodyPr vert="horz" lIns="91440" tIns="45720" rIns="91440" bIns="45720" rtlCol="0" anchor="ctr">
            <a:noAutofit/>
          </a:bodyPr>
          <a:lstStyle/>
          <a:p>
            <a:pPr algn="ctr">
              <a:spcBef>
                <a:spcPct val="0"/>
              </a:spcBef>
            </a:pPr>
            <a:r>
              <a:rPr kumimoji="0" lang="en-US" altLang="ko-KR" sz="2400" b="0" i="0" u="none" strike="noStrike" kern="1200" cap="none" spc="0" normalizeH="0" baseline="0" noProof="0" dirty="0" smtClean="0">
                <a:ln>
                  <a:noFill/>
                </a:ln>
                <a:solidFill>
                  <a:schemeClr val="tx1"/>
                </a:solidFill>
                <a:effectLst/>
                <a:uLnTx/>
                <a:uFillTx/>
                <a:latin typeface="+mj-lt"/>
                <a:ea typeface="+mj-ea"/>
                <a:cs typeface="+mj-cs"/>
              </a:rPr>
              <a:t>Biological Brain vs. </a:t>
            </a:r>
            <a:r>
              <a:rPr lang="en-US" altLang="ko-KR" sz="2400" dirty="0" smtClean="0"/>
              <a:t>Artificial Equivalents</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80" name="TextBox 79"/>
          <p:cNvSpPr txBox="1"/>
          <p:nvPr/>
        </p:nvSpPr>
        <p:spPr>
          <a:xfrm>
            <a:off x="5652120" y="548680"/>
            <a:ext cx="3240360" cy="276999"/>
          </a:xfrm>
          <a:prstGeom prst="rect">
            <a:avLst/>
          </a:prstGeom>
          <a:noFill/>
        </p:spPr>
        <p:txBody>
          <a:bodyPr wrap="square" rtlCol="0">
            <a:spAutoFit/>
          </a:bodyPr>
          <a:lstStyle/>
          <a:p>
            <a:pPr algn="ctr"/>
            <a:r>
              <a:rPr lang="en-US" altLang="ko-KR" sz="1200" dirty="0" smtClean="0"/>
              <a:t>Hierarchical Temporal Memory</a:t>
            </a:r>
          </a:p>
        </p:txBody>
      </p:sp>
      <p:sp>
        <p:nvSpPr>
          <p:cNvPr id="84" name="TextBox 83"/>
          <p:cNvSpPr txBox="1"/>
          <p:nvPr/>
        </p:nvSpPr>
        <p:spPr>
          <a:xfrm>
            <a:off x="136588" y="5672281"/>
            <a:ext cx="708271" cy="276999"/>
          </a:xfrm>
          <a:prstGeom prst="rect">
            <a:avLst/>
          </a:prstGeom>
          <a:noFill/>
        </p:spPr>
        <p:txBody>
          <a:bodyPr wrap="none" rtlCol="0">
            <a:spAutoFit/>
          </a:bodyPr>
          <a:lstStyle/>
          <a:p>
            <a:pPr algn="ctr"/>
            <a:r>
              <a:rPr lang="en-US" altLang="ko-KR" sz="1200" dirty="0" smtClean="0"/>
              <a:t>Neuron</a:t>
            </a:r>
            <a:endParaRPr lang="ko-KR" altLang="en-US" sz="1200" dirty="0"/>
          </a:p>
        </p:txBody>
      </p:sp>
      <p:sp>
        <p:nvSpPr>
          <p:cNvPr id="85" name="TextBox 84"/>
          <p:cNvSpPr txBox="1"/>
          <p:nvPr/>
        </p:nvSpPr>
        <p:spPr>
          <a:xfrm>
            <a:off x="136588" y="4509120"/>
            <a:ext cx="775725" cy="276999"/>
          </a:xfrm>
          <a:prstGeom prst="rect">
            <a:avLst/>
          </a:prstGeom>
          <a:noFill/>
        </p:spPr>
        <p:txBody>
          <a:bodyPr wrap="none" rtlCol="0">
            <a:spAutoFit/>
          </a:bodyPr>
          <a:lstStyle/>
          <a:p>
            <a:pPr algn="ctr"/>
            <a:r>
              <a:rPr lang="en-US" altLang="ko-KR" sz="1200" dirty="0" smtClean="0"/>
              <a:t>Network</a:t>
            </a:r>
            <a:endParaRPr lang="ko-KR" altLang="en-US" sz="1200" dirty="0"/>
          </a:p>
        </p:txBody>
      </p:sp>
      <p:sp>
        <p:nvSpPr>
          <p:cNvPr id="87" name="TextBox 86"/>
          <p:cNvSpPr txBox="1"/>
          <p:nvPr/>
        </p:nvSpPr>
        <p:spPr>
          <a:xfrm>
            <a:off x="107504" y="2780928"/>
            <a:ext cx="841321" cy="276999"/>
          </a:xfrm>
          <a:prstGeom prst="rect">
            <a:avLst/>
          </a:prstGeom>
          <a:noFill/>
        </p:spPr>
        <p:txBody>
          <a:bodyPr wrap="none" rtlCol="0">
            <a:spAutoFit/>
          </a:bodyPr>
          <a:lstStyle/>
          <a:p>
            <a:pPr algn="ctr"/>
            <a:r>
              <a:rPr lang="en-US" altLang="ko-KR" sz="1200" dirty="0" smtClean="0"/>
              <a:t>Hierarchy</a:t>
            </a:r>
            <a:endParaRPr lang="ko-KR" altLang="en-US" sz="1200" dirty="0"/>
          </a:p>
        </p:txBody>
      </p:sp>
      <p:sp>
        <p:nvSpPr>
          <p:cNvPr id="93" name="직사각형 92"/>
          <p:cNvSpPr/>
          <p:nvPr/>
        </p:nvSpPr>
        <p:spPr>
          <a:xfrm>
            <a:off x="107504" y="548680"/>
            <a:ext cx="8784976" cy="61206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5" name="직선 연결선 94"/>
          <p:cNvCxnSpPr/>
          <p:nvPr/>
        </p:nvCxnSpPr>
        <p:spPr>
          <a:xfrm>
            <a:off x="-396552" y="69269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직선 연결선 97"/>
          <p:cNvCxnSpPr/>
          <p:nvPr/>
        </p:nvCxnSpPr>
        <p:spPr>
          <a:xfrm>
            <a:off x="899592" y="548680"/>
            <a:ext cx="0" cy="61206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직선 연결선 99"/>
          <p:cNvCxnSpPr/>
          <p:nvPr/>
        </p:nvCxnSpPr>
        <p:spPr>
          <a:xfrm>
            <a:off x="113184" y="1882755"/>
            <a:ext cx="878497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직선 연결선 100"/>
          <p:cNvCxnSpPr/>
          <p:nvPr/>
        </p:nvCxnSpPr>
        <p:spPr>
          <a:xfrm>
            <a:off x="107504" y="3933056"/>
            <a:ext cx="878497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p:nvPr/>
        </p:nvCxnSpPr>
        <p:spPr>
          <a:xfrm>
            <a:off x="107504" y="5157192"/>
            <a:ext cx="878497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064" name="Picture 8"/>
          <p:cNvPicPr>
            <a:picLocks noChangeAspect="1" noChangeArrowheads="1"/>
          </p:cNvPicPr>
          <p:nvPr/>
        </p:nvPicPr>
        <p:blipFill>
          <a:blip r:embed="rId10" cstate="print"/>
          <a:srcRect/>
          <a:stretch>
            <a:fillRect/>
          </a:stretch>
        </p:blipFill>
        <p:spPr bwMode="auto">
          <a:xfrm>
            <a:off x="6084168" y="2348880"/>
            <a:ext cx="2209337" cy="864096"/>
          </a:xfrm>
          <a:prstGeom prst="rect">
            <a:avLst/>
          </a:prstGeom>
          <a:noFill/>
          <a:ln w="9525">
            <a:noFill/>
            <a:miter lim="800000"/>
            <a:headEnd/>
            <a:tailEnd/>
          </a:ln>
        </p:spPr>
      </p:pic>
      <p:pic>
        <p:nvPicPr>
          <p:cNvPr id="45065" name="Picture 9"/>
          <p:cNvPicPr>
            <a:picLocks noChangeAspect="1" noChangeArrowheads="1"/>
          </p:cNvPicPr>
          <p:nvPr/>
        </p:nvPicPr>
        <p:blipFill>
          <a:blip r:embed="rId11" cstate="print"/>
          <a:srcRect/>
          <a:stretch>
            <a:fillRect/>
          </a:stretch>
        </p:blipFill>
        <p:spPr bwMode="auto">
          <a:xfrm>
            <a:off x="6156176" y="4005065"/>
            <a:ext cx="2376264" cy="779564"/>
          </a:xfrm>
          <a:prstGeom prst="rect">
            <a:avLst/>
          </a:prstGeom>
          <a:noFill/>
          <a:ln w="9525">
            <a:noFill/>
            <a:miter lim="800000"/>
            <a:headEnd/>
            <a:tailEnd/>
          </a:ln>
        </p:spPr>
      </p:pic>
      <p:pic>
        <p:nvPicPr>
          <p:cNvPr id="45066" name="Picture 10"/>
          <p:cNvPicPr>
            <a:picLocks noChangeAspect="1" noChangeArrowheads="1"/>
          </p:cNvPicPr>
          <p:nvPr/>
        </p:nvPicPr>
        <p:blipFill>
          <a:blip r:embed="rId12" cstate="print"/>
          <a:srcRect/>
          <a:stretch>
            <a:fillRect/>
          </a:stretch>
        </p:blipFill>
        <p:spPr bwMode="auto">
          <a:xfrm>
            <a:off x="6383238" y="5229200"/>
            <a:ext cx="781050" cy="1076325"/>
          </a:xfrm>
          <a:prstGeom prst="rect">
            <a:avLst/>
          </a:prstGeom>
          <a:noFill/>
          <a:ln w="9525">
            <a:noFill/>
            <a:miter lim="800000"/>
            <a:headEnd/>
            <a:tailEnd/>
          </a:ln>
        </p:spPr>
      </p:pic>
      <p:pic>
        <p:nvPicPr>
          <p:cNvPr id="45067" name="Picture 11"/>
          <p:cNvPicPr>
            <a:picLocks noChangeAspect="1" noChangeArrowheads="1"/>
          </p:cNvPicPr>
          <p:nvPr/>
        </p:nvPicPr>
        <p:blipFill>
          <a:blip r:embed="rId13" cstate="print"/>
          <a:srcRect/>
          <a:stretch>
            <a:fillRect/>
          </a:stretch>
        </p:blipFill>
        <p:spPr bwMode="auto">
          <a:xfrm>
            <a:off x="7570936" y="5398657"/>
            <a:ext cx="1008112" cy="463855"/>
          </a:xfrm>
          <a:prstGeom prst="rect">
            <a:avLst/>
          </a:prstGeom>
          <a:noFill/>
          <a:ln w="9525">
            <a:noFill/>
            <a:miter lim="800000"/>
            <a:headEnd/>
            <a:tailEnd/>
          </a:ln>
        </p:spPr>
      </p:pic>
      <p:sp>
        <p:nvSpPr>
          <p:cNvPr id="106" name="TextBox 105"/>
          <p:cNvSpPr txBox="1"/>
          <p:nvPr/>
        </p:nvSpPr>
        <p:spPr>
          <a:xfrm>
            <a:off x="7164288" y="5981218"/>
            <a:ext cx="1728192" cy="400110"/>
          </a:xfrm>
          <a:prstGeom prst="rect">
            <a:avLst/>
          </a:prstGeom>
          <a:noFill/>
        </p:spPr>
        <p:txBody>
          <a:bodyPr wrap="square" rtlCol="0">
            <a:spAutoFit/>
          </a:bodyPr>
          <a:lstStyle/>
          <a:p>
            <a:pPr algn="ctr"/>
            <a:r>
              <a:rPr lang="en-US" altLang="ko-KR" sz="1000" dirty="0" smtClean="0"/>
              <a:t>Active dendrites</a:t>
            </a:r>
          </a:p>
          <a:p>
            <a:pPr algn="ctr"/>
            <a:r>
              <a:rPr lang="en-US" altLang="ko-KR" sz="1000" dirty="0" smtClean="0"/>
              <a:t>(Learning = new synapses)</a:t>
            </a:r>
            <a:endParaRPr lang="ko-KR" altLang="en-US" sz="1000" dirty="0"/>
          </a:p>
        </p:txBody>
      </p:sp>
      <p:cxnSp>
        <p:nvCxnSpPr>
          <p:cNvPr id="108" name="직선 연결선 107"/>
          <p:cNvCxnSpPr/>
          <p:nvPr/>
        </p:nvCxnSpPr>
        <p:spPr>
          <a:xfrm flipV="1">
            <a:off x="6774433" y="5429043"/>
            <a:ext cx="812800" cy="498475"/>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직선 연결선 109"/>
          <p:cNvCxnSpPr/>
          <p:nvPr/>
        </p:nvCxnSpPr>
        <p:spPr>
          <a:xfrm flipV="1">
            <a:off x="7090833" y="5857668"/>
            <a:ext cx="1464775" cy="183216"/>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940152" y="6269250"/>
            <a:ext cx="1662635" cy="400110"/>
          </a:xfrm>
          <a:prstGeom prst="rect">
            <a:avLst/>
          </a:prstGeom>
          <a:noFill/>
        </p:spPr>
        <p:txBody>
          <a:bodyPr wrap="square" rtlCol="0">
            <a:spAutoFit/>
          </a:bodyPr>
          <a:lstStyle/>
          <a:p>
            <a:pPr algn="ctr"/>
            <a:r>
              <a:rPr lang="en-US" altLang="ko-KR" sz="1000" dirty="0" smtClean="0"/>
              <a:t>Neurons</a:t>
            </a:r>
          </a:p>
          <a:p>
            <a:pPr algn="ctr"/>
            <a:r>
              <a:rPr lang="en-US" altLang="ko-KR" sz="1000" dirty="0" smtClean="0"/>
              <a:t>(5-10K synapses)</a:t>
            </a:r>
            <a:endParaRPr lang="ko-KR" altLang="en-US" sz="1000" dirty="0"/>
          </a:p>
        </p:txBody>
      </p:sp>
      <p:sp>
        <p:nvSpPr>
          <p:cNvPr id="114" name="TextBox 113"/>
          <p:cNvSpPr txBox="1"/>
          <p:nvPr/>
        </p:nvSpPr>
        <p:spPr>
          <a:xfrm>
            <a:off x="1385390" y="559713"/>
            <a:ext cx="1098378" cy="276999"/>
          </a:xfrm>
          <a:prstGeom prst="rect">
            <a:avLst/>
          </a:prstGeom>
          <a:noFill/>
        </p:spPr>
        <p:txBody>
          <a:bodyPr wrap="none" rtlCol="0">
            <a:spAutoFit/>
          </a:bodyPr>
          <a:lstStyle/>
          <a:p>
            <a:pPr algn="ctr"/>
            <a:r>
              <a:rPr lang="en-US" altLang="ko-KR" sz="1200" dirty="0" smtClean="0"/>
              <a:t>Human Brain</a:t>
            </a:r>
            <a:endParaRPr lang="ko-KR" altLang="en-US" sz="1200" dirty="0"/>
          </a:p>
        </p:txBody>
      </p:sp>
      <p:cxnSp>
        <p:nvCxnSpPr>
          <p:cNvPr id="115" name="직선 연결선 114"/>
          <p:cNvCxnSpPr/>
          <p:nvPr/>
        </p:nvCxnSpPr>
        <p:spPr>
          <a:xfrm>
            <a:off x="107504" y="836712"/>
            <a:ext cx="878497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573069" y="4910971"/>
            <a:ext cx="838691" cy="246221"/>
          </a:xfrm>
          <a:prstGeom prst="rect">
            <a:avLst/>
          </a:prstGeom>
          <a:noFill/>
        </p:spPr>
        <p:txBody>
          <a:bodyPr wrap="none" rtlCol="0">
            <a:spAutoFit/>
          </a:bodyPr>
          <a:lstStyle/>
          <a:p>
            <a:pPr algn="ctr"/>
            <a:r>
              <a:rPr lang="en-US" altLang="ko-KR" sz="1000" dirty="0" smtClean="0"/>
              <a:t>of Neurons</a:t>
            </a:r>
            <a:endParaRPr lang="ko-KR" altLang="en-US" sz="1000" dirty="0"/>
          </a:p>
        </p:txBody>
      </p:sp>
      <p:sp>
        <p:nvSpPr>
          <p:cNvPr id="118" name="TextBox 117"/>
          <p:cNvSpPr txBox="1"/>
          <p:nvPr/>
        </p:nvSpPr>
        <p:spPr>
          <a:xfrm>
            <a:off x="1001042" y="3717032"/>
            <a:ext cx="1931939" cy="246221"/>
          </a:xfrm>
          <a:prstGeom prst="rect">
            <a:avLst/>
          </a:prstGeom>
          <a:noFill/>
        </p:spPr>
        <p:txBody>
          <a:bodyPr wrap="none" rtlCol="0">
            <a:spAutoFit/>
          </a:bodyPr>
          <a:lstStyle/>
          <a:p>
            <a:pPr algn="ctr"/>
            <a:r>
              <a:rPr lang="en-US" altLang="ko-KR" sz="1000" dirty="0" smtClean="0"/>
              <a:t>of Biological Neural Networks</a:t>
            </a:r>
            <a:endParaRPr lang="ko-KR" altLang="en-US" sz="1000" dirty="0"/>
          </a:p>
        </p:txBody>
      </p:sp>
      <p:sp>
        <p:nvSpPr>
          <p:cNvPr id="127" name="TextBox 126"/>
          <p:cNvSpPr txBox="1"/>
          <p:nvPr/>
        </p:nvSpPr>
        <p:spPr>
          <a:xfrm>
            <a:off x="3604005" y="4910971"/>
            <a:ext cx="1622560" cy="246221"/>
          </a:xfrm>
          <a:prstGeom prst="rect">
            <a:avLst/>
          </a:prstGeom>
          <a:noFill/>
        </p:spPr>
        <p:txBody>
          <a:bodyPr wrap="none" rtlCol="0">
            <a:spAutoFit/>
          </a:bodyPr>
          <a:lstStyle/>
          <a:p>
            <a:pPr algn="ctr"/>
            <a:r>
              <a:rPr lang="en-US" altLang="ko-KR" sz="1000" dirty="0" smtClean="0"/>
              <a:t>Artificial Neural Network</a:t>
            </a:r>
            <a:endParaRPr lang="ko-KR" altLang="en-US" sz="1000" dirty="0"/>
          </a:p>
        </p:txBody>
      </p:sp>
      <p:sp>
        <p:nvSpPr>
          <p:cNvPr id="128" name="TextBox 127"/>
          <p:cNvSpPr txBox="1"/>
          <p:nvPr/>
        </p:nvSpPr>
        <p:spPr>
          <a:xfrm>
            <a:off x="3655937" y="6269250"/>
            <a:ext cx="1582486" cy="400110"/>
          </a:xfrm>
          <a:prstGeom prst="rect">
            <a:avLst/>
          </a:prstGeom>
          <a:noFill/>
        </p:spPr>
        <p:txBody>
          <a:bodyPr wrap="none" rtlCol="0">
            <a:spAutoFit/>
          </a:bodyPr>
          <a:lstStyle/>
          <a:p>
            <a:pPr algn="ctr"/>
            <a:r>
              <a:rPr lang="en-US" altLang="ko-KR" sz="1000" dirty="0" smtClean="0"/>
              <a:t>Artificial Neuron</a:t>
            </a:r>
            <a:br>
              <a:rPr lang="en-US" altLang="ko-KR" sz="1000" dirty="0" smtClean="0"/>
            </a:br>
            <a:r>
              <a:rPr lang="en-US" altLang="ko-KR" sz="1000" dirty="0" smtClean="0"/>
              <a:t>(McCulloch-Pitts model)</a:t>
            </a:r>
            <a:endParaRPr lang="ko-KR" altLang="en-US" sz="1000" dirty="0"/>
          </a:p>
        </p:txBody>
      </p:sp>
      <p:sp>
        <p:nvSpPr>
          <p:cNvPr id="129" name="TextBox 128"/>
          <p:cNvSpPr txBox="1"/>
          <p:nvPr/>
        </p:nvSpPr>
        <p:spPr>
          <a:xfrm>
            <a:off x="3707904" y="3717032"/>
            <a:ext cx="1457450" cy="246221"/>
          </a:xfrm>
          <a:prstGeom prst="rect">
            <a:avLst/>
          </a:prstGeom>
          <a:noFill/>
        </p:spPr>
        <p:txBody>
          <a:bodyPr wrap="none" rtlCol="0">
            <a:spAutoFit/>
          </a:bodyPr>
          <a:lstStyle/>
          <a:p>
            <a:pPr algn="ctr"/>
            <a:r>
              <a:rPr lang="en-US" altLang="ko-KR" sz="1000" dirty="0" smtClean="0"/>
              <a:t>Deep Neural Network</a:t>
            </a:r>
            <a:endParaRPr lang="ko-KR" altLang="en-US" sz="1000" dirty="0"/>
          </a:p>
        </p:txBody>
      </p:sp>
      <p:pic>
        <p:nvPicPr>
          <p:cNvPr id="45068" name="Picture 12"/>
          <p:cNvPicPr>
            <a:picLocks noChangeAspect="1" noChangeArrowheads="1"/>
          </p:cNvPicPr>
          <p:nvPr/>
        </p:nvPicPr>
        <p:blipFill>
          <a:blip r:embed="rId14" cstate="print"/>
          <a:srcRect/>
          <a:stretch>
            <a:fillRect/>
          </a:stretch>
        </p:blipFill>
        <p:spPr bwMode="auto">
          <a:xfrm>
            <a:off x="5868144" y="1097594"/>
            <a:ext cx="576064" cy="387190"/>
          </a:xfrm>
          <a:prstGeom prst="rect">
            <a:avLst/>
          </a:prstGeom>
          <a:noFill/>
          <a:ln w="9525">
            <a:noFill/>
            <a:miter lim="800000"/>
            <a:headEnd/>
            <a:tailEnd/>
          </a:ln>
        </p:spPr>
      </p:pic>
      <p:sp>
        <p:nvSpPr>
          <p:cNvPr id="133" name="TextBox 132"/>
          <p:cNvSpPr txBox="1"/>
          <p:nvPr/>
        </p:nvSpPr>
        <p:spPr>
          <a:xfrm>
            <a:off x="3954348" y="836712"/>
            <a:ext cx="995786" cy="246221"/>
          </a:xfrm>
          <a:prstGeom prst="rect">
            <a:avLst/>
          </a:prstGeom>
          <a:noFill/>
        </p:spPr>
        <p:txBody>
          <a:bodyPr wrap="none" rtlCol="0">
            <a:spAutoFit/>
          </a:bodyPr>
          <a:lstStyle/>
          <a:p>
            <a:pPr algn="ctr"/>
            <a:r>
              <a:rPr lang="en-US" altLang="ko-KR" sz="1000" dirty="0" smtClean="0">
                <a:solidFill>
                  <a:srgbClr val="FF0000"/>
                </a:solidFill>
              </a:rPr>
              <a:t>Artificial brain</a:t>
            </a:r>
            <a:endParaRPr lang="ko-KR" altLang="en-US" sz="1000" dirty="0">
              <a:solidFill>
                <a:srgbClr val="FF0000"/>
              </a:solidFill>
            </a:endParaRPr>
          </a:p>
        </p:txBody>
      </p:sp>
      <p:sp>
        <p:nvSpPr>
          <p:cNvPr id="134" name="TextBox 133"/>
          <p:cNvSpPr txBox="1"/>
          <p:nvPr/>
        </p:nvSpPr>
        <p:spPr>
          <a:xfrm>
            <a:off x="5832535" y="836712"/>
            <a:ext cx="2771913" cy="246221"/>
          </a:xfrm>
          <a:prstGeom prst="rect">
            <a:avLst/>
          </a:prstGeom>
          <a:noFill/>
        </p:spPr>
        <p:txBody>
          <a:bodyPr wrap="none" rtlCol="0">
            <a:spAutoFit/>
          </a:bodyPr>
          <a:lstStyle/>
          <a:p>
            <a:pPr algn="ctr"/>
            <a:r>
              <a:rPr lang="en-US" altLang="ko-KR" sz="1000" dirty="0" smtClean="0"/>
              <a:t>Modeling the </a:t>
            </a:r>
            <a:r>
              <a:rPr lang="en-US" altLang="ko-KR" sz="1000" dirty="0" err="1" smtClean="0"/>
              <a:t>neocortex</a:t>
            </a:r>
            <a:r>
              <a:rPr lang="en-US" altLang="ko-KR" sz="1000" dirty="0" smtClean="0"/>
              <a:t> of the human brain</a:t>
            </a:r>
            <a:endParaRPr lang="ko-KR" altLang="en-US" sz="1000" dirty="0"/>
          </a:p>
        </p:txBody>
      </p:sp>
      <p:cxnSp>
        <p:nvCxnSpPr>
          <p:cNvPr id="136" name="직선 화살표 연결선 135"/>
          <p:cNvCxnSpPr>
            <a:stCxn id="45068" idx="3"/>
            <a:endCxn id="45063" idx="1"/>
          </p:cNvCxnSpPr>
          <p:nvPr/>
        </p:nvCxnSpPr>
        <p:spPr>
          <a:xfrm>
            <a:off x="6444208" y="1291189"/>
            <a:ext cx="415114" cy="4159"/>
          </a:xfrm>
          <a:prstGeom prst="straightConnector1">
            <a:avLst/>
          </a:prstGeom>
          <a:ln w="952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7092280" y="1340768"/>
            <a:ext cx="1800200" cy="553998"/>
          </a:xfrm>
          <a:prstGeom prst="rect">
            <a:avLst/>
          </a:prstGeom>
          <a:noFill/>
        </p:spPr>
        <p:txBody>
          <a:bodyPr wrap="square" rtlCol="0">
            <a:spAutoFit/>
          </a:bodyPr>
          <a:lstStyle/>
          <a:p>
            <a:pPr algn="ctr"/>
            <a:r>
              <a:rPr lang="en-US" altLang="ko-KR" sz="1000" dirty="0" smtClean="0"/>
              <a:t>Sheet of cells</a:t>
            </a:r>
          </a:p>
          <a:p>
            <a:pPr algn="ctr"/>
            <a:r>
              <a:rPr lang="en-US" altLang="ko-KR" sz="1000" dirty="0" smtClean="0"/>
              <a:t>Remarkably uniform</a:t>
            </a:r>
            <a:br>
              <a:rPr lang="en-US" altLang="ko-KR" sz="1000" dirty="0" smtClean="0"/>
            </a:br>
            <a:r>
              <a:rPr lang="en-US" altLang="ko-KR" sz="1000" dirty="0" smtClean="0"/>
              <a:t>(anatomically &amp; functionally)</a:t>
            </a:r>
            <a:endParaRPr lang="ko-KR" altLang="en-US" sz="1000" dirty="0"/>
          </a:p>
        </p:txBody>
      </p:sp>
      <p:sp>
        <p:nvSpPr>
          <p:cNvPr id="141" name="TextBox 140"/>
          <p:cNvSpPr txBox="1"/>
          <p:nvPr/>
        </p:nvSpPr>
        <p:spPr>
          <a:xfrm>
            <a:off x="6444208" y="4757082"/>
            <a:ext cx="1662635" cy="400110"/>
          </a:xfrm>
          <a:prstGeom prst="rect">
            <a:avLst/>
          </a:prstGeom>
          <a:noFill/>
        </p:spPr>
        <p:txBody>
          <a:bodyPr wrap="square" rtlCol="0">
            <a:spAutoFit/>
          </a:bodyPr>
          <a:lstStyle/>
          <a:p>
            <a:pPr algn="ctr"/>
            <a:r>
              <a:rPr lang="en-US" altLang="ko-KR" sz="1000" dirty="0" smtClean="0"/>
              <a:t>Cellular layers</a:t>
            </a:r>
          </a:p>
          <a:p>
            <a:pPr algn="ctr"/>
            <a:r>
              <a:rPr lang="en-US" altLang="ko-KR" sz="1000" dirty="0" smtClean="0"/>
              <a:t>Mini-columns</a:t>
            </a:r>
            <a:endParaRPr lang="ko-KR" altLang="en-US" sz="1000" dirty="0"/>
          </a:p>
        </p:txBody>
      </p:sp>
      <p:sp>
        <p:nvSpPr>
          <p:cNvPr id="142" name="TextBox 141"/>
          <p:cNvSpPr txBox="1"/>
          <p:nvPr/>
        </p:nvSpPr>
        <p:spPr>
          <a:xfrm>
            <a:off x="6804248" y="3284984"/>
            <a:ext cx="936103" cy="246221"/>
          </a:xfrm>
          <a:prstGeom prst="rect">
            <a:avLst/>
          </a:prstGeom>
          <a:noFill/>
        </p:spPr>
        <p:txBody>
          <a:bodyPr wrap="square" rtlCol="0">
            <a:spAutoFit/>
          </a:bodyPr>
          <a:lstStyle/>
          <a:p>
            <a:pPr algn="ctr"/>
            <a:r>
              <a:rPr lang="en-US" altLang="ko-KR" sz="1000" dirty="0" smtClean="0"/>
              <a:t>Hierarchy</a:t>
            </a:r>
            <a:endParaRPr lang="ko-KR" altLang="en-US" sz="1000" dirty="0"/>
          </a:p>
        </p:txBody>
      </p:sp>
      <p:cxnSp>
        <p:nvCxnSpPr>
          <p:cNvPr id="147" name="직선 연결선 146"/>
          <p:cNvCxnSpPr/>
          <p:nvPr/>
        </p:nvCxnSpPr>
        <p:spPr>
          <a:xfrm>
            <a:off x="3275856" y="548680"/>
            <a:ext cx="0" cy="61206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직선 연결선 147"/>
          <p:cNvCxnSpPr/>
          <p:nvPr/>
        </p:nvCxnSpPr>
        <p:spPr>
          <a:xfrm>
            <a:off x="5724128" y="548680"/>
            <a:ext cx="0" cy="612068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6372200" y="6639163"/>
            <a:ext cx="2160240" cy="215444"/>
          </a:xfrm>
          <a:prstGeom prst="rect">
            <a:avLst/>
          </a:prstGeom>
          <a:noFill/>
        </p:spPr>
        <p:txBody>
          <a:bodyPr wrap="square" rtlCol="0">
            <a:spAutoFit/>
          </a:bodyPr>
          <a:lstStyle/>
          <a:p>
            <a:pPr algn="ctr"/>
            <a:r>
              <a:rPr lang="en-US" altLang="ko-KR" sz="800" dirty="0" smtClean="0"/>
              <a:t>[</a:t>
            </a:r>
            <a:r>
              <a:rPr lang="en-US" altLang="ko-KR" sz="800" dirty="0" err="1" smtClean="0"/>
              <a:t>Cortial</a:t>
            </a:r>
            <a:r>
              <a:rPr lang="en-US" altLang="ko-KR" sz="800" dirty="0" smtClean="0"/>
              <a:t> Architecture, </a:t>
            </a:r>
            <a:r>
              <a:rPr lang="en-US" altLang="ko-KR" sz="800" dirty="0" err="1" smtClean="0"/>
              <a:t>Numenta</a:t>
            </a:r>
            <a:r>
              <a:rPr lang="en-US" altLang="ko-KR" sz="800" dirty="0" smtClean="0"/>
              <a:t>]</a:t>
            </a:r>
            <a:endParaRPr lang="ko-KR" altLang="en-US" sz="800" dirty="0"/>
          </a:p>
        </p:txBody>
      </p:sp>
      <p:sp>
        <p:nvSpPr>
          <p:cNvPr id="49" name="타원 48"/>
          <p:cNvSpPr/>
          <p:nvPr/>
        </p:nvSpPr>
        <p:spPr>
          <a:xfrm rot="20896876">
            <a:off x="3904760" y="1108809"/>
            <a:ext cx="987101" cy="496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3851921" y="1628800"/>
            <a:ext cx="995786" cy="246221"/>
          </a:xfrm>
          <a:prstGeom prst="rect">
            <a:avLst/>
          </a:prstGeom>
          <a:noFill/>
        </p:spPr>
        <p:txBody>
          <a:bodyPr wrap="none" rtlCol="0">
            <a:spAutoFit/>
          </a:bodyPr>
          <a:lstStyle/>
          <a:p>
            <a:pPr algn="ctr"/>
            <a:r>
              <a:rPr lang="en-US" altLang="ko-KR" sz="1000" dirty="0" smtClean="0">
                <a:solidFill>
                  <a:srgbClr val="FF0000"/>
                </a:solidFill>
              </a:rPr>
              <a:t>Artificial mind</a:t>
            </a:r>
            <a:endParaRPr lang="ko-KR" altLang="en-US" sz="1000" dirty="0">
              <a:solidFill>
                <a:srgbClr val="FF0000"/>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lang="en-US" altLang="ko-KR" sz="2400" dirty="0" smtClean="0">
                <a:latin typeface="+mj-lt"/>
                <a:ea typeface="+mj-ea"/>
                <a:cs typeface="+mj-cs"/>
              </a:rPr>
              <a:t>Visualization of the Classification Results</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직사각형 7"/>
          <p:cNvSpPr/>
          <p:nvPr/>
        </p:nvSpPr>
        <p:spPr>
          <a:xfrm>
            <a:off x="3419872" y="6525344"/>
            <a:ext cx="2828916" cy="307777"/>
          </a:xfrm>
          <a:prstGeom prst="rect">
            <a:avLst/>
          </a:prstGeom>
        </p:spPr>
        <p:txBody>
          <a:bodyPr wrap="none">
            <a:spAutoFit/>
          </a:bodyPr>
          <a:lstStyle/>
          <a:p>
            <a:r>
              <a:rPr lang="en-US" altLang="ko-KR" sz="1400" dirty="0" smtClean="0">
                <a:hlinkClick r:id="rId2"/>
              </a:rPr>
              <a:t>http://playground.tensorflow.org</a:t>
            </a:r>
            <a:endParaRPr lang="ko-KR" altLang="en-US" sz="1400" dirty="0"/>
          </a:p>
        </p:txBody>
      </p:sp>
      <p:pic>
        <p:nvPicPr>
          <p:cNvPr id="560130" name="Picture 2">
            <a:hlinkClick r:id="rId2"/>
          </p:cNvPr>
          <p:cNvPicPr>
            <a:picLocks noChangeAspect="1" noChangeArrowheads="1"/>
          </p:cNvPicPr>
          <p:nvPr/>
        </p:nvPicPr>
        <p:blipFill>
          <a:blip r:embed="rId3" cstate="print"/>
          <a:srcRect/>
          <a:stretch>
            <a:fillRect/>
          </a:stretch>
        </p:blipFill>
        <p:spPr bwMode="auto">
          <a:xfrm>
            <a:off x="0" y="1464416"/>
            <a:ext cx="9144000" cy="46760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lang="en-US" altLang="ko-KR" sz="2400" dirty="0" smtClean="0">
                <a:latin typeface="+mj-lt"/>
                <a:ea typeface="+mj-ea"/>
                <a:cs typeface="+mj-cs"/>
              </a:rPr>
              <a:t>Visualization of the Classification Results</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직사각형 7"/>
          <p:cNvSpPr/>
          <p:nvPr/>
        </p:nvSpPr>
        <p:spPr>
          <a:xfrm>
            <a:off x="3419872" y="6525344"/>
            <a:ext cx="2828916" cy="307777"/>
          </a:xfrm>
          <a:prstGeom prst="rect">
            <a:avLst/>
          </a:prstGeom>
        </p:spPr>
        <p:txBody>
          <a:bodyPr wrap="none">
            <a:spAutoFit/>
          </a:bodyPr>
          <a:lstStyle/>
          <a:p>
            <a:r>
              <a:rPr lang="en-US" altLang="ko-KR" sz="1400" dirty="0" smtClean="0">
                <a:hlinkClick r:id="rId2"/>
              </a:rPr>
              <a:t>http://playground.tensorflow.org</a:t>
            </a:r>
            <a:endParaRPr lang="ko-KR" altLang="en-US" sz="1400" dirty="0"/>
          </a:p>
        </p:txBody>
      </p:sp>
      <p:pic>
        <p:nvPicPr>
          <p:cNvPr id="561154" name="Picture 2">
            <a:hlinkClick r:id="rId2"/>
          </p:cNvPr>
          <p:cNvPicPr>
            <a:picLocks noChangeAspect="1" noChangeArrowheads="1"/>
          </p:cNvPicPr>
          <p:nvPr/>
        </p:nvPicPr>
        <p:blipFill>
          <a:blip r:embed="rId3" cstate="print"/>
          <a:srcRect/>
          <a:stretch>
            <a:fillRect/>
          </a:stretch>
        </p:blipFill>
        <p:spPr bwMode="auto">
          <a:xfrm>
            <a:off x="-1" y="1484784"/>
            <a:ext cx="9138449" cy="46429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71600" y="2636912"/>
            <a:ext cx="7390100" cy="769441"/>
          </a:xfrm>
          <a:prstGeom prst="rect">
            <a:avLst/>
          </a:prstGeom>
          <a:noFill/>
        </p:spPr>
        <p:txBody>
          <a:bodyPr wrap="square" rtlCol="0">
            <a:spAutoFit/>
          </a:bodyPr>
          <a:lstStyle/>
          <a:p>
            <a:pPr marL="342900" indent="-342900"/>
            <a:r>
              <a:rPr lang="en-US" altLang="ko-KR" sz="4400" dirty="0" smtClean="0"/>
              <a:t>1. Artificial Neural Networks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t>Biological Neuron = Brain’s Processing Unit</a:t>
            </a:r>
            <a:endParaRPr lang="ko-KR" altLang="en-US" sz="2400" dirty="0"/>
          </a:p>
        </p:txBody>
      </p:sp>
      <p:sp>
        <p:nvSpPr>
          <p:cNvPr id="32" name="직사각형 15"/>
          <p:cNvSpPr>
            <a:spLocks noChangeArrowheads="1"/>
          </p:cNvSpPr>
          <p:nvPr/>
        </p:nvSpPr>
        <p:spPr bwMode="auto">
          <a:xfrm>
            <a:off x="36512" y="620688"/>
            <a:ext cx="9144000" cy="369332"/>
          </a:xfrm>
          <a:prstGeom prst="rect">
            <a:avLst/>
          </a:prstGeom>
          <a:noFill/>
          <a:ln w="9525">
            <a:noFill/>
            <a:miter lim="800000"/>
            <a:headEnd/>
            <a:tailEnd/>
          </a:ln>
        </p:spPr>
        <p:txBody>
          <a:bodyPr wrap="square">
            <a:spAutoFit/>
          </a:bodyPr>
          <a:lstStyle/>
          <a:p>
            <a:r>
              <a:rPr lang="en-US" altLang="ko-KR" dirty="0" smtClean="0">
                <a:latin typeface="맑은 고딕" pitchFamily="50" charset="-127"/>
                <a:ea typeface="맑은 고딕" pitchFamily="50" charset="-127"/>
              </a:rPr>
              <a:t>The human brain purportedly contains 100 billion neurons and 10× more </a:t>
            </a:r>
            <a:r>
              <a:rPr lang="en-US" altLang="ko-KR" dirty="0" err="1" smtClean="0">
                <a:latin typeface="맑은 고딕" pitchFamily="50" charset="-127"/>
                <a:ea typeface="맑은 고딕" pitchFamily="50" charset="-127"/>
              </a:rPr>
              <a:t>glial</a:t>
            </a:r>
            <a:r>
              <a:rPr lang="en-US" altLang="ko-KR" dirty="0" smtClean="0">
                <a:latin typeface="맑은 고딕" pitchFamily="50" charset="-127"/>
                <a:ea typeface="맑은 고딕" pitchFamily="50" charset="-127"/>
              </a:rPr>
              <a:t> cells.</a:t>
            </a:r>
            <a:endParaRPr lang="en-US" altLang="ko-KR" dirty="0">
              <a:latin typeface="맑은 고딕" pitchFamily="50" charset="-127"/>
              <a:ea typeface="맑은 고딕" pitchFamily="50" charset="-127"/>
            </a:endParaRPr>
          </a:p>
        </p:txBody>
      </p:sp>
      <p:sp>
        <p:nvSpPr>
          <p:cNvPr id="38" name="직사각형 37"/>
          <p:cNvSpPr/>
          <p:nvPr/>
        </p:nvSpPr>
        <p:spPr>
          <a:xfrm>
            <a:off x="1691680" y="6611779"/>
            <a:ext cx="5616624" cy="246221"/>
          </a:xfrm>
          <a:prstGeom prst="rect">
            <a:avLst/>
          </a:prstGeom>
        </p:spPr>
        <p:txBody>
          <a:bodyPr wrap="square">
            <a:spAutoFit/>
          </a:bodyPr>
          <a:lstStyle/>
          <a:p>
            <a:r>
              <a:rPr lang="en-US" altLang="ko-KR" sz="1000" dirty="0" smtClean="0">
                <a:latin typeface="맑은 고딕" pitchFamily="50" charset="-127"/>
                <a:ea typeface="맑은 고딕" pitchFamily="50" charset="-127"/>
                <a:hlinkClick r:id="rId3"/>
              </a:rPr>
              <a:t>The Human Brain in Numbers: A Linearly Scaled-up Primate Brain</a:t>
            </a:r>
            <a:r>
              <a:rPr lang="en-US" altLang="ko-KR" sz="1000" dirty="0" smtClean="0">
                <a:latin typeface="맑은 고딕" pitchFamily="50" charset="-127"/>
                <a:ea typeface="맑은 고딕" pitchFamily="50" charset="-127"/>
              </a:rPr>
              <a:t>, </a:t>
            </a:r>
            <a:r>
              <a:rPr lang="en-US" altLang="ko-KR" sz="1000" dirty="0" err="1" smtClean="0">
                <a:latin typeface="맑은 고딕" pitchFamily="50" charset="-127"/>
                <a:ea typeface="맑은 고딕" pitchFamily="50" charset="-127"/>
              </a:rPr>
              <a:t>Suzana</a:t>
            </a:r>
            <a:r>
              <a:rPr lang="en-US" altLang="ko-KR" sz="1000" dirty="0" smtClean="0">
                <a:latin typeface="맑은 고딕" pitchFamily="50" charset="-127"/>
                <a:ea typeface="맑은 고딕" pitchFamily="50" charset="-127"/>
              </a:rPr>
              <a:t> </a:t>
            </a:r>
            <a:r>
              <a:rPr lang="en-US" altLang="ko-KR" sz="1000" dirty="0" err="1" smtClean="0">
                <a:latin typeface="맑은 고딕" pitchFamily="50" charset="-127"/>
                <a:ea typeface="맑은 고딕" pitchFamily="50" charset="-127"/>
              </a:rPr>
              <a:t>Herculano-Houzel</a:t>
            </a:r>
            <a:endParaRPr lang="ko-KR" altLang="en-US" sz="1000" dirty="0"/>
          </a:p>
        </p:txBody>
      </p:sp>
      <p:pic>
        <p:nvPicPr>
          <p:cNvPr id="22" name="그림 21" descr="image005.png"/>
          <p:cNvPicPr>
            <a:picLocks noChangeAspect="1"/>
          </p:cNvPicPr>
          <p:nvPr/>
        </p:nvPicPr>
        <p:blipFill>
          <a:blip r:embed="rId4" cstate="print"/>
          <a:stretch>
            <a:fillRect/>
          </a:stretch>
        </p:blipFill>
        <p:spPr>
          <a:xfrm>
            <a:off x="251520" y="1224459"/>
            <a:ext cx="2949266" cy="4652813"/>
          </a:xfrm>
          <a:prstGeom prst="rect">
            <a:avLst/>
          </a:prstGeom>
        </p:spPr>
      </p:pic>
      <p:grpSp>
        <p:nvGrpSpPr>
          <p:cNvPr id="2" name="그룹 14"/>
          <p:cNvGrpSpPr/>
          <p:nvPr/>
        </p:nvGrpSpPr>
        <p:grpSpPr>
          <a:xfrm>
            <a:off x="3387610" y="1745380"/>
            <a:ext cx="5504870" cy="3051772"/>
            <a:chOff x="0" y="558800"/>
            <a:chExt cx="4787900" cy="2654300"/>
          </a:xfrm>
        </p:grpSpPr>
        <p:pic>
          <p:nvPicPr>
            <p:cNvPr id="24" name="Picture 10"/>
            <p:cNvPicPr>
              <a:picLocks noChangeAspect="1" noChangeArrowheads="1"/>
            </p:cNvPicPr>
            <p:nvPr/>
          </p:nvPicPr>
          <p:blipFill>
            <a:blip r:embed="rId5" cstate="print"/>
            <a:srcRect/>
            <a:stretch>
              <a:fillRect/>
            </a:stretch>
          </p:blipFill>
          <p:spPr bwMode="auto">
            <a:xfrm>
              <a:off x="71438" y="558800"/>
              <a:ext cx="4140200" cy="2654300"/>
            </a:xfrm>
            <a:prstGeom prst="rect">
              <a:avLst/>
            </a:prstGeom>
            <a:noFill/>
            <a:ln w="9525">
              <a:noFill/>
              <a:miter lim="800000"/>
              <a:headEnd/>
              <a:tailEnd/>
            </a:ln>
          </p:spPr>
        </p:pic>
        <p:sp>
          <p:nvSpPr>
            <p:cNvPr id="25" name="직사각형 33"/>
            <p:cNvSpPr>
              <a:spLocks noChangeArrowheads="1"/>
            </p:cNvSpPr>
            <p:nvPr/>
          </p:nvSpPr>
          <p:spPr bwMode="auto">
            <a:xfrm>
              <a:off x="2232025" y="1844675"/>
              <a:ext cx="1331913" cy="329979"/>
            </a:xfrm>
            <a:prstGeom prst="rect">
              <a:avLst/>
            </a:prstGeom>
            <a:noFill/>
            <a:ln w="9525">
              <a:noFill/>
              <a:miter lim="800000"/>
              <a:headEnd/>
              <a:tailEnd/>
            </a:ln>
          </p:spPr>
          <p:txBody>
            <a:bodyPr>
              <a:spAutoFit/>
            </a:bodyPr>
            <a:lstStyle/>
            <a:p>
              <a:r>
                <a:rPr lang="en-US" altLang="ko-KR" sz="1400" b="1" dirty="0">
                  <a:solidFill>
                    <a:srgbClr val="FF0000"/>
                  </a:solidFill>
                  <a:latin typeface="맑은 고딕" pitchFamily="50" charset="-127"/>
                  <a:ea typeface="맑은 고딕" pitchFamily="50" charset="-127"/>
                </a:rPr>
                <a:t>Cell body</a:t>
              </a:r>
              <a:endParaRPr lang="ko-KR" altLang="en-US" sz="1400" b="1" dirty="0">
                <a:solidFill>
                  <a:srgbClr val="FF0000"/>
                </a:solidFill>
                <a:latin typeface="맑은 고딕" pitchFamily="50" charset="-127"/>
                <a:ea typeface="맑은 고딕" pitchFamily="50" charset="-127"/>
              </a:endParaRPr>
            </a:p>
          </p:txBody>
        </p:sp>
        <p:sp>
          <p:nvSpPr>
            <p:cNvPr id="26" name="직사각형 34"/>
            <p:cNvSpPr>
              <a:spLocks noChangeArrowheads="1"/>
            </p:cNvSpPr>
            <p:nvPr/>
          </p:nvSpPr>
          <p:spPr bwMode="auto">
            <a:xfrm>
              <a:off x="1223963" y="1484312"/>
              <a:ext cx="1331911" cy="329979"/>
            </a:xfrm>
            <a:prstGeom prst="rect">
              <a:avLst/>
            </a:prstGeom>
            <a:noFill/>
            <a:ln w="9525">
              <a:noFill/>
              <a:miter lim="800000"/>
              <a:headEnd/>
              <a:tailEnd/>
            </a:ln>
          </p:spPr>
          <p:txBody>
            <a:bodyPr>
              <a:spAutoFit/>
            </a:bodyPr>
            <a:lstStyle/>
            <a:p>
              <a:r>
                <a:rPr lang="en-US" altLang="ko-KR" sz="1400" b="1">
                  <a:solidFill>
                    <a:srgbClr val="FF0000"/>
                  </a:solidFill>
                  <a:latin typeface="맑은 고딕" pitchFamily="50" charset="-127"/>
                  <a:ea typeface="맑은 고딕" pitchFamily="50" charset="-127"/>
                </a:rPr>
                <a:t>Axon</a:t>
              </a:r>
              <a:endParaRPr lang="ko-KR" altLang="en-US" sz="1400" b="1">
                <a:solidFill>
                  <a:srgbClr val="FF0000"/>
                </a:solidFill>
                <a:latin typeface="맑은 고딕" pitchFamily="50" charset="-127"/>
                <a:ea typeface="맑은 고딕" pitchFamily="50" charset="-127"/>
              </a:endParaRPr>
            </a:p>
          </p:txBody>
        </p:sp>
        <p:sp>
          <p:nvSpPr>
            <p:cNvPr id="27" name="직사각형 35"/>
            <p:cNvSpPr>
              <a:spLocks noChangeArrowheads="1"/>
            </p:cNvSpPr>
            <p:nvPr/>
          </p:nvSpPr>
          <p:spPr bwMode="auto">
            <a:xfrm>
              <a:off x="0" y="1268414"/>
              <a:ext cx="1331913" cy="329979"/>
            </a:xfrm>
            <a:prstGeom prst="rect">
              <a:avLst/>
            </a:prstGeom>
            <a:noFill/>
            <a:ln w="9525">
              <a:noFill/>
              <a:miter lim="800000"/>
              <a:headEnd/>
              <a:tailEnd/>
            </a:ln>
          </p:spPr>
          <p:txBody>
            <a:bodyPr>
              <a:spAutoFit/>
            </a:bodyPr>
            <a:lstStyle/>
            <a:p>
              <a:r>
                <a:rPr lang="en-US" altLang="ko-KR" sz="1400" b="1">
                  <a:solidFill>
                    <a:srgbClr val="FF0000"/>
                  </a:solidFill>
                  <a:latin typeface="맑은 고딕" pitchFamily="50" charset="-127"/>
                  <a:ea typeface="맑은 고딕" pitchFamily="50" charset="-127"/>
                </a:rPr>
                <a:t>Synapses</a:t>
              </a:r>
              <a:endParaRPr lang="ko-KR" altLang="en-US" sz="1400" b="1">
                <a:solidFill>
                  <a:srgbClr val="FF0000"/>
                </a:solidFill>
                <a:latin typeface="맑은 고딕" pitchFamily="50" charset="-127"/>
                <a:ea typeface="맑은 고딕" pitchFamily="50" charset="-127"/>
              </a:endParaRPr>
            </a:p>
          </p:txBody>
        </p:sp>
        <p:sp>
          <p:nvSpPr>
            <p:cNvPr id="28" name="직사각형 36"/>
            <p:cNvSpPr>
              <a:spLocks noChangeArrowheads="1"/>
            </p:cNvSpPr>
            <p:nvPr/>
          </p:nvSpPr>
          <p:spPr bwMode="auto">
            <a:xfrm>
              <a:off x="3455989" y="1938338"/>
              <a:ext cx="1331911" cy="329979"/>
            </a:xfrm>
            <a:prstGeom prst="rect">
              <a:avLst/>
            </a:prstGeom>
            <a:noFill/>
            <a:ln w="9525">
              <a:noFill/>
              <a:miter lim="800000"/>
              <a:headEnd/>
              <a:tailEnd/>
            </a:ln>
          </p:spPr>
          <p:txBody>
            <a:bodyPr>
              <a:spAutoFit/>
            </a:bodyPr>
            <a:lstStyle/>
            <a:p>
              <a:r>
                <a:rPr lang="en-US" altLang="ko-KR" sz="1400" b="1" dirty="0">
                  <a:solidFill>
                    <a:srgbClr val="FF0000"/>
                  </a:solidFill>
                  <a:latin typeface="맑은 고딕" pitchFamily="50" charset="-127"/>
                  <a:ea typeface="맑은 고딕" pitchFamily="50" charset="-127"/>
                </a:rPr>
                <a:t>Dendrites</a:t>
              </a:r>
              <a:endParaRPr lang="ko-KR" altLang="en-US" sz="1400" b="1" dirty="0">
                <a:solidFill>
                  <a:srgbClr val="FF0000"/>
                </a:solidFill>
                <a:latin typeface="맑은 고딕" pitchFamily="50" charset="-127"/>
                <a:ea typeface="맑은 고딕" pitchFamily="50" charset="-127"/>
              </a:endParaRPr>
            </a:p>
          </p:txBody>
        </p:sp>
      </p:grpSp>
      <p:sp>
        <p:nvSpPr>
          <p:cNvPr id="29" name="직사각형 15"/>
          <p:cNvSpPr>
            <a:spLocks noChangeArrowheads="1"/>
          </p:cNvSpPr>
          <p:nvPr/>
        </p:nvSpPr>
        <p:spPr bwMode="auto">
          <a:xfrm>
            <a:off x="1547664" y="6011996"/>
            <a:ext cx="5976664" cy="369332"/>
          </a:xfrm>
          <a:prstGeom prst="rect">
            <a:avLst/>
          </a:prstGeom>
          <a:noFill/>
          <a:ln w="9525">
            <a:noFill/>
            <a:miter lim="800000"/>
            <a:headEnd/>
            <a:tailEnd/>
          </a:ln>
        </p:spPr>
        <p:txBody>
          <a:bodyPr wrap="square">
            <a:spAutoFit/>
          </a:bodyPr>
          <a:lstStyle/>
          <a:p>
            <a:r>
              <a:rPr lang="en-US" altLang="ko-KR" dirty="0" smtClean="0"/>
              <a:t>Biological neuron inspired the birth of artificial neuron.</a:t>
            </a:r>
            <a:endParaRPr lang="ko-KR"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2" name="Picture 4"/>
          <p:cNvPicPr>
            <a:picLocks noChangeAspect="1" noChangeArrowheads="1"/>
          </p:cNvPicPr>
          <p:nvPr/>
        </p:nvPicPr>
        <p:blipFill>
          <a:blip r:embed="rId2" cstate="print"/>
          <a:srcRect/>
          <a:stretch>
            <a:fillRect/>
          </a:stretch>
        </p:blipFill>
        <p:spPr bwMode="auto">
          <a:xfrm>
            <a:off x="432379" y="1"/>
            <a:ext cx="8080248" cy="6716776"/>
          </a:xfrm>
          <a:prstGeom prst="rect">
            <a:avLst/>
          </a:prstGeom>
          <a:noFill/>
          <a:ln w="9525">
            <a:noFill/>
            <a:miter lim="800000"/>
            <a:headEnd/>
            <a:tailEnd/>
          </a:ln>
        </p:spPr>
      </p:pic>
      <p:sp>
        <p:nvSpPr>
          <p:cNvPr id="11" name="직사각형 15"/>
          <p:cNvSpPr>
            <a:spLocks noChangeArrowheads="1"/>
          </p:cNvSpPr>
          <p:nvPr/>
        </p:nvSpPr>
        <p:spPr bwMode="auto">
          <a:xfrm>
            <a:off x="3491881" y="2015262"/>
            <a:ext cx="2376263" cy="261610"/>
          </a:xfrm>
          <a:prstGeom prst="rect">
            <a:avLst/>
          </a:prstGeom>
          <a:noFill/>
          <a:ln w="9525">
            <a:noFill/>
            <a:miter lim="800000"/>
            <a:headEnd/>
            <a:tailEnd/>
          </a:ln>
        </p:spPr>
        <p:txBody>
          <a:bodyPr wrap="square">
            <a:spAutoFit/>
          </a:bodyPr>
          <a:lstStyle/>
          <a:p>
            <a:pPr algn="ctr"/>
            <a:r>
              <a:rPr lang="en-US" altLang="ko-KR" sz="1100" dirty="0" smtClean="0">
                <a:latin typeface="맑은 고딕" pitchFamily="50" charset="-127"/>
                <a:ea typeface="맑은 고딕" pitchFamily="50" charset="-127"/>
              </a:rPr>
              <a:t>Multi-Layer </a:t>
            </a:r>
            <a:r>
              <a:rPr lang="en-US" altLang="ko-KR" sz="1100" dirty="0" err="1" smtClean="0">
                <a:latin typeface="맑은 고딕" pitchFamily="50" charset="-127"/>
                <a:ea typeface="맑은 고딕" pitchFamily="50" charset="-127"/>
              </a:rPr>
              <a:t>Perceptron</a:t>
            </a:r>
            <a:r>
              <a:rPr lang="en-US" altLang="ko-KR" sz="1100" dirty="0" smtClean="0">
                <a:latin typeface="맑은 고딕" pitchFamily="50" charset="-127"/>
                <a:ea typeface="맑은 고딕" pitchFamily="50" charset="-127"/>
              </a:rPr>
              <a:t> (MLP)</a:t>
            </a:r>
            <a:endParaRPr lang="en-US" altLang="ko-KR" sz="1100" dirty="0">
              <a:latin typeface="맑은 고딕" pitchFamily="50" charset="-127"/>
              <a:ea typeface="맑은 고딕" pitchFamily="50" charset="-127"/>
            </a:endParaRPr>
          </a:p>
        </p:txBody>
      </p:sp>
      <p:sp>
        <p:nvSpPr>
          <p:cNvPr id="12" name="TextShape 1"/>
          <p:cNvSpPr txBox="1"/>
          <p:nvPr/>
        </p:nvSpPr>
        <p:spPr>
          <a:xfrm>
            <a:off x="2627784" y="6680544"/>
            <a:ext cx="4464496" cy="177456"/>
          </a:xfrm>
          <a:prstGeom prst="rect">
            <a:avLst/>
          </a:prstGeom>
          <a:noFill/>
          <a:ln>
            <a:noFill/>
          </a:ln>
        </p:spPr>
        <p:txBody>
          <a:bodyPr lIns="90000" tIns="45000" rIns="90000" bIns="45000"/>
          <a:lstStyle/>
          <a:p>
            <a:r>
              <a:rPr lang="en-US" sz="1000" b="0" strike="noStrike" spc="-1" dirty="0" smtClean="0">
                <a:solidFill>
                  <a:srgbClr val="000000"/>
                </a:solidFill>
                <a:uFill>
                  <a:solidFill>
                    <a:srgbClr val="FFFFFF"/>
                  </a:solidFill>
                </a:uFill>
                <a:latin typeface="Arial"/>
                <a:hlinkClick r:id="rId3"/>
              </a:rPr>
              <a:t>[The </a:t>
            </a:r>
            <a:r>
              <a:rPr lang="en-US" sz="1000" b="0" strike="noStrike" spc="-1" dirty="0">
                <a:solidFill>
                  <a:srgbClr val="000000"/>
                </a:solidFill>
                <a:uFill>
                  <a:solidFill>
                    <a:srgbClr val="FFFFFF"/>
                  </a:solidFill>
                </a:uFill>
                <a:latin typeface="Arial"/>
                <a:hlinkClick r:id="rId3"/>
              </a:rPr>
              <a:t>mostly complete chart of Neural Networks, explained</a:t>
            </a:r>
            <a:r>
              <a:rPr lang="en-US" sz="1000" b="0" strike="noStrike" spc="-1" dirty="0">
                <a:solidFill>
                  <a:srgbClr val="000000"/>
                </a:solidFill>
                <a:uFill>
                  <a:solidFill>
                    <a:srgbClr val="FFFFFF"/>
                  </a:solidFill>
                </a:uFill>
                <a:latin typeface="Arial"/>
              </a:rPr>
              <a:t>, Andrew </a:t>
            </a:r>
            <a:r>
              <a:rPr lang="en-US" sz="1000" b="0" strike="noStrike" spc="-1" dirty="0" err="1" smtClean="0">
                <a:solidFill>
                  <a:srgbClr val="000000"/>
                </a:solidFill>
                <a:uFill>
                  <a:solidFill>
                    <a:srgbClr val="FFFFFF"/>
                  </a:solidFill>
                </a:uFill>
                <a:latin typeface="Arial"/>
              </a:rPr>
              <a:t>Tchircoff</a:t>
            </a:r>
            <a:r>
              <a:rPr lang="en-US" sz="1000" b="0" strike="noStrike" spc="-1" dirty="0" smtClean="0">
                <a:solidFill>
                  <a:srgbClr val="000000"/>
                </a:solidFill>
                <a:uFill>
                  <a:solidFill>
                    <a:srgbClr val="FFFFFF"/>
                  </a:solidFill>
                </a:uFill>
                <a:latin typeface="Arial"/>
              </a:rPr>
              <a:t>]</a:t>
            </a:r>
            <a:endParaRPr lang="en-US" sz="10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5" name="Picture 3"/>
          <p:cNvPicPr>
            <a:picLocks noChangeAspect="1" noChangeArrowheads="1"/>
          </p:cNvPicPr>
          <p:nvPr/>
        </p:nvPicPr>
        <p:blipFill>
          <a:blip r:embed="rId2" cstate="print"/>
          <a:srcRect/>
          <a:stretch>
            <a:fillRect/>
          </a:stretch>
        </p:blipFill>
        <p:spPr bwMode="auto">
          <a:xfrm>
            <a:off x="524200" y="758280"/>
            <a:ext cx="8080248" cy="5275072"/>
          </a:xfrm>
          <a:prstGeom prst="rect">
            <a:avLst/>
          </a:prstGeom>
          <a:noFill/>
          <a:ln w="9525">
            <a:noFill/>
            <a:miter lim="800000"/>
            <a:headEnd/>
            <a:tailEnd/>
          </a:ln>
        </p:spPr>
      </p:pic>
      <p:sp>
        <p:nvSpPr>
          <p:cNvPr id="7" name="직사각형 6"/>
          <p:cNvSpPr/>
          <p:nvPr/>
        </p:nvSpPr>
        <p:spPr>
          <a:xfrm>
            <a:off x="1835696" y="1124744"/>
            <a:ext cx="1368152" cy="144016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15"/>
          <p:cNvSpPr>
            <a:spLocks noChangeArrowheads="1"/>
          </p:cNvSpPr>
          <p:nvPr/>
        </p:nvSpPr>
        <p:spPr bwMode="auto">
          <a:xfrm>
            <a:off x="1475656" y="2564904"/>
            <a:ext cx="2232247" cy="261610"/>
          </a:xfrm>
          <a:prstGeom prst="rect">
            <a:avLst/>
          </a:prstGeom>
          <a:noFill/>
          <a:ln w="9525">
            <a:noFill/>
            <a:miter lim="800000"/>
            <a:headEnd/>
            <a:tailEnd/>
          </a:ln>
        </p:spPr>
        <p:txBody>
          <a:bodyPr wrap="square">
            <a:spAutoFit/>
          </a:bodyPr>
          <a:lstStyle/>
          <a:p>
            <a:pPr algn="ctr"/>
            <a:r>
              <a:rPr lang="en-US" altLang="ko-KR" sz="1100" dirty="0" smtClean="0">
                <a:latin typeface="맑은 고딕" pitchFamily="50" charset="-127"/>
                <a:ea typeface="맑은 고딕" pitchFamily="50" charset="-127"/>
              </a:rPr>
              <a:t>Fully Connected Network (FCN)</a:t>
            </a:r>
            <a:endParaRPr lang="en-US" altLang="ko-KR" sz="1100" dirty="0">
              <a:latin typeface="맑은 고딕" pitchFamily="50" charset="-127"/>
              <a:ea typeface="맑은 고딕" pitchFamily="50" charset="-127"/>
            </a:endParaRPr>
          </a:p>
        </p:txBody>
      </p:sp>
      <p:sp>
        <p:nvSpPr>
          <p:cNvPr id="6" name="TextShape 1"/>
          <p:cNvSpPr txBox="1"/>
          <p:nvPr/>
        </p:nvSpPr>
        <p:spPr>
          <a:xfrm>
            <a:off x="2627784" y="5771824"/>
            <a:ext cx="4464496" cy="177456"/>
          </a:xfrm>
          <a:prstGeom prst="rect">
            <a:avLst/>
          </a:prstGeom>
          <a:noFill/>
          <a:ln>
            <a:noFill/>
          </a:ln>
        </p:spPr>
        <p:txBody>
          <a:bodyPr lIns="90000" tIns="45000" rIns="90000" bIns="45000"/>
          <a:lstStyle/>
          <a:p>
            <a:r>
              <a:rPr lang="en-US" sz="1000" b="0" strike="noStrike" spc="-1" dirty="0" smtClean="0">
                <a:solidFill>
                  <a:srgbClr val="000000"/>
                </a:solidFill>
                <a:uFill>
                  <a:solidFill>
                    <a:srgbClr val="FFFFFF"/>
                  </a:solidFill>
                </a:uFill>
                <a:latin typeface="Arial"/>
                <a:hlinkClick r:id="rId3"/>
              </a:rPr>
              <a:t>[The </a:t>
            </a:r>
            <a:r>
              <a:rPr lang="en-US" sz="1000" b="0" strike="noStrike" spc="-1" dirty="0">
                <a:solidFill>
                  <a:srgbClr val="000000"/>
                </a:solidFill>
                <a:uFill>
                  <a:solidFill>
                    <a:srgbClr val="FFFFFF"/>
                  </a:solidFill>
                </a:uFill>
                <a:latin typeface="Arial"/>
                <a:hlinkClick r:id="rId3"/>
              </a:rPr>
              <a:t>mostly complete chart of Neural Networks, explained</a:t>
            </a:r>
            <a:r>
              <a:rPr lang="en-US" sz="1000" b="0" strike="noStrike" spc="-1" dirty="0">
                <a:solidFill>
                  <a:srgbClr val="000000"/>
                </a:solidFill>
                <a:uFill>
                  <a:solidFill>
                    <a:srgbClr val="FFFFFF"/>
                  </a:solidFill>
                </a:uFill>
                <a:latin typeface="Arial"/>
              </a:rPr>
              <a:t>, Andrew </a:t>
            </a:r>
            <a:r>
              <a:rPr lang="en-US" sz="1000" b="0" strike="noStrike" spc="-1" dirty="0" err="1" smtClean="0">
                <a:solidFill>
                  <a:srgbClr val="000000"/>
                </a:solidFill>
                <a:uFill>
                  <a:solidFill>
                    <a:srgbClr val="FFFFFF"/>
                  </a:solidFill>
                </a:uFill>
                <a:latin typeface="Arial"/>
              </a:rPr>
              <a:t>Tchircoff</a:t>
            </a:r>
            <a:r>
              <a:rPr lang="en-US" sz="1000" b="0" strike="noStrike" spc="-1" dirty="0" smtClean="0">
                <a:solidFill>
                  <a:srgbClr val="000000"/>
                </a:solidFill>
                <a:uFill>
                  <a:solidFill>
                    <a:srgbClr val="FFFFFF"/>
                  </a:solidFill>
                </a:uFill>
                <a:latin typeface="Arial"/>
              </a:rPr>
              <a:t>]</a:t>
            </a:r>
            <a:endParaRPr lang="en-US" sz="10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620" name="Picture 4" descr="http://aishack.in/static/img/tut/mcculloch-pitts.gif"/>
          <p:cNvPicPr>
            <a:picLocks noChangeAspect="1" noChangeArrowheads="1"/>
          </p:cNvPicPr>
          <p:nvPr/>
        </p:nvPicPr>
        <p:blipFill>
          <a:blip r:embed="rId3" cstate="print"/>
          <a:srcRect/>
          <a:stretch>
            <a:fillRect/>
          </a:stretch>
        </p:blipFill>
        <p:spPr bwMode="auto">
          <a:xfrm>
            <a:off x="2459768" y="692696"/>
            <a:ext cx="4128456" cy="3096344"/>
          </a:xfrm>
          <a:prstGeom prst="rect">
            <a:avLst/>
          </a:prstGeom>
          <a:noFill/>
        </p:spPr>
      </p:pic>
      <p:sp>
        <p:nvSpPr>
          <p:cNvPr id="13"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smtClean="0">
                <a:latin typeface="맑은 고딕" pitchFamily="50" charset="-127"/>
                <a:ea typeface="맑은 고딕" pitchFamily="50" charset="-127"/>
              </a:rPr>
              <a:t>McCulloch-Pitts Model (1943)</a:t>
            </a:r>
          </a:p>
        </p:txBody>
      </p:sp>
      <p:pic>
        <p:nvPicPr>
          <p:cNvPr id="367621" name="Picture 5"/>
          <p:cNvPicPr>
            <a:picLocks noChangeAspect="1" noChangeArrowheads="1"/>
          </p:cNvPicPr>
          <p:nvPr/>
        </p:nvPicPr>
        <p:blipFill>
          <a:blip r:embed="rId4" cstate="print"/>
          <a:srcRect/>
          <a:stretch>
            <a:fillRect/>
          </a:stretch>
        </p:blipFill>
        <p:spPr bwMode="auto">
          <a:xfrm>
            <a:off x="514984" y="3719699"/>
            <a:ext cx="4993120" cy="2613158"/>
          </a:xfrm>
          <a:prstGeom prst="rect">
            <a:avLst/>
          </a:prstGeom>
          <a:noFill/>
          <a:ln w="9525">
            <a:noFill/>
            <a:miter lim="800000"/>
            <a:headEnd/>
            <a:tailEnd/>
          </a:ln>
        </p:spPr>
      </p:pic>
      <p:pic>
        <p:nvPicPr>
          <p:cNvPr id="367622" name="Picture 6"/>
          <p:cNvPicPr>
            <a:picLocks noChangeAspect="1" noChangeArrowheads="1"/>
          </p:cNvPicPr>
          <p:nvPr/>
        </p:nvPicPr>
        <p:blipFill>
          <a:blip r:embed="rId5" cstate="print"/>
          <a:srcRect/>
          <a:stretch>
            <a:fillRect/>
          </a:stretch>
        </p:blipFill>
        <p:spPr bwMode="auto">
          <a:xfrm>
            <a:off x="6156176" y="3645024"/>
            <a:ext cx="2160240" cy="2666963"/>
          </a:xfrm>
          <a:prstGeom prst="rect">
            <a:avLst/>
          </a:prstGeom>
          <a:noFill/>
          <a:ln w="9525">
            <a:noFill/>
            <a:miter lim="800000"/>
            <a:headEnd/>
            <a:tailEnd/>
          </a:ln>
        </p:spPr>
      </p:pic>
      <p:sp>
        <p:nvSpPr>
          <p:cNvPr id="28" name="직사각형 27"/>
          <p:cNvSpPr/>
          <p:nvPr/>
        </p:nvSpPr>
        <p:spPr>
          <a:xfrm>
            <a:off x="2627784" y="6611779"/>
            <a:ext cx="3816424" cy="246221"/>
          </a:xfrm>
          <a:prstGeom prst="rect">
            <a:avLst/>
          </a:prstGeom>
        </p:spPr>
        <p:txBody>
          <a:bodyPr wrap="square">
            <a:spAutoFit/>
          </a:bodyPr>
          <a:lstStyle/>
          <a:p>
            <a:r>
              <a:rPr lang="en-US" altLang="ko-KR" sz="1000" dirty="0" smtClean="0">
                <a:hlinkClick r:id="rId6"/>
              </a:rPr>
              <a:t>First artificial neurons: The McCulloch-Pitts model,</a:t>
            </a:r>
            <a:r>
              <a:rPr lang="en-US" altLang="ko-KR" sz="1000" dirty="0" smtClean="0"/>
              <a:t> AI Shack</a:t>
            </a:r>
            <a:endParaRPr lang="ko-KR" altLang="en-US" sz="1000" dirty="0"/>
          </a:p>
        </p:txBody>
      </p:sp>
      <p:sp>
        <p:nvSpPr>
          <p:cNvPr id="30" name="직사각형 15"/>
          <p:cNvSpPr>
            <a:spLocks noChangeArrowheads="1"/>
          </p:cNvSpPr>
          <p:nvPr/>
        </p:nvSpPr>
        <p:spPr bwMode="auto">
          <a:xfrm>
            <a:off x="1187624" y="764704"/>
            <a:ext cx="6264696" cy="369332"/>
          </a:xfrm>
          <a:prstGeom prst="rect">
            <a:avLst/>
          </a:prstGeom>
          <a:noFill/>
          <a:ln w="9525">
            <a:noFill/>
            <a:miter lim="800000"/>
            <a:headEnd/>
            <a:tailEnd/>
          </a:ln>
        </p:spPr>
        <p:txBody>
          <a:bodyPr wrap="square">
            <a:spAutoFit/>
          </a:bodyPr>
          <a:lstStyle/>
          <a:p>
            <a:r>
              <a:rPr lang="en-US" altLang="ko-KR" dirty="0" smtClean="0"/>
              <a:t>Threshold logic with inhibitory/excitatory input or -1/+1</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lvl="0" algn="ctr">
              <a:spcBef>
                <a:spcPct val="0"/>
              </a:spcBef>
            </a:pPr>
            <a:r>
              <a:rPr lang="en-US" altLang="ko-KR" sz="2400" dirty="0" err="1" smtClean="0">
                <a:latin typeface="맑은 고딕" pitchFamily="50" charset="-127"/>
                <a:ea typeface="맑은 고딕" pitchFamily="50" charset="-127"/>
              </a:rPr>
              <a:t>Perceptron</a:t>
            </a:r>
            <a:r>
              <a:rPr lang="en-US" altLang="ko-KR" sz="2400" dirty="0" smtClean="0">
                <a:latin typeface="맑은 고딕" pitchFamily="50" charset="-127"/>
                <a:ea typeface="맑은 고딕" pitchFamily="50" charset="-127"/>
              </a:rPr>
              <a:t> (1957)</a:t>
            </a:r>
          </a:p>
        </p:txBody>
      </p:sp>
      <p:pic>
        <p:nvPicPr>
          <p:cNvPr id="378884" name="Picture 4" descr="http://www.rutherfordjournal.org/images/TAHC_perceptron.jpg"/>
          <p:cNvPicPr>
            <a:picLocks noChangeAspect="1" noChangeArrowheads="1"/>
          </p:cNvPicPr>
          <p:nvPr/>
        </p:nvPicPr>
        <p:blipFill>
          <a:blip r:embed="rId3" cstate="print"/>
          <a:srcRect/>
          <a:stretch>
            <a:fillRect/>
          </a:stretch>
        </p:blipFill>
        <p:spPr bwMode="auto">
          <a:xfrm>
            <a:off x="107504" y="1844825"/>
            <a:ext cx="3912246" cy="3312368"/>
          </a:xfrm>
          <a:prstGeom prst="rect">
            <a:avLst/>
          </a:prstGeom>
          <a:noFill/>
        </p:spPr>
      </p:pic>
      <p:sp>
        <p:nvSpPr>
          <p:cNvPr id="14" name="직사각형 13"/>
          <p:cNvSpPr/>
          <p:nvPr/>
        </p:nvSpPr>
        <p:spPr>
          <a:xfrm>
            <a:off x="0" y="5157192"/>
            <a:ext cx="4572000" cy="400110"/>
          </a:xfrm>
          <a:prstGeom prst="rect">
            <a:avLst/>
          </a:prstGeom>
        </p:spPr>
        <p:txBody>
          <a:bodyPr>
            <a:spAutoFit/>
          </a:bodyPr>
          <a:lstStyle/>
          <a:p>
            <a:r>
              <a:rPr lang="en-US" altLang="ko-KR" sz="1000" dirty="0" smtClean="0"/>
              <a:t> Source: Arvin </a:t>
            </a:r>
            <a:r>
              <a:rPr lang="en-US" altLang="ko-KR" sz="1000" dirty="0" err="1" smtClean="0"/>
              <a:t>Calspan</a:t>
            </a:r>
            <a:r>
              <a:rPr lang="en-US" altLang="ko-KR" sz="1000" dirty="0" smtClean="0"/>
              <a:t> Advanced Technology Center;</a:t>
            </a:r>
            <a:br>
              <a:rPr lang="en-US" altLang="ko-KR" sz="1000" dirty="0" smtClean="0"/>
            </a:br>
            <a:r>
              <a:rPr lang="en-US" altLang="ko-KR" sz="1000" dirty="0" smtClean="0"/>
              <a:t>Hecht-Nielsen, R. </a:t>
            </a:r>
            <a:r>
              <a:rPr lang="en-US" altLang="ko-KR" sz="1000" dirty="0" err="1" smtClean="0"/>
              <a:t>Neurocomputing</a:t>
            </a:r>
            <a:r>
              <a:rPr lang="en-US" altLang="ko-KR" sz="1000" dirty="0" smtClean="0"/>
              <a:t> (Reading, Mass.: Addison-Wesley, 1990)</a:t>
            </a:r>
            <a:endParaRPr lang="ko-KR" altLang="en-US" sz="1000" dirty="0"/>
          </a:p>
        </p:txBody>
      </p:sp>
      <p:sp>
        <p:nvSpPr>
          <p:cNvPr id="15" name="직사각형 14"/>
          <p:cNvSpPr/>
          <p:nvPr/>
        </p:nvSpPr>
        <p:spPr>
          <a:xfrm>
            <a:off x="827584" y="1484784"/>
            <a:ext cx="2591030" cy="369332"/>
          </a:xfrm>
          <a:prstGeom prst="rect">
            <a:avLst/>
          </a:prstGeom>
        </p:spPr>
        <p:txBody>
          <a:bodyPr wrap="none">
            <a:spAutoFit/>
          </a:bodyPr>
          <a:lstStyle/>
          <a:p>
            <a:r>
              <a:rPr lang="en-US" altLang="ko-KR" dirty="0" smtClean="0"/>
              <a:t>The Mark 1 </a:t>
            </a:r>
            <a:r>
              <a:rPr lang="en-US" altLang="ko-KR" dirty="0" err="1" smtClean="0"/>
              <a:t>Perceptron</a:t>
            </a:r>
            <a:endParaRPr lang="ko-KR" altLang="en-US" dirty="0"/>
          </a:p>
        </p:txBody>
      </p:sp>
      <p:sp>
        <p:nvSpPr>
          <p:cNvPr id="16" name="직사각형 15"/>
          <p:cNvSpPr/>
          <p:nvPr/>
        </p:nvSpPr>
        <p:spPr>
          <a:xfrm>
            <a:off x="539552" y="827420"/>
            <a:ext cx="8640960" cy="369332"/>
          </a:xfrm>
          <a:prstGeom prst="rect">
            <a:avLst/>
          </a:prstGeom>
        </p:spPr>
        <p:txBody>
          <a:bodyPr wrap="square">
            <a:spAutoFit/>
          </a:bodyPr>
          <a:lstStyle/>
          <a:p>
            <a:r>
              <a:rPr lang="en-US" altLang="ko-KR" dirty="0" smtClean="0"/>
              <a:t>Invented by Frank Rosenblatt at the Cornell Aeronautical Laboratory. </a:t>
            </a:r>
          </a:p>
        </p:txBody>
      </p:sp>
      <p:pic>
        <p:nvPicPr>
          <p:cNvPr id="378886" name="Picture 6"/>
          <p:cNvPicPr>
            <a:picLocks noChangeAspect="1" noChangeArrowheads="1"/>
          </p:cNvPicPr>
          <p:nvPr/>
        </p:nvPicPr>
        <p:blipFill>
          <a:blip r:embed="rId4" cstate="print"/>
          <a:srcRect/>
          <a:stretch>
            <a:fillRect/>
          </a:stretch>
        </p:blipFill>
        <p:spPr bwMode="auto">
          <a:xfrm>
            <a:off x="4384289" y="2060848"/>
            <a:ext cx="4642398" cy="2736304"/>
          </a:xfrm>
          <a:prstGeom prst="rect">
            <a:avLst/>
          </a:prstGeom>
          <a:noFill/>
          <a:ln w="9525">
            <a:noFill/>
            <a:miter lim="800000"/>
            <a:headEnd/>
            <a:tailEnd/>
          </a:ln>
        </p:spPr>
      </p:pic>
      <p:sp>
        <p:nvSpPr>
          <p:cNvPr id="18" name="직사각형 17"/>
          <p:cNvSpPr/>
          <p:nvPr/>
        </p:nvSpPr>
        <p:spPr>
          <a:xfrm>
            <a:off x="4932040" y="5199003"/>
            <a:ext cx="3384376" cy="246221"/>
          </a:xfrm>
          <a:prstGeom prst="rect">
            <a:avLst/>
          </a:prstGeom>
        </p:spPr>
        <p:txBody>
          <a:bodyPr wrap="square">
            <a:spAutoFit/>
          </a:bodyPr>
          <a:lstStyle/>
          <a:p>
            <a:r>
              <a:rPr lang="en-US" altLang="ko-KR" sz="1000" dirty="0" err="1" smtClean="0"/>
              <a:t>Perceptrons</a:t>
            </a:r>
            <a:r>
              <a:rPr lang="en-US" altLang="ko-KR" sz="1000" dirty="0" smtClean="0"/>
              <a:t>, Marvin </a:t>
            </a:r>
            <a:r>
              <a:rPr lang="en-US" altLang="ko-KR" sz="1000" dirty="0" err="1" smtClean="0"/>
              <a:t>Minsky</a:t>
            </a:r>
            <a:r>
              <a:rPr lang="en-US" altLang="ko-KR" sz="1000" dirty="0" smtClean="0"/>
              <a:t> and Seymour </a:t>
            </a:r>
            <a:r>
              <a:rPr lang="en-US" altLang="ko-KR" sz="1000" dirty="0" err="1" smtClean="0"/>
              <a:t>Papert</a:t>
            </a:r>
            <a:r>
              <a:rPr lang="en-US" altLang="ko-KR" sz="1000" dirty="0" smtClean="0"/>
              <a:t> (1969)</a:t>
            </a:r>
            <a:endParaRPr lang="ko-KR" altLang="en-US" sz="1000" dirty="0"/>
          </a:p>
        </p:txBody>
      </p:sp>
      <p:sp>
        <p:nvSpPr>
          <p:cNvPr id="10" name="직사각형 9"/>
          <p:cNvSpPr/>
          <p:nvPr/>
        </p:nvSpPr>
        <p:spPr>
          <a:xfrm>
            <a:off x="179512" y="6021288"/>
            <a:ext cx="8640960" cy="369332"/>
          </a:xfrm>
          <a:prstGeom prst="rect">
            <a:avLst/>
          </a:prstGeom>
        </p:spPr>
        <p:txBody>
          <a:bodyPr wrap="square">
            <a:spAutoFit/>
          </a:bodyPr>
          <a:lstStyle/>
          <a:p>
            <a:r>
              <a:rPr lang="en-US" altLang="ko-KR" dirty="0" err="1" smtClean="0"/>
              <a:t>Perceptrons</a:t>
            </a:r>
            <a:r>
              <a:rPr lang="en-US" altLang="ko-KR" dirty="0" smtClean="0"/>
              <a:t> could not be trained to recognize many classes of patterns.</a:t>
            </a:r>
            <a:endParaRPr lang="ko-KR" alt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schemeClr val="tx1"/>
                </a:solidFill>
                <a:effectLst/>
                <a:uLnTx/>
                <a:uFillTx/>
                <a:latin typeface="+mj-lt"/>
                <a:ea typeface="+mj-ea"/>
                <a:cs typeface="+mj-cs"/>
              </a:rPr>
              <a:t>Multi-Layer </a:t>
            </a:r>
            <a:r>
              <a:rPr kumimoji="0" lang="en-US" altLang="ko-KR" sz="2400" b="0" i="0" u="none" strike="noStrike" kern="1200" cap="none" spc="0" normalizeH="0" baseline="0" noProof="0" dirty="0" err="1" smtClean="0">
                <a:ln>
                  <a:noFill/>
                </a:ln>
                <a:solidFill>
                  <a:schemeClr val="tx1"/>
                </a:solidFill>
                <a:effectLst/>
                <a:uLnTx/>
                <a:uFillTx/>
                <a:latin typeface="+mj-lt"/>
                <a:ea typeface="+mj-ea"/>
                <a:cs typeface="+mj-cs"/>
              </a:rPr>
              <a:t>Perceptron</a:t>
            </a:r>
            <a:r>
              <a:rPr kumimoji="0" lang="en-US" altLang="ko-KR" sz="2400" b="0" i="0" u="none" strike="noStrike" kern="1200" cap="none" spc="0" normalizeH="0" baseline="0" noProof="0" dirty="0" smtClean="0">
                <a:ln>
                  <a:noFill/>
                </a:ln>
                <a:solidFill>
                  <a:schemeClr val="tx1"/>
                </a:solidFill>
                <a:effectLst/>
                <a:uLnTx/>
                <a:uFillTx/>
                <a:latin typeface="+mj-lt"/>
                <a:ea typeface="+mj-ea"/>
                <a:cs typeface="+mj-cs"/>
              </a:rPr>
              <a:t> (MLP)</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직사각형 12"/>
          <p:cNvSpPr/>
          <p:nvPr/>
        </p:nvSpPr>
        <p:spPr>
          <a:xfrm>
            <a:off x="1318297" y="2700287"/>
            <a:ext cx="252028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051" name="Object 7"/>
          <p:cNvGraphicFramePr>
            <a:graphicFrameLocks noChangeAspect="1"/>
          </p:cNvGraphicFramePr>
          <p:nvPr/>
        </p:nvGraphicFramePr>
        <p:xfrm>
          <a:off x="35496" y="448008"/>
          <a:ext cx="3888432" cy="2908984"/>
        </p:xfrm>
        <a:graphic>
          <a:graphicData uri="http://schemas.openxmlformats.org/presentationml/2006/ole">
            <p:oleObj spid="_x0000_s736258" name="Visio" r:id="rId4" imgW="4015101" imgH="3003281" progId="">
              <p:embed/>
            </p:oleObj>
          </a:graphicData>
        </a:graphic>
      </p:graphicFrame>
      <p:graphicFrame>
        <p:nvGraphicFramePr>
          <p:cNvPr id="2050" name="Object 5"/>
          <p:cNvGraphicFramePr>
            <a:graphicFrameLocks noChangeAspect="1"/>
          </p:cNvGraphicFramePr>
          <p:nvPr/>
        </p:nvGraphicFramePr>
        <p:xfrm>
          <a:off x="2915816" y="1916832"/>
          <a:ext cx="6075936" cy="4797152"/>
        </p:xfrm>
        <a:graphic>
          <a:graphicData uri="http://schemas.openxmlformats.org/presentationml/2006/ole">
            <p:oleObj spid="_x0000_s736259" name="Visio" r:id="rId5" imgW="4716947" imgH="3724813" progId="">
              <p:embed/>
            </p:oleObj>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9349" name="Picture 5" descr="File:Error surface of a linear neuron with two input weights.png"/>
          <p:cNvPicPr>
            <a:picLocks noChangeAspect="1" noChangeArrowheads="1"/>
          </p:cNvPicPr>
          <p:nvPr/>
        </p:nvPicPr>
        <p:blipFill>
          <a:blip r:embed="rId4" cstate="print"/>
          <a:srcRect/>
          <a:stretch>
            <a:fillRect/>
          </a:stretch>
        </p:blipFill>
        <p:spPr bwMode="auto">
          <a:xfrm>
            <a:off x="4692013" y="1844824"/>
            <a:ext cx="4451987" cy="3338991"/>
          </a:xfrm>
          <a:prstGeom prst="rect">
            <a:avLst/>
          </a:prstGeom>
          <a:noFill/>
        </p:spPr>
      </p:pic>
      <p:sp>
        <p:nvSpPr>
          <p:cNvPr id="12"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err="1" smtClean="0">
                <a:ln>
                  <a:noFill/>
                </a:ln>
                <a:solidFill>
                  <a:schemeClr val="tx1"/>
                </a:solidFill>
                <a:effectLst/>
                <a:uLnTx/>
                <a:uFillTx/>
                <a:latin typeface="+mj-lt"/>
                <a:ea typeface="+mj-ea"/>
                <a:cs typeface="+mj-cs"/>
              </a:rPr>
              <a:t>Backpropagation</a:t>
            </a:r>
            <a:r>
              <a:rPr kumimoji="0" lang="en-US" altLang="ko-KR" sz="2400" b="0" i="0" u="none" strike="noStrike" kern="1200" cap="none" spc="0" normalizeH="0" noProof="0" dirty="0" smtClean="0">
                <a:ln>
                  <a:noFill/>
                </a:ln>
                <a:solidFill>
                  <a:schemeClr val="tx1"/>
                </a:solidFill>
                <a:effectLst/>
                <a:uLnTx/>
                <a:uFillTx/>
                <a:latin typeface="+mj-lt"/>
                <a:ea typeface="+mj-ea"/>
                <a:cs typeface="+mj-cs"/>
              </a:rPr>
              <a:t> (1974)</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직사각형 12"/>
          <p:cNvSpPr/>
          <p:nvPr/>
        </p:nvSpPr>
        <p:spPr>
          <a:xfrm>
            <a:off x="-396552" y="2196231"/>
            <a:ext cx="252028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050" name="Object 5"/>
          <p:cNvGraphicFramePr>
            <a:graphicFrameLocks noChangeAspect="1"/>
          </p:cNvGraphicFramePr>
          <p:nvPr/>
        </p:nvGraphicFramePr>
        <p:xfrm>
          <a:off x="192855" y="1772816"/>
          <a:ext cx="4752528" cy="3752278"/>
        </p:xfrm>
        <a:graphic>
          <a:graphicData uri="http://schemas.openxmlformats.org/presentationml/2006/ole">
            <p:oleObj spid="_x0000_s737282" name="Visio" r:id="rId5" imgW="4716947" imgH="3724813" progId="">
              <p:embed/>
            </p:oleObj>
          </a:graphicData>
        </a:graphic>
      </p:graphicFrame>
      <p:cxnSp>
        <p:nvCxnSpPr>
          <p:cNvPr id="8" name="직선 화살표 연결선 7"/>
          <p:cNvCxnSpPr/>
          <p:nvPr/>
        </p:nvCxnSpPr>
        <p:spPr>
          <a:xfrm>
            <a:off x="840927" y="1596862"/>
            <a:ext cx="331236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200967" y="1124744"/>
            <a:ext cx="2808312" cy="400110"/>
          </a:xfrm>
          <a:prstGeom prst="rect">
            <a:avLst/>
          </a:prstGeom>
        </p:spPr>
        <p:txBody>
          <a:bodyPr wrap="square">
            <a:spAutoFit/>
          </a:bodyPr>
          <a:lstStyle/>
          <a:p>
            <a:r>
              <a:rPr lang="en-US" altLang="ko-KR" sz="2000" dirty="0" smtClean="0"/>
              <a:t>Forward Computation</a:t>
            </a:r>
          </a:p>
        </p:txBody>
      </p:sp>
      <p:cxnSp>
        <p:nvCxnSpPr>
          <p:cNvPr id="10" name="직선 화살표 연결선 9"/>
          <p:cNvCxnSpPr/>
          <p:nvPr/>
        </p:nvCxnSpPr>
        <p:spPr>
          <a:xfrm>
            <a:off x="912935" y="5733256"/>
            <a:ext cx="3312368"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1633015" y="5733256"/>
            <a:ext cx="2160240" cy="400110"/>
          </a:xfrm>
          <a:prstGeom prst="rect">
            <a:avLst/>
          </a:prstGeom>
        </p:spPr>
        <p:txBody>
          <a:bodyPr wrap="square">
            <a:spAutoFit/>
          </a:bodyPr>
          <a:lstStyle/>
          <a:p>
            <a:r>
              <a:rPr lang="en-US" altLang="ko-KR" sz="2000" dirty="0" err="1" smtClean="0"/>
              <a:t>Backpropagation</a:t>
            </a:r>
            <a:endParaRPr lang="en-US" altLang="ko-KR" sz="2000" dirty="0" smtClean="0"/>
          </a:p>
        </p:txBody>
      </p:sp>
      <p:sp>
        <p:nvSpPr>
          <p:cNvPr id="14" name="직사각형 13"/>
          <p:cNvSpPr/>
          <p:nvPr/>
        </p:nvSpPr>
        <p:spPr>
          <a:xfrm>
            <a:off x="6732240" y="5301209"/>
            <a:ext cx="792088" cy="246221"/>
          </a:xfrm>
          <a:prstGeom prst="rect">
            <a:avLst/>
          </a:prstGeom>
        </p:spPr>
        <p:txBody>
          <a:bodyPr wrap="square">
            <a:spAutoFit/>
          </a:bodyPr>
          <a:lstStyle/>
          <a:p>
            <a:r>
              <a:rPr lang="en-US" altLang="ko-KR" sz="1000" dirty="0" smtClean="0"/>
              <a:t>[</a:t>
            </a:r>
            <a:r>
              <a:rPr lang="en-US" altLang="ko-KR" sz="1000" dirty="0" err="1" smtClean="0"/>
              <a:t>wikipedia</a:t>
            </a:r>
            <a:r>
              <a:rPr lang="en-US" altLang="ko-KR" sz="1000" dirty="0" smtClean="0"/>
              <a:t>]</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p:cNvSpPr txBox="1">
            <a:spLocks/>
          </p:cNvSpPr>
          <p:nvPr/>
        </p:nvSpPr>
        <p:spPr>
          <a:xfrm>
            <a:off x="0" y="-27384"/>
            <a:ext cx="9144000" cy="504056"/>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schemeClr val="tx1"/>
                </a:solidFill>
                <a:effectLst/>
                <a:uLnTx/>
                <a:uFillTx/>
                <a:latin typeface="+mj-lt"/>
                <a:ea typeface="+mj-ea"/>
                <a:cs typeface="+mj-cs"/>
              </a:rPr>
              <a:t>Who is the first </a:t>
            </a:r>
            <a:r>
              <a:rPr lang="en-US" altLang="ko-KR" sz="2400" dirty="0" smtClean="0">
                <a:latin typeface="+mj-lt"/>
                <a:ea typeface="+mj-ea"/>
                <a:cs typeface="+mj-cs"/>
              </a:rPr>
              <a:t>inventor of </a:t>
            </a:r>
            <a:r>
              <a:rPr kumimoji="0" lang="en-US" altLang="ko-KR" sz="2400" b="0" i="0" u="none" strike="noStrike" kern="1200" cap="none" spc="0" normalizeH="0" baseline="0" noProof="0" dirty="0" err="1" smtClean="0">
                <a:ln>
                  <a:noFill/>
                </a:ln>
                <a:solidFill>
                  <a:schemeClr val="tx1"/>
                </a:solidFill>
                <a:effectLst/>
                <a:uLnTx/>
                <a:uFillTx/>
                <a:latin typeface="+mj-lt"/>
                <a:ea typeface="+mj-ea"/>
                <a:cs typeface="+mj-cs"/>
              </a:rPr>
              <a:t>Backpropagation</a:t>
            </a:r>
            <a:r>
              <a:rPr kumimoji="0" lang="en-US" altLang="ko-KR" sz="2400" b="0" i="0" u="none" strike="noStrike" kern="1200" cap="none" spc="0" normalizeH="0" baseline="0" noProof="0" dirty="0" smtClean="0">
                <a:ln>
                  <a:noFill/>
                </a:ln>
                <a:solidFill>
                  <a:schemeClr val="tx1"/>
                </a:solidFill>
                <a:effectLst/>
                <a:uLnTx/>
                <a:uFillTx/>
                <a:latin typeface="+mj-lt"/>
                <a:ea typeface="+mj-ea"/>
                <a:cs typeface="+mj-cs"/>
              </a:rPr>
              <a:t>?</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직사각형 13"/>
          <p:cNvSpPr/>
          <p:nvPr/>
        </p:nvSpPr>
        <p:spPr>
          <a:xfrm>
            <a:off x="107504" y="692696"/>
            <a:ext cx="8964488" cy="1323439"/>
          </a:xfrm>
          <a:prstGeom prst="rect">
            <a:avLst/>
          </a:prstGeom>
        </p:spPr>
        <p:txBody>
          <a:bodyPr wrap="square">
            <a:spAutoFit/>
          </a:bodyPr>
          <a:lstStyle/>
          <a:p>
            <a:r>
              <a:rPr lang="en-US" altLang="ko-KR" sz="2000" dirty="0" smtClean="0"/>
              <a:t>P. J. </a:t>
            </a:r>
            <a:r>
              <a:rPr lang="en-US" altLang="ko-KR" sz="2000" dirty="0" err="1" smtClean="0"/>
              <a:t>Werbos</a:t>
            </a:r>
            <a:r>
              <a:rPr lang="en-US" altLang="ko-KR" sz="2000" dirty="0" smtClean="0"/>
              <a:t>, “Beyond Regression: New Tools for Prediction and Analysis in the Behavioral Sciences," Foundations, vol. PhD thesis, no. January 1974, reprinted in The Roots of </a:t>
            </a:r>
            <a:r>
              <a:rPr lang="en-US" altLang="ko-KR" sz="2000" dirty="0" err="1" smtClean="0"/>
              <a:t>Backpropagation</a:t>
            </a:r>
            <a:r>
              <a:rPr lang="en-US" altLang="ko-KR" sz="2000" dirty="0" smtClean="0"/>
              <a:t>: From Ordered Derivatives to Neural Networks and Political Forecasting, Wiley, IEEE Press.</a:t>
            </a:r>
            <a:endParaRPr lang="ko-KR" altLang="en-US" sz="2000" dirty="0"/>
          </a:p>
        </p:txBody>
      </p:sp>
      <p:sp>
        <p:nvSpPr>
          <p:cNvPr id="16" name="직사각형 15"/>
          <p:cNvSpPr/>
          <p:nvPr/>
        </p:nvSpPr>
        <p:spPr>
          <a:xfrm>
            <a:off x="2339752" y="5241394"/>
            <a:ext cx="6732240" cy="1015663"/>
          </a:xfrm>
          <a:prstGeom prst="rect">
            <a:avLst/>
          </a:prstGeom>
        </p:spPr>
        <p:txBody>
          <a:bodyPr wrap="square">
            <a:spAutoFit/>
          </a:bodyPr>
          <a:lstStyle/>
          <a:p>
            <a:pPr algn="ctr"/>
            <a:r>
              <a:rPr lang="en-US" altLang="ko-KR" sz="2000" dirty="0" smtClean="0"/>
              <a:t>Paul </a:t>
            </a:r>
            <a:r>
              <a:rPr lang="en-US" altLang="ko-KR" sz="2000" dirty="0" err="1" smtClean="0"/>
              <a:t>Werbos</a:t>
            </a:r>
            <a:r>
              <a:rPr lang="en-US" altLang="ko-KR" sz="2000" dirty="0" smtClean="0"/>
              <a:t> is the inventor, not Geoffrey Hinton;</a:t>
            </a:r>
          </a:p>
          <a:p>
            <a:pPr algn="ctr"/>
            <a:r>
              <a:rPr lang="en-US" altLang="ko-KR" sz="2000" dirty="0" smtClean="0"/>
              <a:t>Very clear. No doubt about it.</a:t>
            </a:r>
          </a:p>
          <a:p>
            <a:pPr algn="ctr"/>
            <a:r>
              <a:rPr lang="en-US" altLang="ko-KR" sz="2000" dirty="0" smtClean="0"/>
              <a:t>- Donald C. </a:t>
            </a:r>
            <a:r>
              <a:rPr lang="en-US" altLang="ko-KR" sz="2000" dirty="0" err="1" smtClean="0"/>
              <a:t>Wunsch</a:t>
            </a:r>
            <a:r>
              <a:rPr lang="en-US" altLang="ko-KR" sz="2000" dirty="0" smtClean="0"/>
              <a:t> II</a:t>
            </a:r>
            <a:endParaRPr lang="ko-KR" altLang="en-US" sz="2000" dirty="0"/>
          </a:p>
        </p:txBody>
      </p:sp>
      <p:pic>
        <p:nvPicPr>
          <p:cNvPr id="635909" name="Picture 5"/>
          <p:cNvPicPr>
            <a:picLocks noChangeAspect="1" noChangeArrowheads="1"/>
          </p:cNvPicPr>
          <p:nvPr/>
        </p:nvPicPr>
        <p:blipFill>
          <a:blip r:embed="rId3" cstate="print"/>
          <a:srcRect/>
          <a:stretch>
            <a:fillRect/>
          </a:stretch>
        </p:blipFill>
        <p:spPr bwMode="auto">
          <a:xfrm>
            <a:off x="1547664" y="2276872"/>
            <a:ext cx="7559490" cy="2376264"/>
          </a:xfrm>
          <a:prstGeom prst="rect">
            <a:avLst/>
          </a:prstGeom>
          <a:noFill/>
          <a:ln w="9525">
            <a:noFill/>
            <a:miter lim="800000"/>
            <a:headEnd/>
            <a:tailEnd/>
          </a:ln>
        </p:spPr>
      </p:pic>
      <p:pic>
        <p:nvPicPr>
          <p:cNvPr id="635908" name="Picture 4" descr="PWerbos_September2005"/>
          <p:cNvPicPr>
            <a:picLocks noChangeAspect="1" noChangeArrowheads="1"/>
          </p:cNvPicPr>
          <p:nvPr/>
        </p:nvPicPr>
        <p:blipFill>
          <a:blip r:embed="rId4" cstate="print"/>
          <a:srcRect/>
          <a:stretch>
            <a:fillRect/>
          </a:stretch>
        </p:blipFill>
        <p:spPr bwMode="auto">
          <a:xfrm>
            <a:off x="107504" y="2276872"/>
            <a:ext cx="2232248" cy="3708966"/>
          </a:xfrm>
          <a:prstGeom prst="rect">
            <a:avLst/>
          </a:prstGeo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7584" y="2780928"/>
            <a:ext cx="7390100" cy="707886"/>
          </a:xfrm>
          <a:prstGeom prst="rect">
            <a:avLst/>
          </a:prstGeom>
          <a:noFill/>
        </p:spPr>
        <p:txBody>
          <a:bodyPr wrap="square" rtlCol="0">
            <a:spAutoFit/>
          </a:bodyPr>
          <a:lstStyle/>
          <a:p>
            <a:pPr marL="342900" indent="-342900" algn="ctr"/>
            <a:r>
              <a:rPr lang="ko-KR" altLang="en-US" sz="4000" kern="100" dirty="0" smtClean="0">
                <a:solidFill>
                  <a:srgbClr val="FF0000"/>
                </a:solidFill>
                <a:cs typeface="Times New Roman"/>
              </a:rPr>
              <a:t>자연어 처리 소개</a:t>
            </a:r>
            <a:endParaRPr lang="en-US" altLang="ko-KR" sz="4000" kern="100" dirty="0" smtClean="0">
              <a:solidFill>
                <a:srgbClr val="FF0000"/>
              </a:solidFill>
              <a:cs typeface="Times New Roman"/>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t>Auditory Cortex: Language Areas of the Brain</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366594" name="Picture 2"/>
          <p:cNvPicPr>
            <a:picLocks noChangeAspect="1" noChangeArrowheads="1"/>
          </p:cNvPicPr>
          <p:nvPr/>
        </p:nvPicPr>
        <p:blipFill>
          <a:blip r:embed="rId2" cstate="print"/>
          <a:srcRect/>
          <a:stretch>
            <a:fillRect/>
          </a:stretch>
        </p:blipFill>
        <p:spPr bwMode="auto">
          <a:xfrm>
            <a:off x="2411760" y="2132976"/>
            <a:ext cx="3561234" cy="3191556"/>
          </a:xfrm>
          <a:prstGeom prst="rect">
            <a:avLst/>
          </a:prstGeom>
          <a:noFill/>
          <a:ln w="9525">
            <a:noFill/>
            <a:miter lim="800000"/>
            <a:headEnd/>
            <a:tailEnd/>
          </a:ln>
        </p:spPr>
      </p:pic>
      <p:sp>
        <p:nvSpPr>
          <p:cNvPr id="35" name="직사각형 34"/>
          <p:cNvSpPr/>
          <p:nvPr/>
        </p:nvSpPr>
        <p:spPr>
          <a:xfrm>
            <a:off x="4355976" y="5445344"/>
            <a:ext cx="2555508" cy="246221"/>
          </a:xfrm>
          <a:prstGeom prst="rect">
            <a:avLst/>
          </a:prstGeom>
        </p:spPr>
        <p:txBody>
          <a:bodyPr wrap="none">
            <a:spAutoFit/>
          </a:bodyPr>
          <a:lstStyle/>
          <a:p>
            <a:r>
              <a:rPr lang="en-US" altLang="ko-KR" sz="1000" dirty="0" smtClean="0">
                <a:hlinkClick r:id="rId3"/>
              </a:rPr>
              <a:t>Language Areas of the Brain, </a:t>
            </a:r>
            <a:r>
              <a:rPr lang="en-US" altLang="ko-KR" sz="1000" dirty="0" err="1" smtClean="0">
                <a:hlinkClick r:id="rId3"/>
              </a:rPr>
              <a:t>NeuroLove</a:t>
            </a:r>
            <a:endParaRPr lang="ko-KR" altLang="en-US" sz="1000" dirty="0"/>
          </a:p>
        </p:txBody>
      </p:sp>
      <p:grpSp>
        <p:nvGrpSpPr>
          <p:cNvPr id="2" name="그룹 87"/>
          <p:cNvGrpSpPr/>
          <p:nvPr/>
        </p:nvGrpSpPr>
        <p:grpSpPr>
          <a:xfrm>
            <a:off x="3010541" y="3537318"/>
            <a:ext cx="1201419" cy="3132042"/>
            <a:chOff x="3010541" y="3537318"/>
            <a:chExt cx="1201419" cy="3132042"/>
          </a:xfrm>
        </p:grpSpPr>
        <p:pic>
          <p:nvPicPr>
            <p:cNvPr id="24" name="Picture 5"/>
            <p:cNvPicPr>
              <a:picLocks noChangeAspect="1" noChangeArrowheads="1"/>
            </p:cNvPicPr>
            <p:nvPr/>
          </p:nvPicPr>
          <p:blipFill>
            <a:blip r:embed="rId4" cstate="print"/>
            <a:srcRect/>
            <a:stretch>
              <a:fillRect/>
            </a:stretch>
          </p:blipFill>
          <p:spPr bwMode="auto">
            <a:xfrm>
              <a:off x="3046900" y="5589360"/>
              <a:ext cx="1093052" cy="1080000"/>
            </a:xfrm>
            <a:prstGeom prst="rect">
              <a:avLst/>
            </a:prstGeom>
            <a:noFill/>
            <a:ln w="9525">
              <a:noFill/>
              <a:miter lim="800000"/>
              <a:headEnd/>
              <a:tailEnd/>
            </a:ln>
          </p:spPr>
        </p:pic>
        <p:sp>
          <p:nvSpPr>
            <p:cNvPr id="27" name="TextBox 26"/>
            <p:cNvSpPr txBox="1"/>
            <p:nvPr/>
          </p:nvSpPr>
          <p:spPr>
            <a:xfrm>
              <a:off x="3010541" y="5250686"/>
              <a:ext cx="1201419" cy="338554"/>
            </a:xfrm>
            <a:prstGeom prst="rect">
              <a:avLst/>
            </a:prstGeom>
            <a:noFill/>
          </p:spPr>
          <p:txBody>
            <a:bodyPr wrap="square" rtlCol="0">
              <a:spAutoFit/>
            </a:bodyPr>
            <a:lstStyle/>
            <a:p>
              <a:r>
                <a:rPr lang="en-US" altLang="ko-KR" sz="1600" dirty="0" smtClean="0"/>
                <a:t>We speak</a:t>
              </a:r>
              <a:endParaRPr lang="ko-KR" altLang="en-US" sz="1600" dirty="0"/>
            </a:p>
          </p:txBody>
        </p:sp>
        <p:cxnSp>
          <p:nvCxnSpPr>
            <p:cNvPr id="47" name="직선 연결선 46"/>
            <p:cNvCxnSpPr>
              <a:stCxn id="24" idx="0"/>
              <a:endCxn id="48" idx="4"/>
            </p:cNvCxnSpPr>
            <p:nvPr/>
          </p:nvCxnSpPr>
          <p:spPr>
            <a:xfrm flipH="1" flipV="1">
              <a:off x="3591508" y="3609326"/>
              <a:ext cx="1918" cy="1980034"/>
            </a:xfrm>
            <a:prstGeom prst="line">
              <a:avLst/>
            </a:prstGeom>
            <a:ln w="6350">
              <a:solidFill>
                <a:srgbClr val="00B050"/>
              </a:solidFill>
            </a:ln>
          </p:spPr>
          <p:style>
            <a:lnRef idx="1">
              <a:schemeClr val="accent1"/>
            </a:lnRef>
            <a:fillRef idx="0">
              <a:schemeClr val="accent1"/>
            </a:fillRef>
            <a:effectRef idx="0">
              <a:schemeClr val="accent1"/>
            </a:effectRef>
            <a:fontRef idx="minor">
              <a:schemeClr val="tx1"/>
            </a:fontRef>
          </p:style>
        </p:cxnSp>
        <p:sp>
          <p:nvSpPr>
            <p:cNvPr id="48" name="타원 47"/>
            <p:cNvSpPr/>
            <p:nvPr/>
          </p:nvSpPr>
          <p:spPr>
            <a:xfrm>
              <a:off x="3555504" y="3537318"/>
              <a:ext cx="72008" cy="720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그룹 85"/>
          <p:cNvGrpSpPr/>
          <p:nvPr/>
        </p:nvGrpSpPr>
        <p:grpSpPr>
          <a:xfrm>
            <a:off x="3851919" y="548680"/>
            <a:ext cx="1656185" cy="3026407"/>
            <a:chOff x="3851919" y="548680"/>
            <a:chExt cx="1656185" cy="3026407"/>
          </a:xfrm>
        </p:grpSpPr>
        <p:pic>
          <p:nvPicPr>
            <p:cNvPr id="22" name="그림 21" descr="snoopyreading.jpg"/>
            <p:cNvPicPr>
              <a:picLocks noChangeAspect="1"/>
            </p:cNvPicPr>
            <p:nvPr/>
          </p:nvPicPr>
          <p:blipFill>
            <a:blip r:embed="rId5" cstate="print"/>
            <a:stretch>
              <a:fillRect/>
            </a:stretch>
          </p:blipFill>
          <p:spPr>
            <a:xfrm>
              <a:off x="4067944" y="836832"/>
              <a:ext cx="1440000" cy="1080000"/>
            </a:xfrm>
            <a:prstGeom prst="rect">
              <a:avLst/>
            </a:prstGeom>
          </p:spPr>
        </p:pic>
        <p:sp>
          <p:nvSpPr>
            <p:cNvPr id="30" name="TextBox 29"/>
            <p:cNvSpPr txBox="1"/>
            <p:nvPr/>
          </p:nvSpPr>
          <p:spPr>
            <a:xfrm>
              <a:off x="3851919" y="548680"/>
              <a:ext cx="1656185" cy="338554"/>
            </a:xfrm>
            <a:prstGeom prst="rect">
              <a:avLst/>
            </a:prstGeom>
            <a:noFill/>
          </p:spPr>
          <p:txBody>
            <a:bodyPr wrap="square" rtlCol="0">
              <a:spAutoFit/>
            </a:bodyPr>
            <a:lstStyle/>
            <a:p>
              <a:r>
                <a:rPr lang="en-US" altLang="ko-KR" sz="1600" dirty="0" smtClean="0"/>
                <a:t>We understand</a:t>
              </a:r>
              <a:endParaRPr lang="ko-KR" altLang="en-US" sz="1600" dirty="0"/>
            </a:p>
          </p:txBody>
        </p:sp>
        <p:cxnSp>
          <p:nvCxnSpPr>
            <p:cNvPr id="51" name="직선 연결선 50"/>
            <p:cNvCxnSpPr>
              <a:stCxn id="22" idx="2"/>
              <a:endCxn id="52" idx="0"/>
            </p:cNvCxnSpPr>
            <p:nvPr/>
          </p:nvCxnSpPr>
          <p:spPr>
            <a:xfrm>
              <a:off x="4787944" y="1916832"/>
              <a:ext cx="14587" cy="158624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52" name="타원 51"/>
            <p:cNvSpPr/>
            <p:nvPr/>
          </p:nvSpPr>
          <p:spPr>
            <a:xfrm>
              <a:off x="4766527" y="3503079"/>
              <a:ext cx="72008" cy="720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86"/>
          <p:cNvGrpSpPr/>
          <p:nvPr/>
        </p:nvGrpSpPr>
        <p:grpSpPr>
          <a:xfrm>
            <a:off x="4683561" y="2226590"/>
            <a:ext cx="3776871" cy="1736783"/>
            <a:chOff x="4683561" y="2226590"/>
            <a:chExt cx="3776871" cy="1736783"/>
          </a:xfrm>
        </p:grpSpPr>
        <p:sp>
          <p:nvSpPr>
            <p:cNvPr id="25" name="직사각형 24"/>
            <p:cNvSpPr/>
            <p:nvPr/>
          </p:nvSpPr>
          <p:spPr>
            <a:xfrm>
              <a:off x="6332927" y="3717152"/>
              <a:ext cx="2127505" cy="246221"/>
            </a:xfrm>
            <a:prstGeom prst="rect">
              <a:avLst/>
            </a:prstGeom>
          </p:spPr>
          <p:txBody>
            <a:bodyPr wrap="none">
              <a:spAutoFit/>
            </a:bodyPr>
            <a:lstStyle/>
            <a:p>
              <a:r>
                <a:rPr lang="en-US" altLang="ko-KR" sz="1000" dirty="0" smtClean="0">
                  <a:hlinkClick r:id="rId6"/>
                </a:rPr>
                <a:t>Learning to speak bird, PEANUTS</a:t>
              </a:r>
              <a:endParaRPr lang="ko-KR" altLang="en-US" sz="1000" dirty="0"/>
            </a:p>
          </p:txBody>
        </p:sp>
        <p:pic>
          <p:nvPicPr>
            <p:cNvPr id="28" name="Picture 7"/>
            <p:cNvPicPr>
              <a:picLocks noChangeAspect="1" noChangeArrowheads="1"/>
            </p:cNvPicPr>
            <p:nvPr/>
          </p:nvPicPr>
          <p:blipFill>
            <a:blip r:embed="rId7" cstate="print"/>
            <a:srcRect/>
            <a:stretch>
              <a:fillRect/>
            </a:stretch>
          </p:blipFill>
          <p:spPr bwMode="auto">
            <a:xfrm>
              <a:off x="6757134" y="2565144"/>
              <a:ext cx="1271250" cy="1080000"/>
            </a:xfrm>
            <a:prstGeom prst="rect">
              <a:avLst/>
            </a:prstGeom>
            <a:noFill/>
            <a:ln w="9525">
              <a:noFill/>
              <a:miter lim="800000"/>
              <a:headEnd/>
              <a:tailEnd/>
            </a:ln>
          </p:spPr>
        </p:pic>
        <p:sp>
          <p:nvSpPr>
            <p:cNvPr id="29" name="TextBox 28"/>
            <p:cNvSpPr txBox="1"/>
            <p:nvPr/>
          </p:nvSpPr>
          <p:spPr>
            <a:xfrm>
              <a:off x="6732240" y="2226590"/>
              <a:ext cx="1370953" cy="338554"/>
            </a:xfrm>
            <a:prstGeom prst="rect">
              <a:avLst/>
            </a:prstGeom>
            <a:noFill/>
          </p:spPr>
          <p:txBody>
            <a:bodyPr wrap="square" rtlCol="0">
              <a:spAutoFit/>
            </a:bodyPr>
            <a:lstStyle/>
            <a:p>
              <a:r>
                <a:rPr lang="en-US" altLang="ko-KR" sz="1600" dirty="0" smtClean="0"/>
                <a:t>We generate</a:t>
              </a:r>
              <a:endParaRPr lang="ko-KR" altLang="en-US" sz="1600" dirty="0"/>
            </a:p>
          </p:txBody>
        </p:sp>
        <p:cxnSp>
          <p:nvCxnSpPr>
            <p:cNvPr id="73" name="직선 연결선 72"/>
            <p:cNvCxnSpPr>
              <a:stCxn id="28" idx="1"/>
              <a:endCxn id="75" idx="6"/>
            </p:cNvCxnSpPr>
            <p:nvPr/>
          </p:nvCxnSpPr>
          <p:spPr>
            <a:xfrm flipH="1">
              <a:off x="4755569" y="3105144"/>
              <a:ext cx="2001565" cy="2525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75" name="타원 74"/>
            <p:cNvSpPr/>
            <p:nvPr/>
          </p:nvSpPr>
          <p:spPr>
            <a:xfrm>
              <a:off x="4683561" y="3094393"/>
              <a:ext cx="72008" cy="7200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9" name="직사각형 88"/>
          <p:cNvSpPr/>
          <p:nvPr/>
        </p:nvSpPr>
        <p:spPr>
          <a:xfrm>
            <a:off x="827584" y="2204864"/>
            <a:ext cx="1656223" cy="553998"/>
          </a:xfrm>
          <a:prstGeom prst="rect">
            <a:avLst/>
          </a:prstGeom>
        </p:spPr>
        <p:txBody>
          <a:bodyPr wrap="none">
            <a:spAutoFit/>
          </a:bodyPr>
          <a:lstStyle/>
          <a:p>
            <a:r>
              <a:rPr lang="en-US" altLang="ko-KR" sz="1000" dirty="0" smtClean="0">
                <a:latin typeface="+mn-ea"/>
              </a:rPr>
              <a:t>Primary Auditory Cortex</a:t>
            </a:r>
          </a:p>
          <a:p>
            <a:r>
              <a:rPr lang="ko-KR" altLang="en-US" sz="1000" dirty="0" smtClean="0">
                <a:latin typeface="+mn-ea"/>
              </a:rPr>
              <a:t>Brodmann </a:t>
            </a:r>
            <a:r>
              <a:rPr lang="ko-KR" altLang="en-US" sz="1000" dirty="0">
                <a:latin typeface="+mn-ea"/>
              </a:rPr>
              <a:t>areas 41 &amp; </a:t>
            </a:r>
            <a:r>
              <a:rPr lang="ko-KR" altLang="en-US" sz="1000" dirty="0" smtClean="0">
                <a:latin typeface="+mn-ea"/>
              </a:rPr>
              <a:t>42</a:t>
            </a:r>
            <a:endParaRPr lang="en-US" altLang="ko-KR" sz="1000" dirty="0" smtClean="0">
              <a:latin typeface="+mn-ea"/>
            </a:endParaRPr>
          </a:p>
          <a:p>
            <a:r>
              <a:rPr lang="en-US" altLang="ko-KR" sz="1000" dirty="0" smtClean="0">
                <a:latin typeface="+mn-ea"/>
              </a:rPr>
              <a:t>(Speech Recognition)</a:t>
            </a:r>
            <a:endParaRPr lang="ko-KR" altLang="en-US" sz="1000" dirty="0">
              <a:latin typeface="+mn-ea"/>
            </a:endParaRPr>
          </a:p>
        </p:txBody>
      </p:sp>
      <p:sp>
        <p:nvSpPr>
          <p:cNvPr id="94" name="자유형 93"/>
          <p:cNvSpPr/>
          <p:nvPr/>
        </p:nvSpPr>
        <p:spPr>
          <a:xfrm>
            <a:off x="4193118" y="3526367"/>
            <a:ext cx="298450" cy="218016"/>
          </a:xfrm>
          <a:custGeom>
            <a:avLst/>
            <a:gdLst>
              <a:gd name="connsiteX0" fmla="*/ 0 w 275167"/>
              <a:gd name="connsiteY0" fmla="*/ 118533 h 186266"/>
              <a:gd name="connsiteX1" fmla="*/ 224367 w 275167"/>
              <a:gd name="connsiteY1" fmla="*/ 0 h 186266"/>
              <a:gd name="connsiteX2" fmla="*/ 275167 w 275167"/>
              <a:gd name="connsiteY2" fmla="*/ 71966 h 186266"/>
              <a:gd name="connsiteX3" fmla="*/ 173567 w 275167"/>
              <a:gd name="connsiteY3" fmla="*/ 152400 h 186266"/>
              <a:gd name="connsiteX4" fmla="*/ 0 w 275167"/>
              <a:gd name="connsiteY4" fmla="*/ 186266 h 186266"/>
              <a:gd name="connsiteX5" fmla="*/ 0 w 275167"/>
              <a:gd name="connsiteY5" fmla="*/ 118533 h 18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167" h="186266">
                <a:moveTo>
                  <a:pt x="0" y="118533"/>
                </a:moveTo>
                <a:lnTo>
                  <a:pt x="224367" y="0"/>
                </a:lnTo>
                <a:lnTo>
                  <a:pt x="275167" y="71966"/>
                </a:lnTo>
                <a:lnTo>
                  <a:pt x="173567" y="152400"/>
                </a:lnTo>
                <a:lnTo>
                  <a:pt x="0" y="186266"/>
                </a:lnTo>
                <a:lnTo>
                  <a:pt x="0" y="118533"/>
                </a:ln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1" name="직선 연결선 90"/>
          <p:cNvCxnSpPr>
            <a:stCxn id="89" idx="2"/>
          </p:cNvCxnSpPr>
          <p:nvPr/>
        </p:nvCxnSpPr>
        <p:spPr>
          <a:xfrm>
            <a:off x="1655696" y="2758862"/>
            <a:ext cx="2681354" cy="8542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그룹 84"/>
          <p:cNvGrpSpPr/>
          <p:nvPr/>
        </p:nvGrpSpPr>
        <p:grpSpPr>
          <a:xfrm>
            <a:off x="827584" y="2852936"/>
            <a:ext cx="3528392" cy="1368032"/>
            <a:chOff x="827584" y="2997072"/>
            <a:chExt cx="3528392" cy="1368032"/>
          </a:xfrm>
        </p:grpSpPr>
        <p:pic>
          <p:nvPicPr>
            <p:cNvPr id="23" name="Picture 4"/>
            <p:cNvPicPr>
              <a:picLocks noChangeAspect="1" noChangeArrowheads="1"/>
            </p:cNvPicPr>
            <p:nvPr/>
          </p:nvPicPr>
          <p:blipFill>
            <a:blip r:embed="rId8" cstate="print"/>
            <a:srcRect/>
            <a:stretch>
              <a:fillRect/>
            </a:stretch>
          </p:blipFill>
          <p:spPr bwMode="auto">
            <a:xfrm>
              <a:off x="827584" y="3285104"/>
              <a:ext cx="1089759" cy="1080000"/>
            </a:xfrm>
            <a:prstGeom prst="rect">
              <a:avLst/>
            </a:prstGeom>
            <a:noFill/>
            <a:ln w="9525">
              <a:noFill/>
              <a:miter lim="800000"/>
              <a:headEnd/>
              <a:tailEnd/>
            </a:ln>
          </p:spPr>
        </p:pic>
        <p:sp>
          <p:nvSpPr>
            <p:cNvPr id="26" name="TextBox 25"/>
            <p:cNvSpPr txBox="1"/>
            <p:nvPr/>
          </p:nvSpPr>
          <p:spPr>
            <a:xfrm>
              <a:off x="827584" y="2997072"/>
              <a:ext cx="1224136" cy="338554"/>
            </a:xfrm>
            <a:prstGeom prst="rect">
              <a:avLst/>
            </a:prstGeom>
            <a:noFill/>
          </p:spPr>
          <p:txBody>
            <a:bodyPr wrap="square" rtlCol="0">
              <a:spAutoFit/>
            </a:bodyPr>
            <a:lstStyle/>
            <a:p>
              <a:r>
                <a:rPr lang="en-US" altLang="ko-KR" sz="1600" dirty="0" smtClean="0"/>
                <a:t>We listen</a:t>
              </a:r>
              <a:endParaRPr lang="ko-KR" altLang="en-US" sz="1600" dirty="0"/>
            </a:p>
          </p:txBody>
        </p:sp>
        <p:cxnSp>
          <p:nvCxnSpPr>
            <p:cNvPr id="41" name="직선 연결선 40"/>
            <p:cNvCxnSpPr>
              <a:stCxn id="23" idx="3"/>
              <a:endCxn id="45" idx="2"/>
            </p:cNvCxnSpPr>
            <p:nvPr/>
          </p:nvCxnSpPr>
          <p:spPr>
            <a:xfrm>
              <a:off x="1917343" y="3825104"/>
              <a:ext cx="2366625" cy="6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타원 44"/>
            <p:cNvSpPr/>
            <p:nvPr/>
          </p:nvSpPr>
          <p:spPr>
            <a:xfrm>
              <a:off x="4283968" y="3789160"/>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제목 1"/>
          <p:cNvSpPr txBox="1">
            <a:spLocks/>
          </p:cNvSpPr>
          <p:nvPr/>
        </p:nvSpPr>
        <p:spPr>
          <a:xfrm>
            <a:off x="0" y="0"/>
            <a:ext cx="9144000" cy="504056"/>
          </a:xfrm>
          <a:prstGeom prst="rect">
            <a:avLst/>
          </a:prstGeom>
        </p:spPr>
        <p:txBody>
          <a:bodyPr vert="horz" lIns="91440" tIns="45720" rIns="91440" bIns="45720" rtlCol="0" anchor="ctr">
            <a:noAutofit/>
          </a:bodyPr>
          <a:lstStyle/>
          <a:p>
            <a:pPr lvl="0" algn="ctr">
              <a:spcBef>
                <a:spcPct val="0"/>
              </a:spcBef>
              <a:defRPr/>
            </a:pPr>
            <a:r>
              <a:rPr lang="en-US" altLang="ko-KR" sz="2400" dirty="0" smtClean="0"/>
              <a:t>Natural Language Processing (1/2)</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직사각형 8"/>
          <p:cNvSpPr/>
          <p:nvPr/>
        </p:nvSpPr>
        <p:spPr>
          <a:xfrm>
            <a:off x="0" y="548680"/>
            <a:ext cx="9144000" cy="1477328"/>
          </a:xfrm>
          <a:prstGeom prst="rect">
            <a:avLst/>
          </a:prstGeom>
        </p:spPr>
        <p:txBody>
          <a:bodyPr wrap="square">
            <a:spAutoFit/>
          </a:bodyPr>
          <a:lstStyle/>
          <a:p>
            <a:r>
              <a:rPr lang="en-US" altLang="ko-KR" dirty="0" smtClean="0"/>
              <a:t>Natural Language Processing (NLP) (= Human Language Processing)</a:t>
            </a:r>
          </a:p>
          <a:p>
            <a:r>
              <a:rPr lang="en-US" altLang="ko-KR" dirty="0" smtClean="0"/>
              <a:t>• is an area of </a:t>
            </a:r>
            <a:r>
              <a:rPr lang="en-US" altLang="ko-KR" dirty="0" smtClean="0">
                <a:solidFill>
                  <a:srgbClr val="FF0000"/>
                </a:solidFill>
              </a:rPr>
              <a:t>computer science </a:t>
            </a:r>
            <a:r>
              <a:rPr lang="en-US" altLang="ko-KR" dirty="0" smtClean="0"/>
              <a:t>and </a:t>
            </a:r>
            <a:r>
              <a:rPr lang="en-US" altLang="ko-KR" dirty="0" smtClean="0">
                <a:solidFill>
                  <a:srgbClr val="FF0000"/>
                </a:solidFill>
              </a:rPr>
              <a:t>artificial intelligence</a:t>
            </a:r>
            <a:r>
              <a:rPr lang="en-US" altLang="ko-KR" dirty="0" smtClean="0"/>
              <a:t/>
            </a:r>
            <a:br>
              <a:rPr lang="en-US" altLang="ko-KR" dirty="0" smtClean="0"/>
            </a:br>
            <a:r>
              <a:rPr lang="en-US" altLang="ko-KR" dirty="0" smtClean="0"/>
              <a:t>• concerned with </a:t>
            </a:r>
            <a:r>
              <a:rPr lang="en-US" altLang="ko-KR" dirty="0" smtClean="0">
                <a:solidFill>
                  <a:srgbClr val="FF0000"/>
                </a:solidFill>
              </a:rPr>
              <a:t>the interactions between computers and human (natural) languages</a:t>
            </a:r>
            <a:r>
              <a:rPr lang="en-US" altLang="ko-KR" dirty="0" smtClean="0"/>
              <a:t>, • in particular </a:t>
            </a:r>
            <a:r>
              <a:rPr lang="en-US" altLang="ko-KR" dirty="0" smtClean="0">
                <a:solidFill>
                  <a:srgbClr val="FF0000"/>
                </a:solidFill>
              </a:rPr>
              <a:t>how to program computers</a:t>
            </a:r>
            <a:r>
              <a:rPr lang="en-US" altLang="ko-KR" dirty="0" smtClean="0"/>
              <a:t/>
            </a:r>
            <a:br>
              <a:rPr lang="en-US" altLang="ko-KR" dirty="0" smtClean="0"/>
            </a:br>
            <a:r>
              <a:rPr lang="en-US" altLang="ko-KR" dirty="0" smtClean="0"/>
              <a:t>• to fruitfully </a:t>
            </a:r>
            <a:r>
              <a:rPr lang="en-US" altLang="ko-KR" dirty="0" smtClean="0">
                <a:solidFill>
                  <a:srgbClr val="FF0000"/>
                </a:solidFill>
              </a:rPr>
              <a:t>process large amounts of natural language data</a:t>
            </a:r>
            <a:r>
              <a:rPr lang="en-US" altLang="ko-KR" dirty="0" smtClean="0"/>
              <a:t>.</a:t>
            </a:r>
          </a:p>
        </p:txBody>
      </p:sp>
      <p:sp>
        <p:nvSpPr>
          <p:cNvPr id="7" name="직사각형 6"/>
          <p:cNvSpPr/>
          <p:nvPr/>
        </p:nvSpPr>
        <p:spPr>
          <a:xfrm>
            <a:off x="6300192" y="1958643"/>
            <a:ext cx="2664296" cy="246221"/>
          </a:xfrm>
          <a:prstGeom prst="rect">
            <a:avLst/>
          </a:prstGeom>
        </p:spPr>
        <p:txBody>
          <a:bodyPr wrap="square">
            <a:spAutoFit/>
          </a:bodyPr>
          <a:lstStyle/>
          <a:p>
            <a:r>
              <a:rPr lang="en-US" altLang="ko-KR" sz="1000" dirty="0" smtClean="0"/>
              <a:t>[</a:t>
            </a:r>
            <a:r>
              <a:rPr lang="en-US" altLang="ko-KR" sz="1000" dirty="0" smtClean="0">
                <a:hlinkClick r:id="rId2"/>
              </a:rPr>
              <a:t>Natural-</a:t>
            </a:r>
            <a:r>
              <a:rPr lang="en-US" altLang="ko-KR" sz="1000" dirty="0" err="1" smtClean="0">
                <a:hlinkClick r:id="rId2"/>
              </a:rPr>
              <a:t>language_processing</a:t>
            </a:r>
            <a:r>
              <a:rPr lang="en-US" altLang="ko-KR" sz="1000" dirty="0" smtClean="0">
                <a:hlinkClick r:id="rId2"/>
              </a:rPr>
              <a:t>, Wikipedia</a:t>
            </a:r>
            <a:r>
              <a:rPr lang="en-US" altLang="ko-KR" sz="1000" dirty="0" smtClean="0"/>
              <a:t>]</a:t>
            </a:r>
          </a:p>
        </p:txBody>
      </p:sp>
      <p:grpSp>
        <p:nvGrpSpPr>
          <p:cNvPr id="2" name="그룹 32"/>
          <p:cNvGrpSpPr/>
          <p:nvPr/>
        </p:nvGrpSpPr>
        <p:grpSpPr>
          <a:xfrm>
            <a:off x="1467855" y="2492896"/>
            <a:ext cx="6252459" cy="4320480"/>
            <a:chOff x="1467855" y="2492896"/>
            <a:chExt cx="6252459" cy="4320480"/>
          </a:xfrm>
        </p:grpSpPr>
        <p:pic>
          <p:nvPicPr>
            <p:cNvPr id="20" name="그림 19" descr="snoopyreading.jpg"/>
            <p:cNvPicPr>
              <a:picLocks noChangeAspect="1"/>
            </p:cNvPicPr>
            <p:nvPr/>
          </p:nvPicPr>
          <p:blipFill>
            <a:blip r:embed="rId3" cstate="print"/>
            <a:stretch>
              <a:fillRect/>
            </a:stretch>
          </p:blipFill>
          <p:spPr>
            <a:xfrm>
              <a:off x="5292080" y="2852936"/>
              <a:ext cx="1920214" cy="1440160"/>
            </a:xfrm>
            <a:prstGeom prst="rect">
              <a:avLst/>
            </a:prstGeom>
          </p:spPr>
        </p:pic>
        <p:pic>
          <p:nvPicPr>
            <p:cNvPr id="21" name="Picture 4"/>
            <p:cNvPicPr>
              <a:picLocks noChangeAspect="1" noChangeArrowheads="1"/>
            </p:cNvPicPr>
            <p:nvPr/>
          </p:nvPicPr>
          <p:blipFill>
            <a:blip r:embed="rId4" cstate="print"/>
            <a:srcRect/>
            <a:stretch>
              <a:fillRect/>
            </a:stretch>
          </p:blipFill>
          <p:spPr bwMode="auto">
            <a:xfrm>
              <a:off x="1467855" y="2564904"/>
              <a:ext cx="1816265" cy="1800000"/>
            </a:xfrm>
            <a:prstGeom prst="rect">
              <a:avLst/>
            </a:prstGeom>
            <a:noFill/>
            <a:ln w="9525">
              <a:noFill/>
              <a:miter lim="800000"/>
              <a:headEnd/>
              <a:tailEnd/>
            </a:ln>
          </p:spPr>
        </p:pic>
        <p:pic>
          <p:nvPicPr>
            <p:cNvPr id="22" name="Picture 5"/>
            <p:cNvPicPr>
              <a:picLocks noChangeAspect="1" noChangeArrowheads="1"/>
            </p:cNvPicPr>
            <p:nvPr/>
          </p:nvPicPr>
          <p:blipFill>
            <a:blip r:embed="rId5" cstate="print"/>
            <a:srcRect/>
            <a:stretch>
              <a:fillRect/>
            </a:stretch>
          </p:blipFill>
          <p:spPr bwMode="auto">
            <a:xfrm>
              <a:off x="1475656" y="4725344"/>
              <a:ext cx="1821752" cy="1800000"/>
            </a:xfrm>
            <a:prstGeom prst="rect">
              <a:avLst/>
            </a:prstGeom>
            <a:noFill/>
            <a:ln w="9525">
              <a:noFill/>
              <a:miter lim="800000"/>
              <a:headEnd/>
              <a:tailEnd/>
            </a:ln>
          </p:spPr>
        </p:pic>
        <p:sp>
          <p:nvSpPr>
            <p:cNvPr id="23" name="직사각형 22"/>
            <p:cNvSpPr/>
            <p:nvPr/>
          </p:nvSpPr>
          <p:spPr>
            <a:xfrm>
              <a:off x="3203848" y="6567155"/>
              <a:ext cx="2127505" cy="246221"/>
            </a:xfrm>
            <a:prstGeom prst="rect">
              <a:avLst/>
            </a:prstGeom>
          </p:spPr>
          <p:txBody>
            <a:bodyPr wrap="none">
              <a:spAutoFit/>
            </a:bodyPr>
            <a:lstStyle/>
            <a:p>
              <a:r>
                <a:rPr lang="en-US" altLang="ko-KR" sz="1000" dirty="0" smtClean="0">
                  <a:hlinkClick r:id="rId6"/>
                </a:rPr>
                <a:t>Learning to speak bird, PEANUTS</a:t>
              </a:r>
              <a:endParaRPr lang="ko-KR" altLang="en-US" sz="1000" dirty="0"/>
            </a:p>
          </p:txBody>
        </p:sp>
        <p:sp>
          <p:nvSpPr>
            <p:cNvPr id="24" name="TextBox 23"/>
            <p:cNvSpPr txBox="1"/>
            <p:nvPr/>
          </p:nvSpPr>
          <p:spPr>
            <a:xfrm>
              <a:off x="2218453" y="2586390"/>
              <a:ext cx="1201419" cy="338554"/>
            </a:xfrm>
            <a:prstGeom prst="rect">
              <a:avLst/>
            </a:prstGeom>
            <a:noFill/>
          </p:spPr>
          <p:txBody>
            <a:bodyPr wrap="square" rtlCol="0">
              <a:spAutoFit/>
            </a:bodyPr>
            <a:lstStyle/>
            <a:p>
              <a:r>
                <a:rPr lang="en-US" altLang="ko-KR" sz="1600" dirty="0" smtClean="0"/>
                <a:t>We listen</a:t>
              </a:r>
              <a:endParaRPr lang="ko-KR" altLang="en-US" sz="1600" dirty="0"/>
            </a:p>
          </p:txBody>
        </p:sp>
        <p:sp>
          <p:nvSpPr>
            <p:cNvPr id="25" name="TextBox 24"/>
            <p:cNvSpPr txBox="1"/>
            <p:nvPr/>
          </p:nvSpPr>
          <p:spPr>
            <a:xfrm>
              <a:off x="2176963" y="4746630"/>
              <a:ext cx="1201419" cy="338554"/>
            </a:xfrm>
            <a:prstGeom prst="rect">
              <a:avLst/>
            </a:prstGeom>
            <a:noFill/>
          </p:spPr>
          <p:txBody>
            <a:bodyPr wrap="square" rtlCol="0">
              <a:spAutoFit/>
            </a:bodyPr>
            <a:lstStyle/>
            <a:p>
              <a:r>
                <a:rPr lang="en-US" altLang="ko-KR" sz="1600" dirty="0" smtClean="0"/>
                <a:t>We speak</a:t>
              </a:r>
              <a:endParaRPr lang="ko-KR" altLang="en-US" sz="1600" dirty="0"/>
            </a:p>
          </p:txBody>
        </p:sp>
        <p:pic>
          <p:nvPicPr>
            <p:cNvPr id="26" name="Picture 7"/>
            <p:cNvPicPr>
              <a:picLocks noChangeAspect="1" noChangeArrowheads="1"/>
            </p:cNvPicPr>
            <p:nvPr/>
          </p:nvPicPr>
          <p:blipFill>
            <a:blip r:embed="rId7" cstate="print"/>
            <a:srcRect/>
            <a:stretch>
              <a:fillRect/>
            </a:stretch>
          </p:blipFill>
          <p:spPr bwMode="auto">
            <a:xfrm>
              <a:off x="5212271" y="4725144"/>
              <a:ext cx="2118750" cy="1800000"/>
            </a:xfrm>
            <a:prstGeom prst="rect">
              <a:avLst/>
            </a:prstGeom>
            <a:noFill/>
            <a:ln w="9525">
              <a:noFill/>
              <a:miter lim="800000"/>
              <a:headEnd/>
              <a:tailEnd/>
            </a:ln>
          </p:spPr>
        </p:pic>
        <p:sp>
          <p:nvSpPr>
            <p:cNvPr id="27" name="TextBox 26"/>
            <p:cNvSpPr txBox="1"/>
            <p:nvPr/>
          </p:nvSpPr>
          <p:spPr>
            <a:xfrm>
              <a:off x="5220072" y="4725144"/>
              <a:ext cx="2500242" cy="338554"/>
            </a:xfrm>
            <a:prstGeom prst="rect">
              <a:avLst/>
            </a:prstGeom>
            <a:noFill/>
          </p:spPr>
          <p:txBody>
            <a:bodyPr wrap="square" rtlCol="0">
              <a:spAutoFit/>
            </a:bodyPr>
            <a:lstStyle/>
            <a:p>
              <a:r>
                <a:rPr lang="en-US" altLang="ko-KR" sz="1600" dirty="0" smtClean="0"/>
                <a:t>We generate (language)</a:t>
              </a:r>
              <a:endParaRPr lang="ko-KR" altLang="en-US" sz="1600" dirty="0"/>
            </a:p>
          </p:txBody>
        </p:sp>
        <p:sp>
          <p:nvSpPr>
            <p:cNvPr id="28" name="TextBox 27"/>
            <p:cNvSpPr txBox="1"/>
            <p:nvPr/>
          </p:nvSpPr>
          <p:spPr>
            <a:xfrm>
              <a:off x="4932040" y="2492896"/>
              <a:ext cx="2664296" cy="338554"/>
            </a:xfrm>
            <a:prstGeom prst="rect">
              <a:avLst/>
            </a:prstGeom>
            <a:noFill/>
          </p:spPr>
          <p:txBody>
            <a:bodyPr wrap="square" rtlCol="0">
              <a:spAutoFit/>
            </a:bodyPr>
            <a:lstStyle/>
            <a:p>
              <a:r>
                <a:rPr lang="en-US" altLang="ko-KR" sz="1600" dirty="0" smtClean="0"/>
                <a:t>We understand (language)</a:t>
              </a:r>
              <a:endParaRPr lang="ko-KR" altLang="en-US"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6.5|1.2|0.3|0.2|0.2|0.3|0.7|0.7|0.4|0.4|0.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7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12154</TotalTime>
  <Words>5518</Words>
  <Application>Microsoft Office PowerPoint</Application>
  <PresentationFormat>화면 슬라이드 쇼(4:3)</PresentationFormat>
  <Paragraphs>1077</Paragraphs>
  <Slides>108</Slides>
  <Notes>69</Notes>
  <HiddenSlides>0</HiddenSlides>
  <MMClips>0</MMClips>
  <ScaleCrop>false</ScaleCrop>
  <HeadingPairs>
    <vt:vector size="6" baseType="variant">
      <vt:variant>
        <vt:lpstr>테마</vt:lpstr>
      </vt:variant>
      <vt:variant>
        <vt:i4>1</vt:i4>
      </vt:variant>
      <vt:variant>
        <vt:lpstr>포함된 OLE 서버</vt:lpstr>
      </vt:variant>
      <vt:variant>
        <vt:i4>1</vt:i4>
      </vt:variant>
      <vt:variant>
        <vt:lpstr>슬라이드 제목</vt:lpstr>
      </vt:variant>
      <vt:variant>
        <vt:i4>108</vt:i4>
      </vt:variant>
    </vt:vector>
  </HeadingPairs>
  <TitlesOfParts>
    <vt:vector size="110" baseType="lpstr">
      <vt:lpstr>Office 테마</vt:lpstr>
      <vt:lpstr>Visio</vt:lpstr>
      <vt:lpstr>슬라이드 1</vt:lpstr>
      <vt:lpstr>슬라이드 2</vt:lpstr>
      <vt:lpstr>슬라이드 3</vt:lpstr>
      <vt:lpstr>슬라이드 4</vt:lpstr>
      <vt:lpstr>슬라이드 5</vt:lpstr>
      <vt:lpstr>Definition of Artificial Intelligence</vt:lpstr>
      <vt:lpstr>슬라이드 7</vt:lpstr>
      <vt:lpstr>슬라이드 8</vt:lpstr>
      <vt:lpstr>슬라이드 9</vt:lpstr>
      <vt:lpstr>슬라이드 10</vt:lpstr>
      <vt:lpstr>Machine Learning</vt:lpstr>
      <vt:lpstr>Machine Learning Approaches</vt:lpstr>
      <vt:lpstr>슬라이드 13</vt:lpstr>
      <vt:lpstr>슬라이드 14</vt:lpstr>
      <vt:lpstr>Artificial Intelligence ⊇ Machine Learning ⊇ Deep Learning</vt:lpstr>
      <vt:lpstr>슬라이드 16</vt:lpstr>
      <vt:lpstr>슬라이드 17</vt:lpstr>
      <vt:lpstr>슬라이드 18</vt:lpstr>
      <vt:lpstr>슬라이드 19</vt:lpstr>
      <vt:lpstr>슬라이드 20</vt:lpstr>
      <vt:lpstr>슬라이드 21</vt:lpstr>
      <vt:lpstr>Artificial Intelligence/Deep Learning in Production </vt:lpstr>
      <vt:lpstr>슬라이드 23</vt:lpstr>
      <vt:lpstr>Computer Vision Example</vt:lpstr>
      <vt:lpstr>Autonomous Driving</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감사합니다.</vt:lpstr>
      <vt:lpstr>슬라이드 56</vt:lpstr>
      <vt:lpstr>슬라이드 57</vt:lpstr>
      <vt:lpstr>Game of Chess: IBM Deep Blue Defeats Garry Kasparov (1997)</vt:lpstr>
      <vt:lpstr>ImageNet: Huge Image Data (2009)</vt:lpstr>
      <vt:lpstr>Jeopardy!: IBM Watson Wins on Jeopardy (2011)</vt:lpstr>
      <vt:lpstr>Intelligent Personal Assistant: Apple Launches Siri (2011)</vt:lpstr>
      <vt:lpstr>슬라이드 62</vt:lpstr>
      <vt:lpstr>슬라이드 63</vt:lpstr>
      <vt:lpstr>Google X Creates a Large Scale Neural Network (2012)</vt:lpstr>
      <vt:lpstr>AlexNet Wins the ImageNet Competition (2012)</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Open Source Deep Learning Framework War (2017)</vt:lpstr>
      <vt:lpstr>Amazon SageMaker (2017)</vt:lpstr>
      <vt:lpstr>슬라이드 80</vt:lpstr>
      <vt:lpstr>슬라이드 81</vt:lpstr>
      <vt:lpstr>슬라이드 82</vt:lpstr>
      <vt:lpstr>슬라이드 83</vt:lpstr>
      <vt:lpstr>슬라이드 84</vt:lpstr>
      <vt:lpstr> Artificial neural networks are still a black box</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Tae-Hyung Kim</dc:creator>
  <cp:lastModifiedBy>Tae-Hyung Kim</cp:lastModifiedBy>
  <cp:revision>1599</cp:revision>
  <dcterms:created xsi:type="dcterms:W3CDTF">2017-11-29T00:28:57Z</dcterms:created>
  <dcterms:modified xsi:type="dcterms:W3CDTF">2019-05-02T03:50:54Z</dcterms:modified>
</cp:coreProperties>
</file>